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7" r:id="rId2"/>
    <p:sldId id="290" r:id="rId3"/>
    <p:sldId id="432" r:id="rId4"/>
    <p:sldId id="433" r:id="rId5"/>
    <p:sldId id="434" r:id="rId6"/>
    <p:sldId id="435" r:id="rId7"/>
    <p:sldId id="436" r:id="rId8"/>
    <p:sldId id="437" r:id="rId9"/>
    <p:sldId id="382" r:id="rId10"/>
    <p:sldId id="384" r:id="rId11"/>
    <p:sldId id="278" r:id="rId12"/>
    <p:sldId id="369" r:id="rId13"/>
    <p:sldId id="370" r:id="rId14"/>
    <p:sldId id="422" r:id="rId15"/>
    <p:sldId id="291" r:id="rId16"/>
    <p:sldId id="371" r:id="rId17"/>
    <p:sldId id="423" r:id="rId18"/>
    <p:sldId id="424" r:id="rId19"/>
    <p:sldId id="386" r:id="rId20"/>
    <p:sldId id="387" r:id="rId21"/>
    <p:sldId id="388" r:id="rId22"/>
    <p:sldId id="427" r:id="rId23"/>
    <p:sldId id="430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16" r:id="rId35"/>
    <p:sldId id="421" r:id="rId36"/>
    <p:sldId id="417" r:id="rId37"/>
    <p:sldId id="383" r:id="rId38"/>
    <p:sldId id="428" r:id="rId39"/>
    <p:sldId id="400" r:id="rId40"/>
    <p:sldId id="401" r:id="rId41"/>
    <p:sldId id="402" r:id="rId42"/>
    <p:sldId id="429" r:id="rId43"/>
    <p:sldId id="403" r:id="rId44"/>
    <p:sldId id="404" r:id="rId45"/>
    <p:sldId id="405" r:id="rId46"/>
    <p:sldId id="418" r:id="rId47"/>
    <p:sldId id="420" r:id="rId48"/>
    <p:sldId id="431" r:id="rId49"/>
    <p:sldId id="406" r:id="rId50"/>
    <p:sldId id="407" r:id="rId51"/>
    <p:sldId id="425" r:id="rId52"/>
    <p:sldId id="408" r:id="rId53"/>
    <p:sldId id="426" r:id="rId54"/>
    <p:sldId id="409" r:id="rId55"/>
    <p:sldId id="410" r:id="rId56"/>
    <p:sldId id="411" r:id="rId57"/>
    <p:sldId id="412" r:id="rId58"/>
    <p:sldId id="413" r:id="rId59"/>
    <p:sldId id="414" r:id="rId60"/>
    <p:sldId id="362" r:id="rId61"/>
    <p:sldId id="372" r:id="rId62"/>
    <p:sldId id="363" r:id="rId63"/>
    <p:sldId id="373" r:id="rId64"/>
    <p:sldId id="348" r:id="rId65"/>
    <p:sldId id="374" r:id="rId66"/>
    <p:sldId id="385" r:id="rId67"/>
    <p:sldId id="415" r:id="rId68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DAA06E-3C45-FA6E-60E2-D9D742B06759}" name="Klozíková Pavla" initials="KP" userId="S::pavla.klozikova@ostrava.cz::ff1af650-317b-4b9e-84ef-3ecc05339b65" providerId="AD"/>
  <p188:author id="{D334289E-6A6C-7D0B-4763-2C4AA91BC201}" name="Teichmannová Petra" initials="TP" userId="S::petra.teichmannova@ostrava.cz::ebaa36da-07c2-4aff-bf1c-e10e7ce700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9"/>
    <a:srgbClr val="00ADD0"/>
    <a:srgbClr val="FF0066"/>
    <a:srgbClr val="C30520"/>
    <a:srgbClr val="C75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4" autoAdjust="0"/>
  </p:normalViewPr>
  <p:slideViewPr>
    <p:cSldViewPr>
      <p:cViewPr varScale="1">
        <p:scale>
          <a:sx n="100" d="100"/>
          <a:sy n="100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E3778-CE82-4D35-8BA3-A21622146999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8B2422-C9A4-4C03-9E2D-F79DEE6DE2F7}">
      <dgm:prSet custT="1"/>
      <dgm:spPr/>
      <dgm:t>
        <a:bodyPr/>
        <a:lstStyle/>
        <a:p>
          <a:r>
            <a:rPr lang="cs-CZ" sz="1800" b="1" u="none" dirty="0">
              <a:solidFill>
                <a:schemeClr val="tx1"/>
              </a:solidFill>
            </a:rPr>
            <a:t>Sociální služby</a:t>
          </a:r>
          <a:endParaRPr lang="cs-CZ" sz="1700" b="1" u="none" dirty="0">
            <a:solidFill>
              <a:schemeClr val="tx1"/>
            </a:solidFill>
          </a:endParaRPr>
        </a:p>
      </dgm:t>
    </dgm:pt>
    <dgm:pt modelId="{69317DFA-FAA2-48EB-9E6F-24474A04A79C}" type="parTrans" cxnId="{D2234B5F-891A-4FFC-B792-D303397ADE53}">
      <dgm:prSet/>
      <dgm:spPr/>
      <dgm:t>
        <a:bodyPr/>
        <a:lstStyle/>
        <a:p>
          <a:endParaRPr lang="cs-CZ"/>
        </a:p>
      </dgm:t>
    </dgm:pt>
    <dgm:pt modelId="{A346B502-6D1E-493E-84A5-FDE4E6F1B634}" type="sibTrans" cxnId="{D2234B5F-891A-4FFC-B792-D303397ADE53}">
      <dgm:prSet/>
      <dgm:spPr/>
      <dgm:t>
        <a:bodyPr/>
        <a:lstStyle/>
        <a:p>
          <a:endParaRPr lang="cs-CZ"/>
        </a:p>
      </dgm:t>
    </dgm:pt>
    <dgm:pt modelId="{53E3BA80-F48D-46AC-9150-DBE60DF8D58D}">
      <dgm:prSet custT="1"/>
      <dgm:spPr/>
      <dgm:t>
        <a:bodyPr/>
        <a:lstStyle/>
        <a:p>
          <a:pPr marL="0" lvl="0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dirty="0"/>
            <a:t>Sociální služby poskytované v souladu se zákonem o sociálních službách č. 108/2006 Sb.</a:t>
          </a:r>
          <a:r>
            <a:rPr lang="cs-CZ" sz="1600" dirty="0"/>
            <a:t>, v platném znění; podmínkou pro žadatele v tomto tématu podpory je podaná žádost o poskytnutí dotace z kapitoly 313 – MPSV státního rozpočtu</a:t>
          </a:r>
          <a:endParaRPr lang="cs-CZ" sz="1600" dirty="0">
            <a:solidFill>
              <a:schemeClr val="tx1"/>
            </a:solidFill>
          </a:endParaRPr>
        </a:p>
      </dgm:t>
    </dgm:pt>
    <dgm:pt modelId="{B99A6BBD-7374-42C2-8223-1D2B355C57BF}" type="parTrans" cxnId="{94FC3D99-8A3F-4147-B4FC-102F7EE2A711}">
      <dgm:prSet/>
      <dgm:spPr/>
      <dgm:t>
        <a:bodyPr/>
        <a:lstStyle/>
        <a:p>
          <a:endParaRPr lang="cs-CZ"/>
        </a:p>
      </dgm:t>
    </dgm:pt>
    <dgm:pt modelId="{026F5D35-E3DF-4FAE-AB9D-1C00D31FCE00}" type="sibTrans" cxnId="{94FC3D99-8A3F-4147-B4FC-102F7EE2A711}">
      <dgm:prSet/>
      <dgm:spPr/>
      <dgm:t>
        <a:bodyPr/>
        <a:lstStyle/>
        <a:p>
          <a:endParaRPr lang="cs-CZ"/>
        </a:p>
      </dgm:t>
    </dgm:pt>
    <dgm:pt modelId="{1E8DC625-A5E0-41D0-88A0-C174F92BA7D9}">
      <dgm:prSet custT="1"/>
      <dgm:spPr/>
      <dgm:t>
        <a:bodyPr/>
        <a:lstStyle/>
        <a:p>
          <a:pPr algn="just"/>
          <a:r>
            <a:rPr lang="cs-CZ" altLang="cs-CZ" sz="1600" dirty="0">
              <a:solidFill>
                <a:schemeClr val="tx1"/>
              </a:solidFill>
            </a:rPr>
            <a:t>Podpora přímé dobrovolnické práce ve prospěch seniorů, zdravotně postižených, osamělých, nemocných nebo sociálně znevýhodněných osob vč. dětí</a:t>
          </a:r>
          <a:endParaRPr lang="cs-CZ" sz="1600" dirty="0">
            <a:solidFill>
              <a:schemeClr val="tx1"/>
            </a:solidFill>
          </a:endParaRPr>
        </a:p>
      </dgm:t>
    </dgm:pt>
    <dgm:pt modelId="{DC292838-B57A-4D8F-8D64-71EF89D1B5B0}" type="parTrans" cxnId="{CE787022-612B-4997-933D-811B1EAA0E17}">
      <dgm:prSet/>
      <dgm:spPr/>
      <dgm:t>
        <a:bodyPr/>
        <a:lstStyle/>
        <a:p>
          <a:endParaRPr lang="cs-CZ"/>
        </a:p>
      </dgm:t>
    </dgm:pt>
    <dgm:pt modelId="{9877EBE6-2BF6-4053-97EC-9ECD0CC20E0A}" type="sibTrans" cxnId="{CE787022-612B-4997-933D-811B1EAA0E17}">
      <dgm:prSet/>
      <dgm:spPr/>
      <dgm:t>
        <a:bodyPr/>
        <a:lstStyle/>
        <a:p>
          <a:endParaRPr lang="cs-CZ"/>
        </a:p>
      </dgm:t>
    </dgm:pt>
    <dgm:pt modelId="{BB86FF50-06B0-4538-B51B-13AD8966F5D1}">
      <dgm:prSet custT="1"/>
      <dgm:spPr/>
      <dgm:t>
        <a:bodyPr/>
        <a:lstStyle/>
        <a:p>
          <a:pPr algn="just"/>
          <a:r>
            <a:rPr lang="cs-CZ" sz="1600" b="0" dirty="0"/>
            <a:t>Aktivizační činnosti pro rodiny s dětmi (zejména rodiny s dětmi v agendě SPOD) a pro osoby ohrožené sociálním vyloučením</a:t>
          </a:r>
          <a:endParaRPr lang="cs-CZ" sz="1600" dirty="0">
            <a:solidFill>
              <a:schemeClr val="tx1"/>
            </a:solidFill>
          </a:endParaRPr>
        </a:p>
      </dgm:t>
    </dgm:pt>
    <dgm:pt modelId="{7C73885E-F6B2-4614-AEFE-80AC3DEF73E4}" type="parTrans" cxnId="{812A407D-2D44-4C09-8460-8083B678BF84}">
      <dgm:prSet/>
      <dgm:spPr/>
      <dgm:t>
        <a:bodyPr/>
        <a:lstStyle/>
        <a:p>
          <a:endParaRPr lang="cs-CZ"/>
        </a:p>
      </dgm:t>
    </dgm:pt>
    <dgm:pt modelId="{A5B9311A-0048-45ED-BE4F-B2CB6F346EAA}" type="sibTrans" cxnId="{812A407D-2D44-4C09-8460-8083B678BF84}">
      <dgm:prSet/>
      <dgm:spPr/>
      <dgm:t>
        <a:bodyPr/>
        <a:lstStyle/>
        <a:p>
          <a:endParaRPr lang="cs-CZ"/>
        </a:p>
      </dgm:t>
    </dgm:pt>
    <dgm:pt modelId="{3E467E6F-5914-4D06-8415-41FB1D21986B}">
      <dgm:prSet custT="1"/>
      <dgm:spPr/>
      <dgm:t>
        <a:bodyPr/>
        <a:lstStyle/>
        <a:p>
          <a:pPr algn="just"/>
          <a:endParaRPr lang="cs-CZ" sz="1600" dirty="0">
            <a:solidFill>
              <a:schemeClr val="tx1"/>
            </a:solidFill>
          </a:endParaRPr>
        </a:p>
      </dgm:t>
    </dgm:pt>
    <dgm:pt modelId="{FF6EBA49-3183-4416-9618-158BD538C6F3}" type="parTrans" cxnId="{43F31025-80F1-4209-8AA4-9471ED155557}">
      <dgm:prSet/>
      <dgm:spPr/>
      <dgm:t>
        <a:bodyPr/>
        <a:lstStyle/>
        <a:p>
          <a:endParaRPr lang="cs-CZ"/>
        </a:p>
      </dgm:t>
    </dgm:pt>
    <dgm:pt modelId="{8BB87E2A-0402-47C5-99EB-8A85FA7CD7CB}" type="sibTrans" cxnId="{43F31025-80F1-4209-8AA4-9471ED155557}">
      <dgm:prSet/>
      <dgm:spPr/>
      <dgm:t>
        <a:bodyPr/>
        <a:lstStyle/>
        <a:p>
          <a:endParaRPr lang="cs-CZ"/>
        </a:p>
      </dgm:t>
    </dgm:pt>
    <dgm:pt modelId="{BF8AD5CF-6D91-4F6A-9399-C1657C510191}">
      <dgm:prSet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Související aktivity</a:t>
          </a:r>
        </a:p>
      </dgm:t>
    </dgm:pt>
    <dgm:pt modelId="{0310FD65-56AF-45BB-BE6B-FB74DBCC0031}" type="sibTrans" cxnId="{232A6311-4C56-44F8-BC6B-DD2F54A205FE}">
      <dgm:prSet/>
      <dgm:spPr/>
      <dgm:t>
        <a:bodyPr/>
        <a:lstStyle/>
        <a:p>
          <a:endParaRPr lang="cs-CZ"/>
        </a:p>
      </dgm:t>
    </dgm:pt>
    <dgm:pt modelId="{8BB507D2-5F1E-43DC-A790-8128D6B06674}" type="parTrans" cxnId="{232A6311-4C56-44F8-BC6B-DD2F54A205FE}">
      <dgm:prSet/>
      <dgm:spPr/>
      <dgm:t>
        <a:bodyPr/>
        <a:lstStyle/>
        <a:p>
          <a:endParaRPr lang="cs-CZ"/>
        </a:p>
      </dgm:t>
    </dgm:pt>
    <dgm:pt modelId="{973140BC-21D0-4738-99B2-70987CD309BA}" type="pres">
      <dgm:prSet presAssocID="{680E3778-CE82-4D35-8BA3-A21622146999}" presName="linearFlow" presStyleCnt="0">
        <dgm:presLayoutVars>
          <dgm:dir/>
          <dgm:animLvl val="lvl"/>
          <dgm:resizeHandles val="exact"/>
        </dgm:presLayoutVars>
      </dgm:prSet>
      <dgm:spPr/>
    </dgm:pt>
    <dgm:pt modelId="{5BC3FBC6-64F9-4EB6-A9C9-1B2632D3F569}" type="pres">
      <dgm:prSet presAssocID="{468B2422-C9A4-4C03-9E2D-F79DEE6DE2F7}" presName="composite" presStyleCnt="0"/>
      <dgm:spPr/>
    </dgm:pt>
    <dgm:pt modelId="{FEBDA5B6-15BE-4CF0-9132-F508EE6EB614}" type="pres">
      <dgm:prSet presAssocID="{468B2422-C9A4-4C03-9E2D-F79DEE6DE2F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B0CB22E-5AFE-43AC-89D0-4060BBC5F680}" type="pres">
      <dgm:prSet presAssocID="{468B2422-C9A4-4C03-9E2D-F79DEE6DE2F7}" presName="descendantText" presStyleLbl="alignAcc1" presStyleIdx="0" presStyleCnt="2" custScaleY="104386" custLinFactNeighborX="43" custLinFactNeighborY="-244">
        <dgm:presLayoutVars>
          <dgm:bulletEnabled val="1"/>
        </dgm:presLayoutVars>
      </dgm:prSet>
      <dgm:spPr/>
    </dgm:pt>
    <dgm:pt modelId="{A137B3C7-C683-421C-8F11-55F0FF0C4CF3}" type="pres">
      <dgm:prSet presAssocID="{A346B502-6D1E-493E-84A5-FDE4E6F1B634}" presName="sp" presStyleCnt="0"/>
      <dgm:spPr/>
    </dgm:pt>
    <dgm:pt modelId="{15847CA6-EE97-4764-9344-9DCA8D316782}" type="pres">
      <dgm:prSet presAssocID="{BF8AD5CF-6D91-4F6A-9399-C1657C510191}" presName="composite" presStyleCnt="0"/>
      <dgm:spPr/>
    </dgm:pt>
    <dgm:pt modelId="{079736CC-BBD6-4862-BA2B-A98BBFFFC401}" type="pres">
      <dgm:prSet presAssocID="{BF8AD5CF-6D91-4F6A-9399-C1657C51019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AC21E7C-F67F-44F7-B0C5-17AC13BAB4D3}" type="pres">
      <dgm:prSet presAssocID="{BF8AD5CF-6D91-4F6A-9399-C1657C51019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6164705-9DB1-4602-A48F-5A6FAD3B05E4}" type="presOf" srcId="{BF8AD5CF-6D91-4F6A-9399-C1657C510191}" destId="{079736CC-BBD6-4862-BA2B-A98BBFFFC401}" srcOrd="0" destOrd="0" presId="urn:microsoft.com/office/officeart/2005/8/layout/chevron2"/>
    <dgm:cxn modelId="{8E527507-C19D-4EB0-A9F2-5E933F126028}" type="presOf" srcId="{53E3BA80-F48D-46AC-9150-DBE60DF8D58D}" destId="{BB0CB22E-5AFE-43AC-89D0-4060BBC5F680}" srcOrd="0" destOrd="0" presId="urn:microsoft.com/office/officeart/2005/8/layout/chevron2"/>
    <dgm:cxn modelId="{232A6311-4C56-44F8-BC6B-DD2F54A205FE}" srcId="{680E3778-CE82-4D35-8BA3-A21622146999}" destId="{BF8AD5CF-6D91-4F6A-9399-C1657C510191}" srcOrd="1" destOrd="0" parTransId="{8BB507D2-5F1E-43DC-A790-8128D6B06674}" sibTransId="{0310FD65-56AF-45BB-BE6B-FB74DBCC0031}"/>
    <dgm:cxn modelId="{CE787022-612B-4997-933D-811B1EAA0E17}" srcId="{BF8AD5CF-6D91-4F6A-9399-C1657C510191}" destId="{1E8DC625-A5E0-41D0-88A0-C174F92BA7D9}" srcOrd="0" destOrd="0" parTransId="{DC292838-B57A-4D8F-8D64-71EF89D1B5B0}" sibTransId="{9877EBE6-2BF6-4053-97EC-9ECD0CC20E0A}"/>
    <dgm:cxn modelId="{43F31025-80F1-4209-8AA4-9471ED155557}" srcId="{BF8AD5CF-6D91-4F6A-9399-C1657C510191}" destId="{3E467E6F-5914-4D06-8415-41FB1D21986B}" srcOrd="1" destOrd="0" parTransId="{FF6EBA49-3183-4416-9618-158BD538C6F3}" sibTransId="{8BB87E2A-0402-47C5-99EB-8A85FA7CD7CB}"/>
    <dgm:cxn modelId="{D2234B5F-891A-4FFC-B792-D303397ADE53}" srcId="{680E3778-CE82-4D35-8BA3-A21622146999}" destId="{468B2422-C9A4-4C03-9E2D-F79DEE6DE2F7}" srcOrd="0" destOrd="0" parTransId="{69317DFA-FAA2-48EB-9E6F-24474A04A79C}" sibTransId="{A346B502-6D1E-493E-84A5-FDE4E6F1B634}"/>
    <dgm:cxn modelId="{F7B03D73-EE91-442D-B4B8-D31316853C6C}" type="presOf" srcId="{468B2422-C9A4-4C03-9E2D-F79DEE6DE2F7}" destId="{FEBDA5B6-15BE-4CF0-9132-F508EE6EB614}" srcOrd="0" destOrd="0" presId="urn:microsoft.com/office/officeart/2005/8/layout/chevron2"/>
    <dgm:cxn modelId="{A8DA5474-AE79-4436-8326-9F502E0248A3}" type="presOf" srcId="{680E3778-CE82-4D35-8BA3-A21622146999}" destId="{973140BC-21D0-4738-99B2-70987CD309BA}" srcOrd="0" destOrd="0" presId="urn:microsoft.com/office/officeart/2005/8/layout/chevron2"/>
    <dgm:cxn modelId="{812A407D-2D44-4C09-8460-8083B678BF84}" srcId="{BF8AD5CF-6D91-4F6A-9399-C1657C510191}" destId="{BB86FF50-06B0-4538-B51B-13AD8966F5D1}" srcOrd="2" destOrd="0" parTransId="{7C73885E-F6B2-4614-AEFE-80AC3DEF73E4}" sibTransId="{A5B9311A-0048-45ED-BE4F-B2CB6F346EAA}"/>
    <dgm:cxn modelId="{94FC3D99-8A3F-4147-B4FC-102F7EE2A711}" srcId="{468B2422-C9A4-4C03-9E2D-F79DEE6DE2F7}" destId="{53E3BA80-F48D-46AC-9150-DBE60DF8D58D}" srcOrd="0" destOrd="0" parTransId="{B99A6BBD-7374-42C2-8223-1D2B355C57BF}" sibTransId="{026F5D35-E3DF-4FAE-AB9D-1C00D31FCE00}"/>
    <dgm:cxn modelId="{5C2BC6C2-D086-444D-9DD6-67BC21B2B1B1}" type="presOf" srcId="{3E467E6F-5914-4D06-8415-41FB1D21986B}" destId="{4AC21E7C-F67F-44F7-B0C5-17AC13BAB4D3}" srcOrd="0" destOrd="1" presId="urn:microsoft.com/office/officeart/2005/8/layout/chevron2"/>
    <dgm:cxn modelId="{6B4E33CA-35E9-47BC-87EC-D2652D74B711}" type="presOf" srcId="{1E8DC625-A5E0-41D0-88A0-C174F92BA7D9}" destId="{4AC21E7C-F67F-44F7-B0C5-17AC13BAB4D3}" srcOrd="0" destOrd="0" presId="urn:microsoft.com/office/officeart/2005/8/layout/chevron2"/>
    <dgm:cxn modelId="{98827BD6-5FC3-4251-A215-05801AEFA575}" type="presOf" srcId="{BB86FF50-06B0-4538-B51B-13AD8966F5D1}" destId="{4AC21E7C-F67F-44F7-B0C5-17AC13BAB4D3}" srcOrd="0" destOrd="2" presId="urn:microsoft.com/office/officeart/2005/8/layout/chevron2"/>
    <dgm:cxn modelId="{A26B025E-CFF4-4498-A2B0-EADE362BC76C}" type="presParOf" srcId="{973140BC-21D0-4738-99B2-70987CD309BA}" destId="{5BC3FBC6-64F9-4EB6-A9C9-1B2632D3F569}" srcOrd="0" destOrd="0" presId="urn:microsoft.com/office/officeart/2005/8/layout/chevron2"/>
    <dgm:cxn modelId="{537316E4-6996-485D-8398-5E7C289956E0}" type="presParOf" srcId="{5BC3FBC6-64F9-4EB6-A9C9-1B2632D3F569}" destId="{FEBDA5B6-15BE-4CF0-9132-F508EE6EB614}" srcOrd="0" destOrd="0" presId="urn:microsoft.com/office/officeart/2005/8/layout/chevron2"/>
    <dgm:cxn modelId="{26A3472D-34F9-409C-ABE0-893ED514FE85}" type="presParOf" srcId="{5BC3FBC6-64F9-4EB6-A9C9-1B2632D3F569}" destId="{BB0CB22E-5AFE-43AC-89D0-4060BBC5F680}" srcOrd="1" destOrd="0" presId="urn:microsoft.com/office/officeart/2005/8/layout/chevron2"/>
    <dgm:cxn modelId="{7D319C80-861D-49F0-8A6B-0A79E61D354A}" type="presParOf" srcId="{973140BC-21D0-4738-99B2-70987CD309BA}" destId="{A137B3C7-C683-421C-8F11-55F0FF0C4CF3}" srcOrd="1" destOrd="0" presId="urn:microsoft.com/office/officeart/2005/8/layout/chevron2"/>
    <dgm:cxn modelId="{60A91D91-FE97-450F-B967-CE29F049192E}" type="presParOf" srcId="{973140BC-21D0-4738-99B2-70987CD309BA}" destId="{15847CA6-EE97-4764-9344-9DCA8D316782}" srcOrd="2" destOrd="0" presId="urn:microsoft.com/office/officeart/2005/8/layout/chevron2"/>
    <dgm:cxn modelId="{E99BF719-4AE2-414C-9A50-C47812D13329}" type="presParOf" srcId="{15847CA6-EE97-4764-9344-9DCA8D316782}" destId="{079736CC-BBD6-4862-BA2B-A98BBFFFC401}" srcOrd="0" destOrd="0" presId="urn:microsoft.com/office/officeart/2005/8/layout/chevron2"/>
    <dgm:cxn modelId="{90DE4BC3-91DC-42F4-82BB-80160C391DF2}" type="presParOf" srcId="{15847CA6-EE97-4764-9344-9DCA8D316782}" destId="{4AC21E7C-F67F-44F7-B0C5-17AC13BAB4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E3778-CE82-4D35-8BA3-A21622146999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8B2422-C9A4-4C03-9E2D-F79DEE6DE2F7}">
      <dgm:prSet custT="1"/>
      <dgm:spPr/>
      <dgm:t>
        <a:bodyPr/>
        <a:lstStyle/>
        <a:p>
          <a:r>
            <a:rPr lang="cs-CZ" sz="1800" b="1" u="none" dirty="0">
              <a:solidFill>
                <a:schemeClr val="tx1"/>
              </a:solidFill>
            </a:rPr>
            <a:t>Sociální služby</a:t>
          </a:r>
          <a:endParaRPr lang="cs-CZ" sz="1700" b="1" u="none" dirty="0">
            <a:solidFill>
              <a:schemeClr val="tx1"/>
            </a:solidFill>
          </a:endParaRPr>
        </a:p>
      </dgm:t>
    </dgm:pt>
    <dgm:pt modelId="{69317DFA-FAA2-48EB-9E6F-24474A04A79C}" type="parTrans" cxnId="{D2234B5F-891A-4FFC-B792-D303397ADE53}">
      <dgm:prSet/>
      <dgm:spPr/>
      <dgm:t>
        <a:bodyPr/>
        <a:lstStyle/>
        <a:p>
          <a:endParaRPr lang="cs-CZ"/>
        </a:p>
      </dgm:t>
    </dgm:pt>
    <dgm:pt modelId="{A346B502-6D1E-493E-84A5-FDE4E6F1B634}" type="sibTrans" cxnId="{D2234B5F-891A-4FFC-B792-D303397ADE53}">
      <dgm:prSet/>
      <dgm:spPr/>
      <dgm:t>
        <a:bodyPr/>
        <a:lstStyle/>
        <a:p>
          <a:endParaRPr lang="cs-CZ"/>
        </a:p>
      </dgm:t>
    </dgm:pt>
    <dgm:pt modelId="{53E3BA80-F48D-46AC-9150-DBE60DF8D58D}">
      <dgm:prSet custT="1"/>
      <dgm:spPr/>
      <dgm:t>
        <a:bodyPr/>
        <a:lstStyle/>
        <a:p>
          <a:pPr marL="0" lvl="0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dirty="0"/>
            <a:t>Sociální služby poskytované v souladu se zákonem o sociálních službách č. 108/2006 Sb.</a:t>
          </a:r>
          <a:r>
            <a:rPr lang="cs-CZ" sz="1600" dirty="0"/>
            <a:t>, v platném znění; podmínkou pro žadatele v tomto tématu podpory je podaná žádost o poskytnutí dotace z kapitoly 313 – MPSV státního rozpočtu</a:t>
          </a:r>
          <a:endParaRPr lang="cs-CZ" sz="1600" dirty="0">
            <a:solidFill>
              <a:schemeClr val="tx1"/>
            </a:solidFill>
          </a:endParaRPr>
        </a:p>
      </dgm:t>
    </dgm:pt>
    <dgm:pt modelId="{B99A6BBD-7374-42C2-8223-1D2B355C57BF}" type="parTrans" cxnId="{94FC3D99-8A3F-4147-B4FC-102F7EE2A711}">
      <dgm:prSet/>
      <dgm:spPr/>
      <dgm:t>
        <a:bodyPr/>
        <a:lstStyle/>
        <a:p>
          <a:endParaRPr lang="cs-CZ"/>
        </a:p>
      </dgm:t>
    </dgm:pt>
    <dgm:pt modelId="{026F5D35-E3DF-4FAE-AB9D-1C00D31FCE00}" type="sibTrans" cxnId="{94FC3D99-8A3F-4147-B4FC-102F7EE2A711}">
      <dgm:prSet/>
      <dgm:spPr/>
      <dgm:t>
        <a:bodyPr/>
        <a:lstStyle/>
        <a:p>
          <a:endParaRPr lang="cs-CZ"/>
        </a:p>
      </dgm:t>
    </dgm:pt>
    <dgm:pt modelId="{1E8DC625-A5E0-41D0-88A0-C174F92BA7D9}">
      <dgm:prSet custT="1"/>
      <dgm:spPr/>
      <dgm:t>
        <a:bodyPr/>
        <a:lstStyle/>
        <a:p>
          <a:pPr marL="0" indent="0" algn="just">
            <a:buNone/>
          </a:pPr>
          <a:r>
            <a:rPr lang="cs-CZ" sz="1600" dirty="0"/>
            <a:t>Související aktivity zaměřené na pomoc a podporu osobám závislým, spoluzávislým nebo závislostí ohroženým, které doplňují síť sociálních služeb, ale nejsou sociální službou dle zákona o sociálních službách</a:t>
          </a:r>
          <a:endParaRPr lang="cs-CZ" sz="1600" dirty="0">
            <a:solidFill>
              <a:schemeClr val="tx1"/>
            </a:solidFill>
          </a:endParaRPr>
        </a:p>
      </dgm:t>
    </dgm:pt>
    <dgm:pt modelId="{DC292838-B57A-4D8F-8D64-71EF89D1B5B0}" type="parTrans" cxnId="{CE787022-612B-4997-933D-811B1EAA0E17}">
      <dgm:prSet/>
      <dgm:spPr/>
      <dgm:t>
        <a:bodyPr/>
        <a:lstStyle/>
        <a:p>
          <a:endParaRPr lang="cs-CZ"/>
        </a:p>
      </dgm:t>
    </dgm:pt>
    <dgm:pt modelId="{9877EBE6-2BF6-4053-97EC-9ECD0CC20E0A}" type="sibTrans" cxnId="{CE787022-612B-4997-933D-811B1EAA0E17}">
      <dgm:prSet/>
      <dgm:spPr/>
      <dgm:t>
        <a:bodyPr/>
        <a:lstStyle/>
        <a:p>
          <a:endParaRPr lang="cs-CZ"/>
        </a:p>
      </dgm:t>
    </dgm:pt>
    <dgm:pt modelId="{BF8AD5CF-6D91-4F6A-9399-C1657C510191}">
      <dgm:prSet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Související aktivity</a:t>
          </a:r>
        </a:p>
      </dgm:t>
    </dgm:pt>
    <dgm:pt modelId="{0310FD65-56AF-45BB-BE6B-FB74DBCC0031}" type="sibTrans" cxnId="{232A6311-4C56-44F8-BC6B-DD2F54A205FE}">
      <dgm:prSet/>
      <dgm:spPr/>
      <dgm:t>
        <a:bodyPr/>
        <a:lstStyle/>
        <a:p>
          <a:endParaRPr lang="cs-CZ"/>
        </a:p>
      </dgm:t>
    </dgm:pt>
    <dgm:pt modelId="{8BB507D2-5F1E-43DC-A790-8128D6B06674}" type="parTrans" cxnId="{232A6311-4C56-44F8-BC6B-DD2F54A205FE}">
      <dgm:prSet/>
      <dgm:spPr/>
      <dgm:t>
        <a:bodyPr/>
        <a:lstStyle/>
        <a:p>
          <a:endParaRPr lang="cs-CZ"/>
        </a:p>
      </dgm:t>
    </dgm:pt>
    <dgm:pt modelId="{973140BC-21D0-4738-99B2-70987CD309BA}" type="pres">
      <dgm:prSet presAssocID="{680E3778-CE82-4D35-8BA3-A21622146999}" presName="linearFlow" presStyleCnt="0">
        <dgm:presLayoutVars>
          <dgm:dir/>
          <dgm:animLvl val="lvl"/>
          <dgm:resizeHandles val="exact"/>
        </dgm:presLayoutVars>
      </dgm:prSet>
      <dgm:spPr/>
    </dgm:pt>
    <dgm:pt modelId="{5BC3FBC6-64F9-4EB6-A9C9-1B2632D3F569}" type="pres">
      <dgm:prSet presAssocID="{468B2422-C9A4-4C03-9E2D-F79DEE6DE2F7}" presName="composite" presStyleCnt="0"/>
      <dgm:spPr/>
    </dgm:pt>
    <dgm:pt modelId="{FEBDA5B6-15BE-4CF0-9132-F508EE6EB614}" type="pres">
      <dgm:prSet presAssocID="{468B2422-C9A4-4C03-9E2D-F79DEE6DE2F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B0CB22E-5AFE-43AC-89D0-4060BBC5F680}" type="pres">
      <dgm:prSet presAssocID="{468B2422-C9A4-4C03-9E2D-F79DEE6DE2F7}" presName="descendantText" presStyleLbl="alignAcc1" presStyleIdx="0" presStyleCnt="2" custScaleY="104386" custLinFactNeighborX="0" custLinFactNeighborY="-287">
        <dgm:presLayoutVars>
          <dgm:bulletEnabled val="1"/>
        </dgm:presLayoutVars>
      </dgm:prSet>
      <dgm:spPr/>
    </dgm:pt>
    <dgm:pt modelId="{A137B3C7-C683-421C-8F11-55F0FF0C4CF3}" type="pres">
      <dgm:prSet presAssocID="{A346B502-6D1E-493E-84A5-FDE4E6F1B634}" presName="sp" presStyleCnt="0"/>
      <dgm:spPr/>
    </dgm:pt>
    <dgm:pt modelId="{15847CA6-EE97-4764-9344-9DCA8D316782}" type="pres">
      <dgm:prSet presAssocID="{BF8AD5CF-6D91-4F6A-9399-C1657C510191}" presName="composite" presStyleCnt="0"/>
      <dgm:spPr/>
    </dgm:pt>
    <dgm:pt modelId="{079736CC-BBD6-4862-BA2B-A98BBFFFC401}" type="pres">
      <dgm:prSet presAssocID="{BF8AD5CF-6D91-4F6A-9399-C1657C51019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AC21E7C-F67F-44F7-B0C5-17AC13BAB4D3}" type="pres">
      <dgm:prSet presAssocID="{BF8AD5CF-6D91-4F6A-9399-C1657C51019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6164705-9DB1-4602-A48F-5A6FAD3B05E4}" type="presOf" srcId="{BF8AD5CF-6D91-4F6A-9399-C1657C510191}" destId="{079736CC-BBD6-4862-BA2B-A98BBFFFC401}" srcOrd="0" destOrd="0" presId="urn:microsoft.com/office/officeart/2005/8/layout/chevron2"/>
    <dgm:cxn modelId="{8E527507-C19D-4EB0-A9F2-5E933F126028}" type="presOf" srcId="{53E3BA80-F48D-46AC-9150-DBE60DF8D58D}" destId="{BB0CB22E-5AFE-43AC-89D0-4060BBC5F680}" srcOrd="0" destOrd="0" presId="urn:microsoft.com/office/officeart/2005/8/layout/chevron2"/>
    <dgm:cxn modelId="{232A6311-4C56-44F8-BC6B-DD2F54A205FE}" srcId="{680E3778-CE82-4D35-8BA3-A21622146999}" destId="{BF8AD5CF-6D91-4F6A-9399-C1657C510191}" srcOrd="1" destOrd="0" parTransId="{8BB507D2-5F1E-43DC-A790-8128D6B06674}" sibTransId="{0310FD65-56AF-45BB-BE6B-FB74DBCC0031}"/>
    <dgm:cxn modelId="{CE787022-612B-4997-933D-811B1EAA0E17}" srcId="{BF8AD5CF-6D91-4F6A-9399-C1657C510191}" destId="{1E8DC625-A5E0-41D0-88A0-C174F92BA7D9}" srcOrd="0" destOrd="0" parTransId="{DC292838-B57A-4D8F-8D64-71EF89D1B5B0}" sibTransId="{9877EBE6-2BF6-4053-97EC-9ECD0CC20E0A}"/>
    <dgm:cxn modelId="{D2234B5F-891A-4FFC-B792-D303397ADE53}" srcId="{680E3778-CE82-4D35-8BA3-A21622146999}" destId="{468B2422-C9A4-4C03-9E2D-F79DEE6DE2F7}" srcOrd="0" destOrd="0" parTransId="{69317DFA-FAA2-48EB-9E6F-24474A04A79C}" sibTransId="{A346B502-6D1E-493E-84A5-FDE4E6F1B634}"/>
    <dgm:cxn modelId="{F7B03D73-EE91-442D-B4B8-D31316853C6C}" type="presOf" srcId="{468B2422-C9A4-4C03-9E2D-F79DEE6DE2F7}" destId="{FEBDA5B6-15BE-4CF0-9132-F508EE6EB614}" srcOrd="0" destOrd="0" presId="urn:microsoft.com/office/officeart/2005/8/layout/chevron2"/>
    <dgm:cxn modelId="{A8DA5474-AE79-4436-8326-9F502E0248A3}" type="presOf" srcId="{680E3778-CE82-4D35-8BA3-A21622146999}" destId="{973140BC-21D0-4738-99B2-70987CD309BA}" srcOrd="0" destOrd="0" presId="urn:microsoft.com/office/officeart/2005/8/layout/chevron2"/>
    <dgm:cxn modelId="{94FC3D99-8A3F-4147-B4FC-102F7EE2A711}" srcId="{468B2422-C9A4-4C03-9E2D-F79DEE6DE2F7}" destId="{53E3BA80-F48D-46AC-9150-DBE60DF8D58D}" srcOrd="0" destOrd="0" parTransId="{B99A6BBD-7374-42C2-8223-1D2B355C57BF}" sibTransId="{026F5D35-E3DF-4FAE-AB9D-1C00D31FCE00}"/>
    <dgm:cxn modelId="{6B4E33CA-35E9-47BC-87EC-D2652D74B711}" type="presOf" srcId="{1E8DC625-A5E0-41D0-88A0-C174F92BA7D9}" destId="{4AC21E7C-F67F-44F7-B0C5-17AC13BAB4D3}" srcOrd="0" destOrd="0" presId="urn:microsoft.com/office/officeart/2005/8/layout/chevron2"/>
    <dgm:cxn modelId="{A26B025E-CFF4-4498-A2B0-EADE362BC76C}" type="presParOf" srcId="{973140BC-21D0-4738-99B2-70987CD309BA}" destId="{5BC3FBC6-64F9-4EB6-A9C9-1B2632D3F569}" srcOrd="0" destOrd="0" presId="urn:microsoft.com/office/officeart/2005/8/layout/chevron2"/>
    <dgm:cxn modelId="{537316E4-6996-485D-8398-5E7C289956E0}" type="presParOf" srcId="{5BC3FBC6-64F9-4EB6-A9C9-1B2632D3F569}" destId="{FEBDA5B6-15BE-4CF0-9132-F508EE6EB614}" srcOrd="0" destOrd="0" presId="urn:microsoft.com/office/officeart/2005/8/layout/chevron2"/>
    <dgm:cxn modelId="{26A3472D-34F9-409C-ABE0-893ED514FE85}" type="presParOf" srcId="{5BC3FBC6-64F9-4EB6-A9C9-1B2632D3F569}" destId="{BB0CB22E-5AFE-43AC-89D0-4060BBC5F680}" srcOrd="1" destOrd="0" presId="urn:microsoft.com/office/officeart/2005/8/layout/chevron2"/>
    <dgm:cxn modelId="{7D319C80-861D-49F0-8A6B-0A79E61D354A}" type="presParOf" srcId="{973140BC-21D0-4738-99B2-70987CD309BA}" destId="{A137B3C7-C683-421C-8F11-55F0FF0C4CF3}" srcOrd="1" destOrd="0" presId="urn:microsoft.com/office/officeart/2005/8/layout/chevron2"/>
    <dgm:cxn modelId="{60A91D91-FE97-450F-B967-CE29F049192E}" type="presParOf" srcId="{973140BC-21D0-4738-99B2-70987CD309BA}" destId="{15847CA6-EE97-4764-9344-9DCA8D316782}" srcOrd="2" destOrd="0" presId="urn:microsoft.com/office/officeart/2005/8/layout/chevron2"/>
    <dgm:cxn modelId="{E99BF719-4AE2-414C-9A50-C47812D13329}" type="presParOf" srcId="{15847CA6-EE97-4764-9344-9DCA8D316782}" destId="{079736CC-BBD6-4862-BA2B-A98BBFFFC401}" srcOrd="0" destOrd="0" presId="urn:microsoft.com/office/officeart/2005/8/layout/chevron2"/>
    <dgm:cxn modelId="{90DE4BC3-91DC-42F4-82BB-80160C391DF2}" type="presParOf" srcId="{15847CA6-EE97-4764-9344-9DCA8D316782}" destId="{4AC21E7C-F67F-44F7-B0C5-17AC13BAB4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61F6C-A734-41FD-9791-8786720C16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F724DD9-032E-4CF2-8A92-7C84F2474ECD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B</a:t>
          </a:r>
        </a:p>
      </dgm:t>
    </dgm:pt>
    <dgm:pt modelId="{7F42BF63-92D8-48A6-A104-AACED7F50A6D}" type="parTrans" cxnId="{7E56B82E-57FC-4AAC-8339-0291FACB92CB}">
      <dgm:prSet/>
      <dgm:spPr/>
      <dgm:t>
        <a:bodyPr/>
        <a:lstStyle/>
        <a:p>
          <a:endParaRPr lang="cs-CZ"/>
        </a:p>
      </dgm:t>
    </dgm:pt>
    <dgm:pt modelId="{1215F034-7CB6-425B-B88F-2FDCA52F16A0}" type="sibTrans" cxnId="{7E56B82E-57FC-4AAC-8339-0291FACB92CB}">
      <dgm:prSet/>
      <dgm:spPr/>
      <dgm:t>
        <a:bodyPr/>
        <a:lstStyle/>
        <a:p>
          <a:endParaRPr lang="cs-CZ"/>
        </a:p>
      </dgm:t>
    </dgm:pt>
    <dgm:pt modelId="{D19EB707-CFC0-439B-B647-72DD801CF0FD}">
      <dgm:prSet phldrT="[Text]" custT="1"/>
      <dgm:spPr/>
      <dgm:t>
        <a:bodyPr/>
        <a:lstStyle/>
        <a:p>
          <a:pPr marL="0" indent="0">
            <a:buFont typeface="+mj-lt"/>
            <a:buNone/>
          </a:pPr>
          <a:r>
            <a:rPr lang="cs-CZ" sz="1600" b="1" u="none" dirty="0"/>
            <a:t>Informační kampaně</a:t>
          </a:r>
          <a:r>
            <a:rPr lang="cs-CZ" sz="1600" dirty="0"/>
            <a:t> (zejména edukační, </a:t>
          </a:r>
          <a:r>
            <a:rPr lang="cs-CZ" sz="1600" dirty="0" err="1"/>
            <a:t>destigmatizační</a:t>
          </a:r>
          <a:r>
            <a:rPr lang="cs-CZ" sz="1600" dirty="0"/>
            <a:t>) </a:t>
          </a:r>
          <a:r>
            <a:rPr lang="cs-CZ" sz="1600" b="1" dirty="0"/>
            <a:t>a </a:t>
          </a:r>
          <a:r>
            <a:rPr lang="cs-CZ" sz="1600" b="1" u="none" dirty="0"/>
            <a:t>poradenství</a:t>
          </a:r>
          <a:r>
            <a:rPr lang="cs-CZ" sz="1600" dirty="0"/>
            <a:t> (mimo registrované sociální služby)</a:t>
          </a:r>
        </a:p>
      </dgm:t>
    </dgm:pt>
    <dgm:pt modelId="{66A77174-49B1-46D9-9F25-44ED2FCA25EB}" type="parTrans" cxnId="{AE83A286-E50F-4615-9545-AEC5084215CA}">
      <dgm:prSet/>
      <dgm:spPr/>
      <dgm:t>
        <a:bodyPr/>
        <a:lstStyle/>
        <a:p>
          <a:endParaRPr lang="cs-CZ"/>
        </a:p>
      </dgm:t>
    </dgm:pt>
    <dgm:pt modelId="{38C23FC6-7896-41CE-BDFE-A87119F0FC04}" type="sibTrans" cxnId="{AE83A286-E50F-4615-9545-AEC5084215CA}">
      <dgm:prSet/>
      <dgm:spPr/>
      <dgm:t>
        <a:bodyPr/>
        <a:lstStyle/>
        <a:p>
          <a:endParaRPr lang="cs-CZ"/>
        </a:p>
      </dgm:t>
    </dgm:pt>
    <dgm:pt modelId="{E580F898-71C3-4AAD-967E-BC9CE3358BA7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</a:t>
          </a:r>
        </a:p>
      </dgm:t>
    </dgm:pt>
    <dgm:pt modelId="{A5C1977B-6106-47AB-8D5F-8C103699B1FB}" type="parTrans" cxnId="{CAFA93DE-0907-43A7-8AA4-4257EBD6E220}">
      <dgm:prSet/>
      <dgm:spPr/>
      <dgm:t>
        <a:bodyPr/>
        <a:lstStyle/>
        <a:p>
          <a:endParaRPr lang="cs-CZ"/>
        </a:p>
      </dgm:t>
    </dgm:pt>
    <dgm:pt modelId="{D4A5ECDA-2CBF-4E67-8540-D76977D4C7CA}" type="sibTrans" cxnId="{CAFA93DE-0907-43A7-8AA4-4257EBD6E220}">
      <dgm:prSet/>
      <dgm:spPr/>
      <dgm:t>
        <a:bodyPr/>
        <a:lstStyle/>
        <a:p>
          <a:endParaRPr lang="cs-CZ"/>
        </a:p>
      </dgm:t>
    </dgm:pt>
    <dgm:pt modelId="{D175C1CC-406A-4E9A-8E87-03F17874585A}">
      <dgm:prSet phldrT="[Text]" custT="1"/>
      <dgm:spPr/>
      <dgm:t>
        <a:bodyPr/>
        <a:lstStyle/>
        <a:p>
          <a:pPr marL="0" indent="0">
            <a:buNone/>
          </a:pPr>
          <a:r>
            <a:rPr lang="cs-CZ" sz="1600" b="1" u="none" dirty="0"/>
            <a:t>Zaměstnávání osob se zdravotním postižením </a:t>
          </a:r>
          <a:r>
            <a:rPr lang="cs-CZ" sz="1600" dirty="0"/>
            <a:t>(chráněná pracoviště a chráněná pracovní místa).</a:t>
          </a:r>
          <a:endParaRPr lang="cs-CZ" sz="1800" dirty="0"/>
        </a:p>
      </dgm:t>
    </dgm:pt>
    <dgm:pt modelId="{7DDE64AA-E10A-437F-B462-6380F41FA9A7}" type="parTrans" cxnId="{709174AD-6B7C-422F-8014-86A8CC0E3950}">
      <dgm:prSet/>
      <dgm:spPr/>
      <dgm:t>
        <a:bodyPr/>
        <a:lstStyle/>
        <a:p>
          <a:endParaRPr lang="cs-CZ"/>
        </a:p>
      </dgm:t>
    </dgm:pt>
    <dgm:pt modelId="{34ED4017-41C9-41E7-BEB7-8BA40224F314}" type="sibTrans" cxnId="{709174AD-6B7C-422F-8014-86A8CC0E3950}">
      <dgm:prSet/>
      <dgm:spPr/>
      <dgm:t>
        <a:bodyPr/>
        <a:lstStyle/>
        <a:p>
          <a:endParaRPr lang="cs-CZ"/>
        </a:p>
      </dgm:t>
    </dgm:pt>
    <dgm:pt modelId="{2AFA2555-D04D-49F1-9411-75C8C93E05B5}">
      <dgm:prSet phldrT="[Text]" custT="1"/>
      <dgm:spPr/>
      <dgm:t>
        <a:bodyPr/>
        <a:lstStyle/>
        <a:p>
          <a:pPr marL="0" indent="0">
            <a:buNone/>
          </a:pPr>
          <a:r>
            <a:rPr lang="cs-CZ" sz="1600" b="1" u="none" dirty="0"/>
            <a:t>Jednorázové aktivity pro osoby s handicapem </a:t>
          </a:r>
          <a:r>
            <a:rPr lang="cs-CZ" sz="1600" dirty="0"/>
            <a:t>(společenské, kulturní, sportovní aj.)</a:t>
          </a:r>
        </a:p>
      </dgm:t>
    </dgm:pt>
    <dgm:pt modelId="{D24AF080-6C6B-4C38-9C4F-62199D37D424}" type="parTrans" cxnId="{011FDF1E-6198-4520-A1CB-642581213AC3}">
      <dgm:prSet/>
      <dgm:spPr/>
      <dgm:t>
        <a:bodyPr/>
        <a:lstStyle/>
        <a:p>
          <a:endParaRPr lang="cs-CZ"/>
        </a:p>
      </dgm:t>
    </dgm:pt>
    <dgm:pt modelId="{C9D73F8D-E1D8-4990-BC2C-7074D2EA304A}" type="sibTrans" cxnId="{011FDF1E-6198-4520-A1CB-642581213AC3}">
      <dgm:prSet/>
      <dgm:spPr/>
      <dgm:t>
        <a:bodyPr/>
        <a:lstStyle/>
        <a:p>
          <a:endParaRPr lang="cs-CZ"/>
        </a:p>
      </dgm:t>
    </dgm:pt>
    <dgm:pt modelId="{DEE24007-B7D4-4FBB-85D3-453B48BB3AAF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A</a:t>
          </a:r>
        </a:p>
      </dgm:t>
    </dgm:pt>
    <dgm:pt modelId="{99042171-4487-4080-8400-882496021C41}" type="parTrans" cxnId="{0D4EC6A9-1B01-467D-95F9-90DE68F62543}">
      <dgm:prSet/>
      <dgm:spPr/>
      <dgm:t>
        <a:bodyPr/>
        <a:lstStyle/>
        <a:p>
          <a:endParaRPr lang="cs-CZ"/>
        </a:p>
      </dgm:t>
    </dgm:pt>
    <dgm:pt modelId="{4EDAE941-2031-475B-9D0C-81E6B8E5AEBC}" type="sibTrans" cxnId="{0D4EC6A9-1B01-467D-95F9-90DE68F62543}">
      <dgm:prSet/>
      <dgm:spPr/>
      <dgm:t>
        <a:bodyPr/>
        <a:lstStyle/>
        <a:p>
          <a:endParaRPr lang="cs-CZ"/>
        </a:p>
      </dgm:t>
    </dgm:pt>
    <dgm:pt modelId="{8DE02B42-A3CE-46B9-BBDF-632D72F7D9FE}">
      <dgm:prSet custT="1"/>
      <dgm:spPr/>
      <dgm:t>
        <a:bodyPr/>
        <a:lstStyle/>
        <a:p>
          <a:pPr marL="0" indent="0">
            <a:buFont typeface="+mj-lt"/>
            <a:buNone/>
          </a:pPr>
          <a:r>
            <a:rPr lang="cs-CZ" sz="1600" b="1" u="none" dirty="0"/>
            <a:t>Celoroční činnost </a:t>
          </a:r>
          <a:r>
            <a:rPr lang="cs-CZ" sz="1600" b="0" u="none" dirty="0"/>
            <a:t>organizací podporujících osoby s handicapem </a:t>
          </a:r>
        </a:p>
      </dgm:t>
    </dgm:pt>
    <dgm:pt modelId="{234225AB-382E-46C7-86F4-8DCC2F0FF922}" type="parTrans" cxnId="{F372366E-3F66-4506-98B3-3E91A5BA30B5}">
      <dgm:prSet/>
      <dgm:spPr/>
      <dgm:t>
        <a:bodyPr/>
        <a:lstStyle/>
        <a:p>
          <a:endParaRPr lang="cs-CZ"/>
        </a:p>
      </dgm:t>
    </dgm:pt>
    <dgm:pt modelId="{438FA89A-0117-438E-A890-B86C3FE940DD}" type="sibTrans" cxnId="{F372366E-3F66-4506-98B3-3E91A5BA30B5}">
      <dgm:prSet/>
      <dgm:spPr/>
      <dgm:t>
        <a:bodyPr/>
        <a:lstStyle/>
        <a:p>
          <a:endParaRPr lang="cs-CZ"/>
        </a:p>
      </dgm:t>
    </dgm:pt>
    <dgm:pt modelId="{2B4E8D93-D8CD-4907-AB24-E2949EEBA7ED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D</a:t>
          </a:r>
        </a:p>
      </dgm:t>
    </dgm:pt>
    <dgm:pt modelId="{45D6EEC7-39E1-473B-A17C-2C04EAF61EB9}" type="sibTrans" cxnId="{567283BA-32CB-491E-AD15-ADAFB0A15E4B}">
      <dgm:prSet/>
      <dgm:spPr/>
      <dgm:t>
        <a:bodyPr/>
        <a:lstStyle/>
        <a:p>
          <a:endParaRPr lang="cs-CZ"/>
        </a:p>
      </dgm:t>
    </dgm:pt>
    <dgm:pt modelId="{20C27A52-DCB7-450C-B796-871D2F31B49C}" type="parTrans" cxnId="{567283BA-32CB-491E-AD15-ADAFB0A15E4B}">
      <dgm:prSet/>
      <dgm:spPr/>
      <dgm:t>
        <a:bodyPr/>
        <a:lstStyle/>
        <a:p>
          <a:endParaRPr lang="cs-CZ"/>
        </a:p>
      </dgm:t>
    </dgm:pt>
    <dgm:pt modelId="{1C1833F5-B710-4C16-8E47-FE4FA189E5EC}" type="pres">
      <dgm:prSet presAssocID="{E8A61F6C-A734-41FD-9791-8786720C16AC}" presName="linearFlow" presStyleCnt="0">
        <dgm:presLayoutVars>
          <dgm:dir/>
          <dgm:animLvl val="lvl"/>
          <dgm:resizeHandles val="exact"/>
        </dgm:presLayoutVars>
      </dgm:prSet>
      <dgm:spPr/>
    </dgm:pt>
    <dgm:pt modelId="{0E4541F0-D9F5-434C-839E-BBF64EFEC384}" type="pres">
      <dgm:prSet presAssocID="{DEE24007-B7D4-4FBB-85D3-453B48BB3AAF}" presName="composite" presStyleCnt="0"/>
      <dgm:spPr/>
    </dgm:pt>
    <dgm:pt modelId="{55393170-DF90-456D-858E-768CDEA0A8A2}" type="pres">
      <dgm:prSet presAssocID="{DEE24007-B7D4-4FBB-85D3-453B48BB3AA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FEC9FB-D0B2-4A25-A94F-EF38CEB9288B}" type="pres">
      <dgm:prSet presAssocID="{DEE24007-B7D4-4FBB-85D3-453B48BB3AAF}" presName="descendantText" presStyleLbl="alignAcc1" presStyleIdx="0" presStyleCnt="4">
        <dgm:presLayoutVars>
          <dgm:bulletEnabled val="1"/>
        </dgm:presLayoutVars>
      </dgm:prSet>
      <dgm:spPr/>
    </dgm:pt>
    <dgm:pt modelId="{9701F524-7275-4C12-B718-E91457A59058}" type="pres">
      <dgm:prSet presAssocID="{4EDAE941-2031-475B-9D0C-81E6B8E5AEBC}" presName="sp" presStyleCnt="0"/>
      <dgm:spPr/>
    </dgm:pt>
    <dgm:pt modelId="{F0306A2F-EE8B-4D5D-8B31-D6FB6B063D34}" type="pres">
      <dgm:prSet presAssocID="{8F724DD9-032E-4CF2-8A92-7C84F2474ECD}" presName="composite" presStyleCnt="0"/>
      <dgm:spPr/>
    </dgm:pt>
    <dgm:pt modelId="{52657E52-EB0B-4242-A30B-E79393AA5774}" type="pres">
      <dgm:prSet presAssocID="{8F724DD9-032E-4CF2-8A92-7C84F2474EC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11C4232-61F2-4DF3-8E6A-5D43C28D7888}" type="pres">
      <dgm:prSet presAssocID="{8F724DD9-032E-4CF2-8A92-7C84F2474ECD}" presName="descendantText" presStyleLbl="alignAcc1" presStyleIdx="1" presStyleCnt="4">
        <dgm:presLayoutVars>
          <dgm:bulletEnabled val="1"/>
        </dgm:presLayoutVars>
      </dgm:prSet>
      <dgm:spPr/>
    </dgm:pt>
    <dgm:pt modelId="{2886D9E6-515E-46BE-AF1F-7C77880C777C}" type="pres">
      <dgm:prSet presAssocID="{1215F034-7CB6-425B-B88F-2FDCA52F16A0}" presName="sp" presStyleCnt="0"/>
      <dgm:spPr/>
    </dgm:pt>
    <dgm:pt modelId="{23BF2C0C-494F-4826-9135-7ED683C47F88}" type="pres">
      <dgm:prSet presAssocID="{E580F898-71C3-4AAD-967E-BC9CE3358BA7}" presName="composite" presStyleCnt="0"/>
      <dgm:spPr/>
    </dgm:pt>
    <dgm:pt modelId="{861822E2-32A0-43F8-B3A3-58F97624B3C3}" type="pres">
      <dgm:prSet presAssocID="{E580F898-71C3-4AAD-967E-BC9CE3358BA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01A469C-5C0D-4FE7-BCFB-B5A0ECDEE34A}" type="pres">
      <dgm:prSet presAssocID="{E580F898-71C3-4AAD-967E-BC9CE3358BA7}" presName="descendantText" presStyleLbl="alignAcc1" presStyleIdx="2" presStyleCnt="4">
        <dgm:presLayoutVars>
          <dgm:bulletEnabled val="1"/>
        </dgm:presLayoutVars>
      </dgm:prSet>
      <dgm:spPr/>
    </dgm:pt>
    <dgm:pt modelId="{C7A03A92-ADD1-4E08-8366-CDF7DED816D6}" type="pres">
      <dgm:prSet presAssocID="{D4A5ECDA-2CBF-4E67-8540-D76977D4C7CA}" presName="sp" presStyleCnt="0"/>
      <dgm:spPr/>
    </dgm:pt>
    <dgm:pt modelId="{9B533DE4-D1BC-482A-8D63-EADC74382C12}" type="pres">
      <dgm:prSet presAssocID="{2B4E8D93-D8CD-4907-AB24-E2949EEBA7ED}" presName="composite" presStyleCnt="0"/>
      <dgm:spPr/>
    </dgm:pt>
    <dgm:pt modelId="{16B61125-D4A8-43D7-B47A-83AF8066C704}" type="pres">
      <dgm:prSet presAssocID="{2B4E8D93-D8CD-4907-AB24-E2949EEBA7E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CEAB89C-0F99-43CB-9636-BC139CB4FAC2}" type="pres">
      <dgm:prSet presAssocID="{2B4E8D93-D8CD-4907-AB24-E2949EEBA7E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8083113-D51F-4754-A627-2EF9C7868540}" type="presOf" srcId="{DEE24007-B7D4-4FBB-85D3-453B48BB3AAF}" destId="{55393170-DF90-456D-858E-768CDEA0A8A2}" srcOrd="0" destOrd="0" presId="urn:microsoft.com/office/officeart/2005/8/layout/chevron2"/>
    <dgm:cxn modelId="{54F1A413-56A2-473D-B8B5-0231244CF5BF}" type="presOf" srcId="{2B4E8D93-D8CD-4907-AB24-E2949EEBA7ED}" destId="{16B61125-D4A8-43D7-B47A-83AF8066C704}" srcOrd="0" destOrd="0" presId="urn:microsoft.com/office/officeart/2005/8/layout/chevron2"/>
    <dgm:cxn modelId="{011FDF1E-6198-4520-A1CB-642581213AC3}" srcId="{2B4E8D93-D8CD-4907-AB24-E2949EEBA7ED}" destId="{2AFA2555-D04D-49F1-9411-75C8C93E05B5}" srcOrd="0" destOrd="0" parTransId="{D24AF080-6C6B-4C38-9C4F-62199D37D424}" sibTransId="{C9D73F8D-E1D8-4990-BC2C-7074D2EA304A}"/>
    <dgm:cxn modelId="{7E56B82E-57FC-4AAC-8339-0291FACB92CB}" srcId="{E8A61F6C-A734-41FD-9791-8786720C16AC}" destId="{8F724DD9-032E-4CF2-8A92-7C84F2474ECD}" srcOrd="1" destOrd="0" parTransId="{7F42BF63-92D8-48A6-A104-AACED7F50A6D}" sibTransId="{1215F034-7CB6-425B-B88F-2FDCA52F16A0}"/>
    <dgm:cxn modelId="{97403B40-34B8-4732-8919-B44D09342D56}" type="presOf" srcId="{8DE02B42-A3CE-46B9-BBDF-632D72F7D9FE}" destId="{6AFEC9FB-D0B2-4A25-A94F-EF38CEB9288B}" srcOrd="0" destOrd="0" presId="urn:microsoft.com/office/officeart/2005/8/layout/chevron2"/>
    <dgm:cxn modelId="{C4C37A5B-3098-48C9-9778-60220FD0E6A8}" type="presOf" srcId="{E580F898-71C3-4AAD-967E-BC9CE3358BA7}" destId="{861822E2-32A0-43F8-B3A3-58F97624B3C3}" srcOrd="0" destOrd="0" presId="urn:microsoft.com/office/officeart/2005/8/layout/chevron2"/>
    <dgm:cxn modelId="{83A91063-88DE-4EB0-A999-14CC0EDE18F4}" type="presOf" srcId="{E8A61F6C-A734-41FD-9791-8786720C16AC}" destId="{1C1833F5-B710-4C16-8E47-FE4FA189E5EC}" srcOrd="0" destOrd="0" presId="urn:microsoft.com/office/officeart/2005/8/layout/chevron2"/>
    <dgm:cxn modelId="{A274324A-6486-4E94-9BA3-BFD124E09F73}" type="presOf" srcId="{D175C1CC-406A-4E9A-8E87-03F17874585A}" destId="{D01A469C-5C0D-4FE7-BCFB-B5A0ECDEE34A}" srcOrd="0" destOrd="0" presId="urn:microsoft.com/office/officeart/2005/8/layout/chevron2"/>
    <dgm:cxn modelId="{F372366E-3F66-4506-98B3-3E91A5BA30B5}" srcId="{DEE24007-B7D4-4FBB-85D3-453B48BB3AAF}" destId="{8DE02B42-A3CE-46B9-BBDF-632D72F7D9FE}" srcOrd="0" destOrd="0" parTransId="{234225AB-382E-46C7-86F4-8DCC2F0FF922}" sibTransId="{438FA89A-0117-438E-A890-B86C3FE940DD}"/>
    <dgm:cxn modelId="{771DF676-32B0-4887-BD1A-DCE57B055243}" type="presOf" srcId="{8F724DD9-032E-4CF2-8A92-7C84F2474ECD}" destId="{52657E52-EB0B-4242-A30B-E79393AA5774}" srcOrd="0" destOrd="0" presId="urn:microsoft.com/office/officeart/2005/8/layout/chevron2"/>
    <dgm:cxn modelId="{FBAE5185-11FE-44BC-ABDC-6FE07FB12691}" type="presOf" srcId="{2AFA2555-D04D-49F1-9411-75C8C93E05B5}" destId="{FCEAB89C-0F99-43CB-9636-BC139CB4FAC2}" srcOrd="0" destOrd="0" presId="urn:microsoft.com/office/officeart/2005/8/layout/chevron2"/>
    <dgm:cxn modelId="{AE83A286-E50F-4615-9545-AEC5084215CA}" srcId="{8F724DD9-032E-4CF2-8A92-7C84F2474ECD}" destId="{D19EB707-CFC0-439B-B647-72DD801CF0FD}" srcOrd="0" destOrd="0" parTransId="{66A77174-49B1-46D9-9F25-44ED2FCA25EB}" sibTransId="{38C23FC6-7896-41CE-BDFE-A87119F0FC04}"/>
    <dgm:cxn modelId="{0D4EC6A9-1B01-467D-95F9-90DE68F62543}" srcId="{E8A61F6C-A734-41FD-9791-8786720C16AC}" destId="{DEE24007-B7D4-4FBB-85D3-453B48BB3AAF}" srcOrd="0" destOrd="0" parTransId="{99042171-4487-4080-8400-882496021C41}" sibTransId="{4EDAE941-2031-475B-9D0C-81E6B8E5AEBC}"/>
    <dgm:cxn modelId="{709174AD-6B7C-422F-8014-86A8CC0E3950}" srcId="{E580F898-71C3-4AAD-967E-BC9CE3358BA7}" destId="{D175C1CC-406A-4E9A-8E87-03F17874585A}" srcOrd="0" destOrd="0" parTransId="{7DDE64AA-E10A-437F-B462-6380F41FA9A7}" sibTransId="{34ED4017-41C9-41E7-BEB7-8BA40224F314}"/>
    <dgm:cxn modelId="{567283BA-32CB-491E-AD15-ADAFB0A15E4B}" srcId="{E8A61F6C-A734-41FD-9791-8786720C16AC}" destId="{2B4E8D93-D8CD-4907-AB24-E2949EEBA7ED}" srcOrd="3" destOrd="0" parTransId="{20C27A52-DCB7-450C-B796-871D2F31B49C}" sibTransId="{45D6EEC7-39E1-473B-A17C-2C04EAF61EB9}"/>
    <dgm:cxn modelId="{4771A2C6-2F7E-4799-B305-0F21923CC4FB}" type="presOf" srcId="{D19EB707-CFC0-439B-B647-72DD801CF0FD}" destId="{311C4232-61F2-4DF3-8E6A-5D43C28D7888}" srcOrd="0" destOrd="0" presId="urn:microsoft.com/office/officeart/2005/8/layout/chevron2"/>
    <dgm:cxn modelId="{CAFA93DE-0907-43A7-8AA4-4257EBD6E220}" srcId="{E8A61F6C-A734-41FD-9791-8786720C16AC}" destId="{E580F898-71C3-4AAD-967E-BC9CE3358BA7}" srcOrd="2" destOrd="0" parTransId="{A5C1977B-6106-47AB-8D5F-8C103699B1FB}" sibTransId="{D4A5ECDA-2CBF-4E67-8540-D76977D4C7CA}"/>
    <dgm:cxn modelId="{805EBF5C-18D3-4FEE-8AFA-12D8A39ACC5D}" type="presParOf" srcId="{1C1833F5-B710-4C16-8E47-FE4FA189E5EC}" destId="{0E4541F0-D9F5-434C-839E-BBF64EFEC384}" srcOrd="0" destOrd="0" presId="urn:microsoft.com/office/officeart/2005/8/layout/chevron2"/>
    <dgm:cxn modelId="{3247578C-F5EC-4786-9A4D-175D58F8129E}" type="presParOf" srcId="{0E4541F0-D9F5-434C-839E-BBF64EFEC384}" destId="{55393170-DF90-456D-858E-768CDEA0A8A2}" srcOrd="0" destOrd="0" presId="urn:microsoft.com/office/officeart/2005/8/layout/chevron2"/>
    <dgm:cxn modelId="{15CB5A3A-6719-4D17-9292-7E6F9A2A5F71}" type="presParOf" srcId="{0E4541F0-D9F5-434C-839E-BBF64EFEC384}" destId="{6AFEC9FB-D0B2-4A25-A94F-EF38CEB9288B}" srcOrd="1" destOrd="0" presId="urn:microsoft.com/office/officeart/2005/8/layout/chevron2"/>
    <dgm:cxn modelId="{188A6006-4118-4958-9210-6509CEC0108C}" type="presParOf" srcId="{1C1833F5-B710-4C16-8E47-FE4FA189E5EC}" destId="{9701F524-7275-4C12-B718-E91457A59058}" srcOrd="1" destOrd="0" presId="urn:microsoft.com/office/officeart/2005/8/layout/chevron2"/>
    <dgm:cxn modelId="{01105F5A-D639-4895-9DEB-8F7E7E621C66}" type="presParOf" srcId="{1C1833F5-B710-4C16-8E47-FE4FA189E5EC}" destId="{F0306A2F-EE8B-4D5D-8B31-D6FB6B063D34}" srcOrd="2" destOrd="0" presId="urn:microsoft.com/office/officeart/2005/8/layout/chevron2"/>
    <dgm:cxn modelId="{02F3F087-7EC7-4836-87DE-3590B393499B}" type="presParOf" srcId="{F0306A2F-EE8B-4D5D-8B31-D6FB6B063D34}" destId="{52657E52-EB0B-4242-A30B-E79393AA5774}" srcOrd="0" destOrd="0" presId="urn:microsoft.com/office/officeart/2005/8/layout/chevron2"/>
    <dgm:cxn modelId="{A6CA3449-1DFF-47B0-9474-F06253312CEE}" type="presParOf" srcId="{F0306A2F-EE8B-4D5D-8B31-D6FB6B063D34}" destId="{311C4232-61F2-4DF3-8E6A-5D43C28D7888}" srcOrd="1" destOrd="0" presId="urn:microsoft.com/office/officeart/2005/8/layout/chevron2"/>
    <dgm:cxn modelId="{7BD89741-3299-449C-985A-B641F1B47C91}" type="presParOf" srcId="{1C1833F5-B710-4C16-8E47-FE4FA189E5EC}" destId="{2886D9E6-515E-46BE-AF1F-7C77880C777C}" srcOrd="3" destOrd="0" presId="urn:microsoft.com/office/officeart/2005/8/layout/chevron2"/>
    <dgm:cxn modelId="{53E788AB-4364-49E2-9924-8CD16A2AFE38}" type="presParOf" srcId="{1C1833F5-B710-4C16-8E47-FE4FA189E5EC}" destId="{23BF2C0C-494F-4826-9135-7ED683C47F88}" srcOrd="4" destOrd="0" presId="urn:microsoft.com/office/officeart/2005/8/layout/chevron2"/>
    <dgm:cxn modelId="{B2CF1BE2-1A58-40B2-849D-CEA80141975C}" type="presParOf" srcId="{23BF2C0C-494F-4826-9135-7ED683C47F88}" destId="{861822E2-32A0-43F8-B3A3-58F97624B3C3}" srcOrd="0" destOrd="0" presId="urn:microsoft.com/office/officeart/2005/8/layout/chevron2"/>
    <dgm:cxn modelId="{23934EC6-2CF8-4E46-8788-EF7D280DF164}" type="presParOf" srcId="{23BF2C0C-494F-4826-9135-7ED683C47F88}" destId="{D01A469C-5C0D-4FE7-BCFB-B5A0ECDEE34A}" srcOrd="1" destOrd="0" presId="urn:microsoft.com/office/officeart/2005/8/layout/chevron2"/>
    <dgm:cxn modelId="{C8190126-8CDD-4731-9112-9D1C802D9C53}" type="presParOf" srcId="{1C1833F5-B710-4C16-8E47-FE4FA189E5EC}" destId="{C7A03A92-ADD1-4E08-8366-CDF7DED816D6}" srcOrd="5" destOrd="0" presId="urn:microsoft.com/office/officeart/2005/8/layout/chevron2"/>
    <dgm:cxn modelId="{317FF832-519B-4691-BA73-2679E64E1B68}" type="presParOf" srcId="{1C1833F5-B710-4C16-8E47-FE4FA189E5EC}" destId="{9B533DE4-D1BC-482A-8D63-EADC74382C12}" srcOrd="6" destOrd="0" presId="urn:microsoft.com/office/officeart/2005/8/layout/chevron2"/>
    <dgm:cxn modelId="{D1CF7347-470C-4B2F-AF8F-C288A0B743C1}" type="presParOf" srcId="{9B533DE4-D1BC-482A-8D63-EADC74382C12}" destId="{16B61125-D4A8-43D7-B47A-83AF8066C704}" srcOrd="0" destOrd="0" presId="urn:microsoft.com/office/officeart/2005/8/layout/chevron2"/>
    <dgm:cxn modelId="{DFFB8E63-7320-4229-96B2-A6A3593B0182}" type="presParOf" srcId="{9B533DE4-D1BC-482A-8D63-EADC74382C12}" destId="{FCEAB89C-0F99-43CB-9636-BC139CB4FA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61F6C-A734-41FD-9791-8786720C16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80F898-71C3-4AAD-967E-BC9CE3358BA7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</a:t>
          </a:r>
        </a:p>
      </dgm:t>
    </dgm:pt>
    <dgm:pt modelId="{A5C1977B-6106-47AB-8D5F-8C103699B1FB}" type="parTrans" cxnId="{CAFA93DE-0907-43A7-8AA4-4257EBD6E220}">
      <dgm:prSet/>
      <dgm:spPr/>
      <dgm:t>
        <a:bodyPr/>
        <a:lstStyle/>
        <a:p>
          <a:endParaRPr lang="cs-CZ"/>
        </a:p>
      </dgm:t>
    </dgm:pt>
    <dgm:pt modelId="{D4A5ECDA-2CBF-4E67-8540-D76977D4C7CA}" type="sibTrans" cxnId="{CAFA93DE-0907-43A7-8AA4-4257EBD6E220}">
      <dgm:prSet/>
      <dgm:spPr/>
      <dgm:t>
        <a:bodyPr/>
        <a:lstStyle/>
        <a:p>
          <a:endParaRPr lang="cs-CZ"/>
        </a:p>
      </dgm:t>
    </dgm:pt>
    <dgm:pt modelId="{D175C1CC-406A-4E9A-8E87-03F17874585A}">
      <dgm:prSet phldrT="[Text]" custT="1"/>
      <dgm:spPr/>
      <dgm:t>
        <a:bodyPr/>
        <a:lstStyle/>
        <a:p>
          <a:pPr marL="0" indent="0">
            <a:buNone/>
          </a:pPr>
          <a:r>
            <a:rPr lang="cs-CZ" sz="2000" b="1" u="none" dirty="0"/>
            <a:t>Zaměstnávání osob se zdravotním postižením </a:t>
          </a:r>
          <a:r>
            <a:rPr lang="cs-CZ" sz="2000" dirty="0"/>
            <a:t>(chráněná pracoviště a chráněná pracovní místa).</a:t>
          </a:r>
          <a:endParaRPr lang="cs-CZ" sz="2400" dirty="0"/>
        </a:p>
      </dgm:t>
    </dgm:pt>
    <dgm:pt modelId="{7DDE64AA-E10A-437F-B462-6380F41FA9A7}" type="parTrans" cxnId="{709174AD-6B7C-422F-8014-86A8CC0E3950}">
      <dgm:prSet/>
      <dgm:spPr/>
      <dgm:t>
        <a:bodyPr/>
        <a:lstStyle/>
        <a:p>
          <a:endParaRPr lang="cs-CZ"/>
        </a:p>
      </dgm:t>
    </dgm:pt>
    <dgm:pt modelId="{34ED4017-41C9-41E7-BEB7-8BA40224F314}" type="sibTrans" cxnId="{709174AD-6B7C-422F-8014-86A8CC0E3950}">
      <dgm:prSet/>
      <dgm:spPr/>
      <dgm:t>
        <a:bodyPr/>
        <a:lstStyle/>
        <a:p>
          <a:endParaRPr lang="cs-CZ"/>
        </a:p>
      </dgm:t>
    </dgm:pt>
    <dgm:pt modelId="{1C1833F5-B710-4C16-8E47-FE4FA189E5EC}" type="pres">
      <dgm:prSet presAssocID="{E8A61F6C-A734-41FD-9791-8786720C16AC}" presName="linearFlow" presStyleCnt="0">
        <dgm:presLayoutVars>
          <dgm:dir/>
          <dgm:animLvl val="lvl"/>
          <dgm:resizeHandles val="exact"/>
        </dgm:presLayoutVars>
      </dgm:prSet>
      <dgm:spPr/>
    </dgm:pt>
    <dgm:pt modelId="{23BF2C0C-494F-4826-9135-7ED683C47F88}" type="pres">
      <dgm:prSet presAssocID="{E580F898-71C3-4AAD-967E-BC9CE3358BA7}" presName="composite" presStyleCnt="0"/>
      <dgm:spPr/>
    </dgm:pt>
    <dgm:pt modelId="{861822E2-32A0-43F8-B3A3-58F97624B3C3}" type="pres">
      <dgm:prSet presAssocID="{E580F898-71C3-4AAD-967E-BC9CE3358BA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D01A469C-5C0D-4FE7-BCFB-B5A0ECDEE34A}" type="pres">
      <dgm:prSet presAssocID="{E580F898-71C3-4AAD-967E-BC9CE3358BA7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4C37A5B-3098-48C9-9778-60220FD0E6A8}" type="presOf" srcId="{E580F898-71C3-4AAD-967E-BC9CE3358BA7}" destId="{861822E2-32A0-43F8-B3A3-58F97624B3C3}" srcOrd="0" destOrd="0" presId="urn:microsoft.com/office/officeart/2005/8/layout/chevron2"/>
    <dgm:cxn modelId="{83A91063-88DE-4EB0-A999-14CC0EDE18F4}" type="presOf" srcId="{E8A61F6C-A734-41FD-9791-8786720C16AC}" destId="{1C1833F5-B710-4C16-8E47-FE4FA189E5EC}" srcOrd="0" destOrd="0" presId="urn:microsoft.com/office/officeart/2005/8/layout/chevron2"/>
    <dgm:cxn modelId="{A274324A-6486-4E94-9BA3-BFD124E09F73}" type="presOf" srcId="{D175C1CC-406A-4E9A-8E87-03F17874585A}" destId="{D01A469C-5C0D-4FE7-BCFB-B5A0ECDEE34A}" srcOrd="0" destOrd="0" presId="urn:microsoft.com/office/officeart/2005/8/layout/chevron2"/>
    <dgm:cxn modelId="{709174AD-6B7C-422F-8014-86A8CC0E3950}" srcId="{E580F898-71C3-4AAD-967E-BC9CE3358BA7}" destId="{D175C1CC-406A-4E9A-8E87-03F17874585A}" srcOrd="0" destOrd="0" parTransId="{7DDE64AA-E10A-437F-B462-6380F41FA9A7}" sibTransId="{34ED4017-41C9-41E7-BEB7-8BA40224F314}"/>
    <dgm:cxn modelId="{CAFA93DE-0907-43A7-8AA4-4257EBD6E220}" srcId="{E8A61F6C-A734-41FD-9791-8786720C16AC}" destId="{E580F898-71C3-4AAD-967E-BC9CE3358BA7}" srcOrd="0" destOrd="0" parTransId="{A5C1977B-6106-47AB-8D5F-8C103699B1FB}" sibTransId="{D4A5ECDA-2CBF-4E67-8540-D76977D4C7CA}"/>
    <dgm:cxn modelId="{53E788AB-4364-49E2-9924-8CD16A2AFE38}" type="presParOf" srcId="{1C1833F5-B710-4C16-8E47-FE4FA189E5EC}" destId="{23BF2C0C-494F-4826-9135-7ED683C47F88}" srcOrd="0" destOrd="0" presId="urn:microsoft.com/office/officeart/2005/8/layout/chevron2"/>
    <dgm:cxn modelId="{B2CF1BE2-1A58-40B2-849D-CEA80141975C}" type="presParOf" srcId="{23BF2C0C-494F-4826-9135-7ED683C47F88}" destId="{861822E2-32A0-43F8-B3A3-58F97624B3C3}" srcOrd="0" destOrd="0" presId="urn:microsoft.com/office/officeart/2005/8/layout/chevron2"/>
    <dgm:cxn modelId="{23934EC6-2CF8-4E46-8788-EF7D280DF164}" type="presParOf" srcId="{23BF2C0C-494F-4826-9135-7ED683C47F88}" destId="{D01A469C-5C0D-4FE7-BCFB-B5A0ECDEE3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A5B6-15BE-4CF0-9132-F508EE6EB614}">
      <dsp:nvSpPr>
        <dsp:cNvPr id="0" name=""/>
        <dsp:cNvSpPr/>
      </dsp:nvSpPr>
      <dsp:spPr>
        <a:xfrm rot="5400000">
          <a:off x="-387757" y="426294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none" kern="1200" dirty="0">
              <a:solidFill>
                <a:schemeClr val="tx1"/>
              </a:solidFill>
            </a:rPr>
            <a:t>Sociální služby</a:t>
          </a:r>
          <a:endParaRPr lang="cs-CZ" sz="1700" b="1" u="none" kern="1200" dirty="0">
            <a:solidFill>
              <a:schemeClr val="tx1"/>
            </a:solidFill>
          </a:endParaRPr>
        </a:p>
      </dsp:txBody>
      <dsp:txXfrm rot="-5400000">
        <a:off x="1" y="943304"/>
        <a:ext cx="1809536" cy="775516"/>
      </dsp:txXfrm>
    </dsp:sp>
    <dsp:sp modelId="{BB0CB22E-5AFE-43AC-89D0-4060BBC5F680}">
      <dsp:nvSpPr>
        <dsp:cNvPr id="0" name=""/>
        <dsp:cNvSpPr/>
      </dsp:nvSpPr>
      <dsp:spPr>
        <a:xfrm rot="5400000">
          <a:off x="4142577" y="-2333040"/>
          <a:ext cx="1753981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0" indent="-171450" algn="l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kern="1200" dirty="0"/>
            <a:t>Sociální služby poskytované v souladu se zákonem o sociálních službách č. 108/2006 Sb.</a:t>
          </a:r>
          <a:r>
            <a:rPr lang="cs-CZ" sz="1600" kern="1200" dirty="0"/>
            <a:t>, v platném znění; podmínkou pro žadatele v tomto tématu podpory je podaná žádost o poskytnutí dotace z kapitoly 313 – MPSV státního rozpočtu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6" y="85623"/>
        <a:ext cx="6334441" cy="1582737"/>
      </dsp:txXfrm>
    </dsp:sp>
    <dsp:sp modelId="{079736CC-BBD6-4862-BA2B-A98BBFFFC401}">
      <dsp:nvSpPr>
        <dsp:cNvPr id="0" name=""/>
        <dsp:cNvSpPr/>
      </dsp:nvSpPr>
      <dsp:spPr>
        <a:xfrm rot="5400000">
          <a:off x="-387757" y="2730428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</a:rPr>
            <a:t>Související aktivity</a:t>
          </a:r>
        </a:p>
      </dsp:txBody>
      <dsp:txXfrm rot="-5400000">
        <a:off x="1" y="3247438"/>
        <a:ext cx="1809536" cy="775516"/>
      </dsp:txXfrm>
    </dsp:sp>
    <dsp:sp modelId="{4AC21E7C-F67F-44F7-B0C5-17AC13BAB4D3}">
      <dsp:nvSpPr>
        <dsp:cNvPr id="0" name=""/>
        <dsp:cNvSpPr/>
      </dsp:nvSpPr>
      <dsp:spPr>
        <a:xfrm rot="5400000">
          <a:off x="4179426" y="-27218"/>
          <a:ext cx="1680284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 dirty="0">
              <a:solidFill>
                <a:schemeClr val="tx1"/>
              </a:solidFill>
            </a:rPr>
            <a:t>Podpora přímé dobrovolnické práce ve prospěch seniorů, zdravotně postižených, osamělých, nemocných nebo sociálně znevýhodněných osob vč. dětí</a:t>
          </a: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/>
            <a:t>Aktivizační činnosti pro rodiny s dětmi (zejména rodiny s dětmi v agendě SPOD) a pro osoby ohrožené sociálním vyloučením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7" y="2424697"/>
        <a:ext cx="6338038" cy="1516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A5B6-15BE-4CF0-9132-F508EE6EB614}">
      <dsp:nvSpPr>
        <dsp:cNvPr id="0" name=""/>
        <dsp:cNvSpPr/>
      </dsp:nvSpPr>
      <dsp:spPr>
        <a:xfrm rot="5400000">
          <a:off x="-387757" y="426294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none" kern="1200" dirty="0">
              <a:solidFill>
                <a:schemeClr val="tx1"/>
              </a:solidFill>
            </a:rPr>
            <a:t>Sociální služby</a:t>
          </a:r>
          <a:endParaRPr lang="cs-CZ" sz="1700" b="1" u="none" kern="1200" dirty="0">
            <a:solidFill>
              <a:schemeClr val="tx1"/>
            </a:solidFill>
          </a:endParaRPr>
        </a:p>
      </dsp:txBody>
      <dsp:txXfrm rot="-5400000">
        <a:off x="1" y="943304"/>
        <a:ext cx="1809536" cy="775516"/>
      </dsp:txXfrm>
    </dsp:sp>
    <dsp:sp modelId="{BB0CB22E-5AFE-43AC-89D0-4060BBC5F680}">
      <dsp:nvSpPr>
        <dsp:cNvPr id="0" name=""/>
        <dsp:cNvSpPr/>
      </dsp:nvSpPr>
      <dsp:spPr>
        <a:xfrm rot="5400000">
          <a:off x="4142577" y="-2333040"/>
          <a:ext cx="1753981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0" indent="-171450" algn="l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kern="1200" dirty="0"/>
            <a:t>Sociální služby poskytované v souladu se zákonem o sociálních službách č. 108/2006 Sb.</a:t>
          </a:r>
          <a:r>
            <a:rPr lang="cs-CZ" sz="1600" kern="1200" dirty="0"/>
            <a:t>, v platném znění; podmínkou pro žadatele v tomto tématu podpory je podaná žádost o poskytnutí dotace z kapitoly 313 – MPSV státního rozpočtu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6" y="85623"/>
        <a:ext cx="6334441" cy="1582737"/>
      </dsp:txXfrm>
    </dsp:sp>
    <dsp:sp modelId="{079736CC-BBD6-4862-BA2B-A98BBFFFC401}">
      <dsp:nvSpPr>
        <dsp:cNvPr id="0" name=""/>
        <dsp:cNvSpPr/>
      </dsp:nvSpPr>
      <dsp:spPr>
        <a:xfrm rot="5400000">
          <a:off x="-387757" y="2730428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</a:rPr>
            <a:t>Související aktivity</a:t>
          </a:r>
        </a:p>
      </dsp:txBody>
      <dsp:txXfrm rot="-5400000">
        <a:off x="1" y="3247438"/>
        <a:ext cx="1809536" cy="775516"/>
      </dsp:txXfrm>
    </dsp:sp>
    <dsp:sp modelId="{4AC21E7C-F67F-44F7-B0C5-17AC13BAB4D3}">
      <dsp:nvSpPr>
        <dsp:cNvPr id="0" name=""/>
        <dsp:cNvSpPr/>
      </dsp:nvSpPr>
      <dsp:spPr>
        <a:xfrm rot="5400000">
          <a:off x="4179426" y="-27218"/>
          <a:ext cx="1680284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Související aktivity zaměřené na pomoc a podporu osobám závislým, spoluzávislým nebo závislostí ohroženým, které doplňují síť sociálních služeb, ale nejsou sociální službou dle zákona o sociálních službách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7" y="2424697"/>
        <a:ext cx="6338038" cy="1516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93170-DF90-456D-858E-768CDEA0A8A2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A</a:t>
          </a:r>
        </a:p>
      </dsp:txBody>
      <dsp:txXfrm rot="-5400000">
        <a:off x="1" y="437452"/>
        <a:ext cx="867844" cy="371933"/>
      </dsp:txXfrm>
    </dsp:sp>
    <dsp:sp modelId="{6AFEC9FB-D0B2-4A25-A94F-EF38CEB9288B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cs-CZ" sz="1600" b="1" u="none" kern="1200" dirty="0"/>
            <a:t>Celoroční činnost </a:t>
          </a:r>
          <a:r>
            <a:rPr lang="cs-CZ" sz="1600" b="0" u="none" kern="1200" dirty="0"/>
            <a:t>organizací podporujících osoby s handicapem </a:t>
          </a:r>
        </a:p>
      </dsp:txBody>
      <dsp:txXfrm rot="-5400000">
        <a:off x="867845" y="42869"/>
        <a:ext cx="7322416" cy="727177"/>
      </dsp:txXfrm>
    </dsp:sp>
    <dsp:sp modelId="{52657E52-EB0B-4242-A30B-E79393AA5774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B</a:t>
          </a:r>
        </a:p>
      </dsp:txBody>
      <dsp:txXfrm rot="-5400000">
        <a:off x="1" y="1530493"/>
        <a:ext cx="867844" cy="371933"/>
      </dsp:txXfrm>
    </dsp:sp>
    <dsp:sp modelId="{311C4232-61F2-4DF3-8E6A-5D43C28D7888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cs-CZ" sz="1600" b="1" u="none" kern="1200" dirty="0"/>
            <a:t>Informační kampaně</a:t>
          </a:r>
          <a:r>
            <a:rPr lang="cs-CZ" sz="1600" kern="1200" dirty="0"/>
            <a:t> (zejména edukační, </a:t>
          </a:r>
          <a:r>
            <a:rPr lang="cs-CZ" sz="1600" kern="1200" dirty="0" err="1"/>
            <a:t>destigmatizační</a:t>
          </a:r>
          <a:r>
            <a:rPr lang="cs-CZ" sz="1600" kern="1200" dirty="0"/>
            <a:t>) </a:t>
          </a:r>
          <a:r>
            <a:rPr lang="cs-CZ" sz="1600" b="1" kern="1200" dirty="0"/>
            <a:t>a </a:t>
          </a:r>
          <a:r>
            <a:rPr lang="cs-CZ" sz="1600" b="1" u="none" kern="1200" dirty="0"/>
            <a:t>poradenství</a:t>
          </a:r>
          <a:r>
            <a:rPr lang="cs-CZ" sz="1600" kern="1200" dirty="0"/>
            <a:t> (mimo registrované sociální služby)</a:t>
          </a:r>
        </a:p>
      </dsp:txBody>
      <dsp:txXfrm rot="-5400000">
        <a:off x="867845" y="1135910"/>
        <a:ext cx="7322416" cy="727177"/>
      </dsp:txXfrm>
    </dsp:sp>
    <dsp:sp modelId="{861822E2-32A0-43F8-B3A3-58F97624B3C3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C</a:t>
          </a:r>
        </a:p>
      </dsp:txBody>
      <dsp:txXfrm rot="-5400000">
        <a:off x="1" y="2623534"/>
        <a:ext cx="867844" cy="371933"/>
      </dsp:txXfrm>
    </dsp:sp>
    <dsp:sp modelId="{D01A469C-5C0D-4FE7-BCFB-B5A0ECDEE34A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b="1" u="none" kern="1200" dirty="0"/>
            <a:t>Zaměstnávání osob se zdravotním postižením </a:t>
          </a:r>
          <a:r>
            <a:rPr lang="cs-CZ" sz="1600" kern="1200" dirty="0"/>
            <a:t>(chráněná pracoviště a chráněná pracovní místa).</a:t>
          </a:r>
          <a:endParaRPr lang="cs-CZ" sz="1800" kern="1200" dirty="0"/>
        </a:p>
      </dsp:txBody>
      <dsp:txXfrm rot="-5400000">
        <a:off x="867845" y="2228952"/>
        <a:ext cx="7322416" cy="727177"/>
      </dsp:txXfrm>
    </dsp:sp>
    <dsp:sp modelId="{16B61125-D4A8-43D7-B47A-83AF8066C704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D</a:t>
          </a:r>
        </a:p>
      </dsp:txBody>
      <dsp:txXfrm rot="-5400000">
        <a:off x="1" y="3716576"/>
        <a:ext cx="867844" cy="371933"/>
      </dsp:txXfrm>
    </dsp:sp>
    <dsp:sp modelId="{FCEAB89C-0F99-43CB-9636-BC139CB4FAC2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b="1" u="none" kern="1200" dirty="0"/>
            <a:t>Jednorázové aktivity pro osoby s handicapem </a:t>
          </a:r>
          <a:r>
            <a:rPr lang="cs-CZ" sz="1600" kern="1200" dirty="0"/>
            <a:t>(společenské, kulturní, sportovní aj.)</a:t>
          </a:r>
        </a:p>
      </dsp:txBody>
      <dsp:txXfrm rot="-5400000">
        <a:off x="867845" y="3321993"/>
        <a:ext cx="7322416" cy="727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822E2-32A0-43F8-B3A3-58F97624B3C3}">
      <dsp:nvSpPr>
        <dsp:cNvPr id="0" name=""/>
        <dsp:cNvSpPr/>
      </dsp:nvSpPr>
      <dsp:spPr>
        <a:xfrm rot="5400000">
          <a:off x="-220313" y="220313"/>
          <a:ext cx="1468760" cy="1028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</a:rPr>
            <a:t>C</a:t>
          </a:r>
        </a:p>
      </dsp:txBody>
      <dsp:txXfrm rot="-5400000">
        <a:off x="1" y="514065"/>
        <a:ext cx="1028132" cy="440628"/>
      </dsp:txXfrm>
    </dsp:sp>
    <dsp:sp modelId="{D01A469C-5C0D-4FE7-BCFB-B5A0ECDEE34A}">
      <dsp:nvSpPr>
        <dsp:cNvPr id="0" name=""/>
        <dsp:cNvSpPr/>
      </dsp:nvSpPr>
      <dsp:spPr>
        <a:xfrm rot="5400000">
          <a:off x="4182351" y="-3154219"/>
          <a:ext cx="954694" cy="7263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000" b="1" u="none" kern="1200" dirty="0"/>
            <a:t>Zaměstnávání osob se zdravotním postižením </a:t>
          </a:r>
          <a:r>
            <a:rPr lang="cs-CZ" sz="2000" kern="1200" dirty="0"/>
            <a:t>(chráněná pracoviště a chráněná pracovní místa).</a:t>
          </a:r>
          <a:endParaRPr lang="cs-CZ" sz="2400" kern="1200" dirty="0"/>
        </a:p>
      </dsp:txBody>
      <dsp:txXfrm rot="-5400000">
        <a:off x="1028132" y="46604"/>
        <a:ext cx="7216528" cy="861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2D8124C-9961-1B0C-5C78-D5F8B8C864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3EADDD-0825-28CE-98BA-A940F634DC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770EC1-53BA-06F9-76C2-6D4B601973C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982524B-7AC4-6DD1-DFFA-41AE1155C90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E7DC73-065C-426B-8C31-E9AFE0AE84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9745177-CEE8-0F2C-C7BA-6869F476D4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18AEC70-67A9-D5FF-211B-4348D5DBCF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2ED1207-E3E8-0FC1-CC0F-526D615D8C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F1F612F-8BA4-0559-EDE9-96C5FB905E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E6A9E4E-32C4-420C-F648-6DCAB2C840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2AF3348-432D-87B1-F8FF-B2988309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B4280B-692C-4334-ABF0-2D18280C47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6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id="{5E53D9DD-ECEC-61E6-DE2C-700B79121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14235961-5675-E674-2872-9E560B204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B5754F43-C139-515D-380A-440C4B400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52F0DB-0FE1-4845-BC4B-2CA2FD0E64FA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4393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757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1162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7F76B5-B834-46CD-AC23-5A2FA3C4FF18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F76B5-B834-46CD-AC23-5A2FA3C4FF1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42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F76B5-B834-46CD-AC23-5A2FA3C4FF1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488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F76B5-B834-46CD-AC23-5A2FA3C4FF1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17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515B7CC-85FD-4D5E-41E6-5CEB01A4D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6C6AAEAC-3726-19FB-FD99-6513A940E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Clr>
                <a:srgbClr val="00ADD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spolupráce města Ostravy s odborem pro sociální začleňování (Agenturou) zahájena v roce 2015</a:t>
            </a:r>
          </a:p>
          <a:p>
            <a:pPr marL="457200" indent="-457200" eaLnBrk="1" hangingPunct="1">
              <a:buClr>
                <a:srgbClr val="00ADD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2015-2020 – spolupráce v rámci </a:t>
            </a:r>
            <a:r>
              <a:rPr lang="cs-CZ" altLang="cs-CZ" sz="900" dirty="0">
                <a:solidFill>
                  <a:srgbClr val="00ADD0"/>
                </a:solidFill>
                <a:latin typeface="+mn-lt"/>
              </a:rPr>
              <a:t>Koordinovaného přístupu k sociálně vyloučeným lokalitám </a:t>
            </a: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	</a:t>
            </a:r>
          </a:p>
          <a:p>
            <a:pPr marL="1016000" lvl="2" indent="-342900" eaLnBrk="1" hangingPunct="1">
              <a:buClr>
                <a:srgbClr val="00ADD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celkem </a:t>
            </a:r>
            <a:r>
              <a:rPr lang="cs-CZ" altLang="cs-CZ" sz="900" b="1" dirty="0">
                <a:solidFill>
                  <a:srgbClr val="FF0066"/>
                </a:solidFill>
                <a:latin typeface="+mn-lt"/>
              </a:rPr>
              <a:t>28 projektů za 233 mil. Kč </a:t>
            </a:r>
            <a:r>
              <a:rPr lang="cs-CZ" altLang="cs-CZ" sz="900" b="1" dirty="0">
                <a:solidFill>
                  <a:schemeClr val="bg1"/>
                </a:solidFill>
                <a:latin typeface="+mn-lt"/>
              </a:rPr>
              <a:t>– výzva OPZ + OP VVV</a:t>
            </a:r>
          </a:p>
          <a:p>
            <a:pPr marL="1016000" lvl="2" indent="-342900" eaLnBrk="1" hangingPunct="1">
              <a:buClr>
                <a:srgbClr val="00ADD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900" b="1" dirty="0">
                <a:solidFill>
                  <a:schemeClr val="bg1"/>
                </a:solidFill>
                <a:latin typeface="+mn-lt"/>
              </a:rPr>
              <a:t>celkem </a:t>
            </a:r>
            <a:r>
              <a:rPr lang="cs-CZ" altLang="cs-CZ" sz="900" b="1" dirty="0">
                <a:solidFill>
                  <a:srgbClr val="FF0066"/>
                </a:solidFill>
                <a:latin typeface="+mn-lt"/>
              </a:rPr>
              <a:t>12 projektů za 185 mil. Kč </a:t>
            </a:r>
            <a:r>
              <a:rPr lang="cs-CZ" altLang="cs-CZ" sz="900" b="1" dirty="0">
                <a:solidFill>
                  <a:schemeClr val="bg1"/>
                </a:solidFill>
                <a:latin typeface="+mn-lt"/>
              </a:rPr>
              <a:t>– výzva IROP</a:t>
            </a:r>
          </a:p>
          <a:p>
            <a:pPr lvl="1" indent="-457200" eaLnBrk="1" hangingPunct="1">
              <a:buClr>
                <a:srgbClr val="00ADD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Nyní návazná spolupráce v rámci </a:t>
            </a:r>
            <a:r>
              <a:rPr lang="cs-CZ" altLang="cs-CZ" sz="900" dirty="0">
                <a:solidFill>
                  <a:srgbClr val="00ADD0"/>
                </a:solidFill>
                <a:latin typeface="+mn-lt"/>
              </a:rPr>
              <a:t>Koordinovaného přístupu k sociálnímu vyloučení +</a:t>
            </a:r>
          </a:p>
          <a:p>
            <a:pPr>
              <a:lnSpc>
                <a:spcPct val="115000"/>
              </a:lnSpc>
              <a:defRPr/>
            </a:pPr>
            <a:endParaRPr lang="cs-CZ" altLang="cs-CZ" sz="9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altLang="cs-CZ" sz="900" b="1" dirty="0">
                <a:latin typeface="+mn-lt"/>
                <a:cs typeface="Times New Roman" panose="02020603050405020304" pitchFamily="18" charset="0"/>
              </a:rPr>
              <a:t>Plusy</a:t>
            </a:r>
            <a:endParaRPr lang="cs-CZ" altLang="cs-CZ" sz="900" dirty="0">
              <a:latin typeface="+mn-lt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„zvýhodněný přístup“ k dotačním toků ESF21+ (specifické výzvy pro spolupracující obce, </a:t>
            </a:r>
            <a:r>
              <a:rPr lang="cs-CZ" altLang="cs-CZ" sz="900" dirty="0" err="1">
                <a:latin typeface="+mn-lt"/>
                <a:cs typeface="Times New Roman" panose="02020603050405020304" pitchFamily="18" charset="0"/>
              </a:rPr>
              <a:t>subalokace</a:t>
            </a: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 v některých otevřených výzvách, zvýšení bonifikace projektové žádosti obce/aktéra </a:t>
            </a:r>
            <a:br>
              <a:rPr lang="cs-CZ" altLang="cs-CZ" sz="900" dirty="0">
                <a:latin typeface="+mn-lt"/>
                <a:cs typeface="Times New Roman" panose="02020603050405020304" pitchFamily="18" charset="0"/>
              </a:rPr>
            </a:b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ze spolupracující obce), 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akční plán na dobu 3 let – možnost reagovat na aktuální potřeby v území a na vyhlášené projektové výzvy, možnost realizovat projekty na to, co opravdu potřebujeme a chceme podporovat. Akční plán bude průběžně vyhodnocován,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víceleté financování projektů prevence kriminality v širších možnostech využití finančních prostředků (např. asistenti prevence kriminality, domovník preventista atd.) – nyní financování pouze jednoleté z MV ČR v rámci programu prevence kriminality na místní úrovni (z MV ČR tak možnost čerpat finance na jiné projekty – např. kamerový systém),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možnost ovlivnit, které projekty budou realizovány na území SMO (vydáním souhlasného stanoviska prostřednictvím Agentury + provázanost se vznikajícím 6. KP – zejména v oblasti sociálních služeb – jejich rozvoj nebo vznik – možnost financování z KSPV+ 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421138A2-F75B-5BB9-C955-9BFDDB046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B8F3C3-FBF4-4A9D-B163-0A11FE7DF8B7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917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8809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8063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251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775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9804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4213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9240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172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492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D81D888-1491-E6A8-26B8-D59F59A35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BF070-2F5E-4E43-ACA9-750EABA3237C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FCAD470-B8B6-3222-66BB-6FE00DEEA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0A3479C-A7FF-4A14-52C4-A4F8C0F5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253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8031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0647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8719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4931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8767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8303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93985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728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53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83D228B-F88D-FE86-6223-8609D847F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995C3EF-64EF-4B3B-37E0-427CE53C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76E688E-ECE0-F571-2A92-E09861180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E743-4DAB-4AC8-B53E-3A97546C2422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99855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09003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91327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78264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34896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49612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59801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2604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04311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54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83D228B-F88D-FE86-6223-8609D847F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995C3EF-64EF-4B3B-37E0-427CE53C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76E688E-ECE0-F571-2A92-E09861180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E743-4DAB-4AC8-B53E-3A97546C2422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90957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08125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86675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07563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38223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8776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58820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78841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34976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2658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116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83D228B-F88D-FE86-6223-8609D847F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995C3EF-64EF-4B3B-37E0-427CE53C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76E688E-ECE0-F571-2A92-E09861180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E743-4DAB-4AC8-B53E-3A97546C2422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9917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77AC90A3-5756-FBA3-8E0F-1B115708C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41D9FC1F-F991-21AC-188E-418064553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r>
              <a:rPr lang="cs-CZ" altLang="cs-CZ" sz="1000" dirty="0">
                <a:latin typeface="+mj-lt"/>
                <a:cs typeface="Arial" panose="020B0604020202020204" pitchFamily="34" charset="0"/>
              </a:rPr>
              <a:t>Speciální kategorii opatření uvedených v Akčním plánu tvoří sociální služby. Jestliže bude obdržený projektový záměr naplňující určité opatření </a:t>
            </a:r>
            <a:r>
              <a:rPr lang="cs-CZ" altLang="cs-CZ" sz="1000" b="1" dirty="0">
                <a:latin typeface="+mj-lt"/>
                <a:cs typeface="Arial" panose="020B0604020202020204" pitchFamily="34" charset="0"/>
              </a:rPr>
              <a:t>obsahovat rozvoj stávající sociální služby či vznik nové</a:t>
            </a:r>
            <a:r>
              <a:rPr lang="cs-CZ" altLang="cs-CZ" sz="1000" dirty="0">
                <a:latin typeface="+mj-lt"/>
                <a:cs typeface="Arial" panose="020B0604020202020204" pitchFamily="34" charset="0"/>
              </a:rPr>
              <a:t>, musí být tento záměr v souladu s platným komunitním plánem, případně musí být jeho potřebnost uvedena v každoročním vyhodnocení komunitního plánu.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r>
              <a:rPr lang="cs-CZ" altLang="cs-CZ" sz="1000" dirty="0">
                <a:latin typeface="+mj-lt"/>
                <a:cs typeface="Arial" panose="020B0604020202020204" pitchFamily="34" charset="0"/>
              </a:rPr>
              <a:t>Důvodem je zajištění kontinuity ve financování nabízených sociálních služeb na území města. Pakliže nebude tato podmínka splněna, </a:t>
            </a:r>
            <a:r>
              <a:rPr lang="cs-CZ" altLang="cs-CZ" sz="1000" b="1" dirty="0">
                <a:latin typeface="+mj-lt"/>
                <a:cs typeface="Arial" panose="020B0604020202020204" pitchFamily="34" charset="0"/>
              </a:rPr>
              <a:t>nebude daný projektový záměr v souladu s Plánem</a:t>
            </a:r>
            <a:r>
              <a:rPr lang="cs-CZ" altLang="cs-CZ" sz="10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endParaRPr lang="cs-CZ" altLang="cs-CZ" sz="10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r>
              <a:rPr lang="cs-CZ" altLang="cs-CZ" sz="1000" dirty="0">
                <a:latin typeface="+mj-lt"/>
                <a:cs typeface="Arial" panose="020B0604020202020204" pitchFamily="34" charset="0"/>
              </a:rPr>
              <a:t>Zároveň platí, že organizace, která v rámci Akčního plánu rozvíjí stávající sociální službu, nebo nabízí službu novou, musí postupovat v souladu s platnou metodikou aktualizace Krajské sítě sociálních služeb v Moravskoslezském kraji, tj. </a:t>
            </a:r>
            <a:r>
              <a:rPr lang="cs-CZ" altLang="cs-CZ" sz="1000" b="1" dirty="0">
                <a:latin typeface="+mj-lt"/>
                <a:cs typeface="Arial" panose="020B0604020202020204" pitchFamily="34" charset="0"/>
              </a:rPr>
              <a:t>požádat o zařazení sociální služby (se statusem optimální) do krajské sítě</a:t>
            </a:r>
            <a:r>
              <a:rPr lang="cs-CZ" altLang="cs-CZ" sz="1000" dirty="0">
                <a:latin typeface="+mj-lt"/>
                <a:cs typeface="Arial" panose="020B0604020202020204" pitchFamily="34" charset="0"/>
              </a:rPr>
              <a:t>.  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endParaRPr lang="cs-CZ" altLang="cs-CZ" sz="1000" dirty="0"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000" dirty="0">
                <a:latin typeface="+mj-lt"/>
              </a:rPr>
              <a:t>V rámci sběru absorpční kapacity a dle rozvojových cílů připravovaného 6. KP se sešlo celkem 17 projektových záměrů na rozvoj nebo vznik sociálních služeb. </a:t>
            </a:r>
          </a:p>
          <a:p>
            <a:pPr>
              <a:defRPr/>
            </a:pPr>
            <a:r>
              <a:rPr lang="cs-CZ" altLang="cs-CZ" sz="1000" dirty="0">
                <a:latin typeface="+mj-lt"/>
              </a:rPr>
              <a:t>V případě realizace těchto projektů činily v rámci rozpočtu města cca 10 mil. Kč ročně. </a:t>
            </a:r>
          </a:p>
          <a:p>
            <a:pPr>
              <a:defRPr/>
            </a:pPr>
            <a:endParaRPr lang="cs-CZ" altLang="cs-CZ" sz="1000" dirty="0">
              <a:latin typeface="+mj-lt"/>
            </a:endParaRPr>
          </a:p>
          <a:p>
            <a:pPr>
              <a:defRPr/>
            </a:pPr>
            <a:r>
              <a:rPr lang="cs-CZ" altLang="cs-CZ" sz="1000" dirty="0">
                <a:latin typeface="+mj-lt"/>
              </a:rPr>
              <a:t>Veřejné zdroje – MPSV, KÚ MSK…</a:t>
            </a:r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1DDFEE88-876B-8303-10A0-2734A34C5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CD8288-E8DD-4135-8D2C-3F913FD5CAD3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26231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A84B38EF-0E33-092D-45A2-91F0C8B43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1E71F191-1B8A-4F13-675E-8960F0612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/>
                <a:cs typeface="Arial"/>
              </a:rPr>
              <a:t>Projekty Domovník-preventista zatím plánované v městských obvodech: Mariánské Hory a </a:t>
            </a:r>
            <a:r>
              <a:rPr lang="cs-CZ" altLang="cs-CZ" dirty="0" err="1">
                <a:latin typeface="Arial"/>
                <a:cs typeface="Arial"/>
              </a:rPr>
              <a:t>Hulváky</a:t>
            </a:r>
            <a:r>
              <a:rPr lang="cs-CZ" altLang="cs-CZ" dirty="0">
                <a:latin typeface="Arial"/>
                <a:cs typeface="Arial"/>
              </a:rPr>
              <a:t>, Ostrava-Jih a Poruba. </a:t>
            </a: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7CA2FD62-425C-E4C6-44B6-549DF0244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BE5D9-E3E4-4104-A429-52E00FDE98C8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A84B38EF-0E33-092D-45A2-91F0C8B43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1E71F191-1B8A-4F13-675E-8960F0612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/>
                <a:cs typeface="Arial"/>
              </a:rPr>
              <a:t>Projekty Domovník-preventista zatím plánované v městských obvodech: Mariánské Hory a </a:t>
            </a:r>
            <a:r>
              <a:rPr lang="cs-CZ" altLang="cs-CZ" dirty="0" err="1">
                <a:latin typeface="Arial"/>
                <a:cs typeface="Arial"/>
              </a:rPr>
              <a:t>Hulváky</a:t>
            </a:r>
            <a:r>
              <a:rPr lang="cs-CZ" altLang="cs-CZ" dirty="0">
                <a:latin typeface="Arial"/>
                <a:cs typeface="Arial"/>
              </a:rPr>
              <a:t>, Ostrava-Jih a Poruba. </a:t>
            </a: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7CA2FD62-425C-E4C6-44B6-549DF0244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BE5D9-E3E4-4104-A429-52E00FDE98C8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39780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FFCBAF4A-67F8-A285-55D9-77824DF24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7B3E7429-D8AB-EE31-A394-0D23AF992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/>
                <a:cs typeface="Arial"/>
              </a:rPr>
              <a:t>Základním východiskem pro zpracování městské Strategie ne národní Strategie prevence kriminality, postavena na základních pilířích A – B (současně jsou to priority naší městské Strategie)</a:t>
            </a:r>
            <a:endParaRPr lang="cs-CZ" altLang="cs-CZ">
              <a:solidFill>
                <a:srgbClr val="00B05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2B17D5A1-9BC7-9434-B4B8-E53BEF90D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6352B4-2787-403A-8CF8-4CE7D186E4A1}" type="slidenum">
              <a:rPr lang="cs-CZ" altLang="cs-CZ" smtClean="0"/>
              <a:pPr>
                <a:spcBef>
                  <a:spcPct val="0"/>
                </a:spcBef>
              </a:pPr>
              <a:t>64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7437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E09D75AA-3080-A206-40D8-2E1496609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8EB41CD6-51F8-37A3-B980-279D4F449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solidFill>
                <a:srgbClr val="00B05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101566E7-5201-4F2D-0CD3-4ACFF9234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A10919-861D-4D23-BAF2-BA99E54A9D00}" type="slidenum">
              <a:rPr lang="cs-CZ" altLang="cs-CZ" smtClean="0"/>
              <a:pPr>
                <a:spcBef>
                  <a:spcPct val="0"/>
                </a:spcBef>
              </a:pPr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80520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67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5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83D228B-F88D-FE86-6223-8609D847F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995C3EF-64EF-4B3B-37E0-427CE53C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76E688E-ECE0-F571-2A92-E09861180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E743-4DAB-4AC8-B53E-3A97546C2422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580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83D228B-F88D-FE86-6223-8609D847F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995C3EF-64EF-4B3B-37E0-427CE53C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76E688E-ECE0-F571-2A92-E09861180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E743-4DAB-4AC8-B53E-3A97546C2422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407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533F11CB-3A6E-E7A7-2638-A16AC36CAF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F4B0013C-6CFA-B9BA-3A8F-796397C63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DBBB9C29-A4B1-739C-591D-4CBEB63EE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9F0B87-93D9-43DF-8332-E27B003D2E08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E0C548-2051-3BFA-72F1-067B41249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ECF4AB-E38D-018B-CEF8-667030B1A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EFBD1-8551-21D1-F4C6-650BAB5D1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4219-32AF-45A5-8FFE-548D908736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768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AF9FF-945D-ABEC-D51F-0105A853B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85ACEE-5EE8-33A2-241A-CA0D55F3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D70A7B-C8F0-A262-82F5-D92DC5713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C758-6D9F-4452-B262-0342EA7344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520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FD3219-4054-59E1-5BB9-7BBE124FF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D6EB2C-13E0-DFB0-52DB-2A9112E3D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9CCFC1-89C1-2AD4-A9C7-B972489EA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FF3ED-1B24-45EB-B245-20F869724A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351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FDF408-3CF4-225B-961A-7B34A6380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F7F412-AE4D-2380-3AD2-3BBBBAE38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A41888-E0D5-6E2C-1215-0660F8579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A90D-A4B7-43F9-8829-102781533B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98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8CEB13-3B3B-5D51-8847-43F163AE2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2759B-D4FC-6812-335A-50F84C6AC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61C325-7FF6-7EA5-789F-E95F6DF7E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673C-AA7E-4972-A076-9164039374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10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F443DF-0531-971F-DE19-79D34F0FA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735C58-6E2A-05E8-ACBF-FA0656D56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E12B73-9678-4538-DD68-3F7025E96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0218-3ACA-4753-984D-10C2774A14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81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98F4C-D959-ED45-CCB6-795D17C3D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7EA3F-C0FA-42BD-EA5F-BE97C3826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B11BAD-6467-4D7F-463D-F7C414153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1EA4-98B2-4A98-9693-B15BCC8932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826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F73C19-ECB3-2CF1-DAF3-1980D7174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CB9D71-53A1-00A1-1417-EF710AF5B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C97772-83E4-DA5F-03EE-86DC11534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332D-9255-418D-AF63-801BF632FC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36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84E3BC-0A82-7DE5-430C-69F790229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714492-3F79-77D1-F223-9D257B1E1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13B47C-4222-9F52-3DEA-3CD1C6DC3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F87A-B168-4983-BCF6-B51B1A7F1F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4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9473B7-32A1-D141-603C-7125051F6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2C937A-97FB-0179-41D6-3724DE5F9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45A10-F673-BD7F-1981-8DEA9E5C9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659A-111B-46EF-B7BA-31C8BDFF77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968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3E0D1-3E02-2E7D-A0CB-6F4CE356A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4CAA9-D697-0554-2281-501117542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57ADE-45CF-7850-0B8F-59EA7C94F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EBEB-6D8D-4B06-9744-3D9942363C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91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D6E22-FA2A-1E86-20B9-64FEBBD82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9D0E8-4AE7-EF31-820E-E3060E5AB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E0786F-C730-422A-7583-51E9297B9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B665-7498-49E0-8E25-E48A6771EA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702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FCE22A-8B42-6E4F-CAD5-2AB0BB9C8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C6E62E-F64C-9F0F-31FD-66B25D21E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135B21-0210-72B7-22AA-F74DD5AC90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676935-33F4-C5F5-5998-13920FB08A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CF1B70-265F-5056-F2E3-00E239002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6C8E1E2-340C-4F71-A19C-C45E7AD2AF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rava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elpdesk@ostrava.c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602.cz/formfiller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.vozarik@ostrava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60848"/>
            <a:ext cx="8064500" cy="2376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>
                <a:solidFill>
                  <a:schemeClr val="bg1"/>
                </a:solidFill>
              </a:rPr>
              <a:t>Seminář k výběrovému řízení pro rok 2024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4000" b="1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3600" b="1" dirty="0">
                <a:solidFill>
                  <a:schemeClr val="bg1"/>
                </a:solidFill>
              </a:rPr>
              <a:t>v oblastech sociální péče, protidrogové prevence a podpory osob s handicapem (oblast C)</a:t>
            </a:r>
            <a:endParaRPr lang="cs-CZ" altLang="cs-CZ" sz="28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054" name="Text Box 26">
            <a:extLst>
              <a:ext uri="{FF2B5EF4-FFF2-40B4-BE49-F238E27FC236}">
                <a16:creationId xmlns:a16="http://schemas.microsoft.com/office/drawing/2014/main" id="{5FAB7BD1-AABA-5F97-7E06-DFD06BFA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60350"/>
            <a:ext cx="4068762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b="1" dirty="0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defRPr/>
            </a:pPr>
            <a:r>
              <a:rPr lang="cs-CZ" altLang="cs-CZ" sz="1050" dirty="0">
                <a:solidFill>
                  <a:srgbClr val="00ADD0"/>
                </a:solidFill>
              </a:rPr>
              <a:t>Odbor sociálních věcí a zdravotnictví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graphicFrame>
        <p:nvGraphicFramePr>
          <p:cNvPr id="4099" name="Object 7">
            <a:extLst>
              <a:ext uri="{FF2B5EF4-FFF2-40B4-BE49-F238E27FC236}">
                <a16:creationId xmlns:a16="http://schemas.microsoft.com/office/drawing/2014/main" id="{E32F9D82-DDAA-4907-27CF-4EB388784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3763" y="6165850"/>
          <a:ext cx="28178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630168" imgH="463296" progId="CorelDRAW.Graphic.13">
                  <p:embed/>
                </p:oleObj>
              </mc:Choice>
              <mc:Fallback>
                <p:oleObj name="CorelDRAW" r:id="rId3" imgW="3630168" imgH="463296" progId="CorelDRAW.Graphic.13">
                  <p:embed/>
                  <p:pic>
                    <p:nvPicPr>
                      <p:cNvPr id="4099" name="Object 7">
                        <a:extLst>
                          <a:ext uri="{FF2B5EF4-FFF2-40B4-BE49-F238E27FC236}">
                            <a16:creationId xmlns:a16="http://schemas.microsoft.com/office/drawing/2014/main" id="{E32F9D82-DDAA-4907-27CF-4EB388784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6165850"/>
                        <a:ext cx="28178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446906"/>
            <a:ext cx="8064500" cy="201629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4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Výběrové řízení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4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pro rok 2024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054" name="Text Box 26">
            <a:extLst>
              <a:ext uri="{FF2B5EF4-FFF2-40B4-BE49-F238E27FC236}">
                <a16:creationId xmlns:a16="http://schemas.microsoft.com/office/drawing/2014/main" id="{5FAB7BD1-AABA-5F97-7E06-DFD06BFA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60350"/>
            <a:ext cx="4068762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b="1" dirty="0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defRPr/>
            </a:pPr>
            <a:r>
              <a:rPr lang="cs-CZ" altLang="cs-CZ" sz="1050" dirty="0">
                <a:solidFill>
                  <a:srgbClr val="00ADD0"/>
                </a:solidFill>
              </a:rPr>
              <a:t>Odbor sociálních věcí a zdravotnictví </a:t>
            </a:r>
          </a:p>
        </p:txBody>
      </p:sp>
    </p:spTree>
    <p:extLst>
      <p:ext uri="{BB962C8B-B14F-4D97-AF65-F5344CB8AC3E}">
        <p14:creationId xmlns:p14="http://schemas.microsoft.com/office/powerpoint/2010/main" val="83939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D73E109-A160-6BFE-EF92-88FC749BF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0337"/>
            <a:ext cx="86868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Přístup k aktuálně vyhlášeným výzvám: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CBA29DFD-F266-FACD-AEEE-720809A8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bg1"/>
                </a:solidFill>
              </a:rPr>
              <a:t>Na webových stránkách </a:t>
            </a:r>
            <a:r>
              <a:rPr lang="cs-CZ" sz="3200" dirty="0">
                <a:solidFill>
                  <a:schemeClr val="bg1"/>
                </a:solidFill>
                <a:hlinkClick r:id="rId3"/>
              </a:rPr>
              <a:t>www.ostrava.cz</a:t>
            </a:r>
            <a:endParaRPr lang="cs-CZ" sz="3200" dirty="0">
              <a:solidFill>
                <a:schemeClr val="bg1"/>
              </a:solidFill>
            </a:endParaRP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bg1"/>
                </a:solidFill>
              </a:rPr>
              <a:t> </a:t>
            </a: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bg1"/>
                </a:solidFill>
              </a:rPr>
              <a:t>v sekci ÚŘAD/NEJHLEDANĚJŠÍ/Dotace oblast </a:t>
            </a:r>
            <a:r>
              <a:rPr lang="pt-BR" sz="3200" dirty="0">
                <a:solidFill>
                  <a:schemeClr val="bg1"/>
                </a:solidFill>
              </a:rPr>
              <a:t>SOCIÁLNÍ SLUŽBY, ZDRAVOTNICTVÍ, PREVENCE, VOLNÝ ČAS A RODINNÁ POLITIKA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a zvolíte příslušnou </a:t>
            </a:r>
            <a:r>
              <a:rPr lang="cs-CZ" sz="3200" dirty="0">
                <a:solidFill>
                  <a:schemeClr val="bg1"/>
                </a:solidFill>
              </a:rPr>
              <a:t>oblast podpory</a:t>
            </a: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cs-CZ" sz="3200" dirty="0">
              <a:solidFill>
                <a:schemeClr val="bg1"/>
              </a:solidFill>
            </a:endParaRP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chemeClr val="bg1"/>
                </a:solidFill>
              </a:rPr>
              <a:t>Odkaz: https://www.ostrava.cz/cs/urad/hledam-informace/dotace/zdravotnictvi-a-socialni-sluzby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1987E-9E3C-2184-1101-938FCA77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Program na poskytování peněžních prostředků pro rok 2024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6126-3E9C-5A77-D6A7-4F524910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04" y="1417638"/>
            <a:ext cx="8553292" cy="516572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Celkový předpokládaný objem peněžních prostředků vyčleněných z rozpočtu statutárního města Ostravy pro dotace</a:t>
            </a:r>
          </a:p>
          <a:p>
            <a:pPr marL="0" indent="0">
              <a:buNone/>
            </a:pPr>
            <a:endParaRPr lang="cs-CZ" sz="1500" dirty="0">
              <a:solidFill>
                <a:schemeClr val="bg1"/>
              </a:solidFill>
            </a:endParaRPr>
          </a:p>
          <a:p>
            <a:pPr lvl="1"/>
            <a:r>
              <a:rPr lang="cs-CZ" sz="24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sociální péče 				</a:t>
            </a:r>
            <a:r>
              <a:rPr lang="cs-CZ" sz="2400" dirty="0">
                <a:solidFill>
                  <a:schemeClr val="bg1"/>
                </a:solidFill>
              </a:rPr>
              <a:t>76,378 mil. Kč</a:t>
            </a:r>
            <a:endParaRPr lang="cs-CZ" sz="1050" dirty="0">
              <a:solidFill>
                <a:schemeClr val="bg1"/>
              </a:solidFill>
            </a:endParaRPr>
          </a:p>
          <a:p>
            <a:pPr marL="714375" lvl="1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vč. spolufinancování IP MSK </a:t>
            </a:r>
          </a:p>
          <a:p>
            <a:pPr marL="714375" lvl="1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lvl="1"/>
            <a:r>
              <a:rPr lang="cs-CZ" sz="24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protidrogové prevence 		</a:t>
            </a:r>
            <a:r>
              <a:rPr lang="cs-CZ" sz="2400" dirty="0">
                <a:solidFill>
                  <a:schemeClr val="bg1"/>
                </a:solidFill>
              </a:rPr>
              <a:t>4, 201 mil. Kč</a:t>
            </a:r>
            <a:r>
              <a:rPr lang="cs-CZ" sz="2000" dirty="0">
                <a:solidFill>
                  <a:schemeClr val="bg1"/>
                </a:solidFill>
              </a:rPr>
              <a:t>		</a:t>
            </a:r>
          </a:p>
          <a:p>
            <a:pPr marL="714375" lvl="2">
              <a:buFont typeface="Arial" panose="020B0604020202020204" pitchFamily="34" charset="0"/>
              <a:buChar char="‒"/>
            </a:pPr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podpory osob s handicapem 	</a:t>
            </a:r>
            <a:r>
              <a:rPr lang="cs-CZ" dirty="0">
                <a:solidFill>
                  <a:schemeClr val="bg1"/>
                </a:solidFill>
              </a:rPr>
              <a:t>18,944 mil. Kč</a:t>
            </a:r>
            <a:endParaRPr lang="cs-CZ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914400" lvl="2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205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1987E-9E3C-2184-1101-938FCA77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27" y="6030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Program na poskytování peněžních prostředků pro rok 2024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6126-3E9C-5A77-D6A7-4F524910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44" y="1844824"/>
            <a:ext cx="8229600" cy="411609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Lhůta pro podávání žádostí je 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800" b="1" u="sng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od 23.10.2023 do 03.11.2023 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elektronicky s el. podpisem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datovou zprávou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osobně na podatelně/poštou (u fyzických osob nepodnikajících)</a:t>
            </a:r>
          </a:p>
          <a:p>
            <a:pPr marL="457200" lvl="1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	!!! Vyberte vždy jen jednu variantu odeslání !!!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1987E-9E3C-2184-1101-938FCA77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27" y="6030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Program na poskytování peněžních prostředků pro rok 2024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6126-3E9C-5A77-D6A7-4F524910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44" y="1219505"/>
            <a:ext cx="8229600" cy="4741413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endParaRPr lang="cs-CZ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cs-CZ" sz="2800" dirty="0">
                <a:solidFill>
                  <a:schemeClr val="bg1"/>
                </a:solidFill>
                <a:ea typeface="+mn-ea"/>
                <a:cs typeface="+mn-cs"/>
              </a:rPr>
              <a:t>Rozhodnutí o poskytnutí dotací orgány města – nejpozději do konce ledna 2024</a:t>
            </a:r>
          </a:p>
          <a:p>
            <a:pPr marL="0" lvl="1" indent="0">
              <a:buNone/>
            </a:pPr>
            <a:endParaRPr lang="cs-CZ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lvl="1" indent="0">
              <a:buNone/>
            </a:pPr>
            <a:r>
              <a:rPr lang="cs-CZ" sz="2800" dirty="0">
                <a:solidFill>
                  <a:schemeClr val="bg1"/>
                </a:solidFill>
                <a:ea typeface="+mn-ea"/>
                <a:cs typeface="+mn-cs"/>
              </a:rPr>
              <a:t>Maximální</a:t>
            </a:r>
            <a:r>
              <a:rPr lang="cs-CZ" sz="3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výše dotace:</a:t>
            </a:r>
          </a:p>
          <a:p>
            <a:pPr marL="0" lvl="1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Sociální péče - 3,5 mil. Kč  </a:t>
            </a:r>
          </a:p>
          <a:p>
            <a:pPr marL="0" lvl="1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Protidrogová prevence - 1,5 mil. Kč</a:t>
            </a:r>
          </a:p>
          <a:p>
            <a:pPr marL="0" lvl="1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Podpora osob s handicapem - 3 mil. Kč</a:t>
            </a:r>
          </a:p>
          <a:p>
            <a:pPr marL="0" lvl="1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ZM si vyhrazuje právo poskytnou dotaci nad maximální limit stanovený podmínkami</a:t>
            </a:r>
          </a:p>
          <a:p>
            <a:pPr marL="457200" lvl="1" indent="0">
              <a:buNone/>
            </a:pP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Sociální péče </a:t>
            </a:r>
            <a:r>
              <a:rPr lang="cs-CZ" altLang="cs-CZ" sz="3200" dirty="0">
                <a:solidFill>
                  <a:srgbClr val="00ADD0"/>
                </a:solidFill>
              </a:rPr>
              <a:t>– Témata podpory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7CEAB3C-F854-39B4-75E1-678406D22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627148"/>
              </p:ext>
            </p:extLst>
          </p:nvPr>
        </p:nvGraphicFramePr>
        <p:xfrm>
          <a:off x="457200" y="1412776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79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Protidrogová prevence </a:t>
            </a:r>
            <a:r>
              <a:rPr lang="cs-CZ" altLang="cs-CZ" sz="3200" dirty="0">
                <a:solidFill>
                  <a:srgbClr val="00ADD0"/>
                </a:solidFill>
              </a:rPr>
              <a:t>– </a:t>
            </a:r>
            <a:br>
              <a:rPr lang="cs-CZ" altLang="cs-CZ" sz="3200" dirty="0">
                <a:solidFill>
                  <a:srgbClr val="00ADD0"/>
                </a:solidFill>
              </a:rPr>
            </a:br>
            <a:r>
              <a:rPr lang="cs-CZ" altLang="cs-CZ" sz="3200" dirty="0">
                <a:solidFill>
                  <a:srgbClr val="00ADD0"/>
                </a:solidFill>
              </a:rPr>
              <a:t>Témata podpory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7CEAB3C-F854-39B4-75E1-678406D22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990267"/>
              </p:ext>
            </p:extLst>
          </p:nvPr>
        </p:nvGraphicFramePr>
        <p:xfrm>
          <a:off x="486079" y="1484784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42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79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Podpora osob s handicapem</a:t>
            </a:r>
            <a:r>
              <a:rPr lang="cs-CZ" altLang="cs-CZ" sz="3200" dirty="0">
                <a:solidFill>
                  <a:srgbClr val="00ADD0"/>
                </a:solidFill>
              </a:rPr>
              <a:t>– </a:t>
            </a:r>
            <a:br>
              <a:rPr lang="cs-CZ" altLang="cs-CZ" sz="3200" dirty="0">
                <a:solidFill>
                  <a:srgbClr val="00ADD0"/>
                </a:solidFill>
              </a:rPr>
            </a:br>
            <a:r>
              <a:rPr lang="cs-CZ" altLang="cs-CZ" sz="3200" dirty="0">
                <a:solidFill>
                  <a:srgbClr val="00ADD0"/>
                </a:solidFill>
              </a:rPr>
              <a:t>Témata podpory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DF35725-356C-E835-6BD5-AFCB9BBBF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2159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7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79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Podpora osob s handicapem</a:t>
            </a:r>
            <a:r>
              <a:rPr lang="cs-CZ" altLang="cs-CZ" sz="3200" dirty="0">
                <a:solidFill>
                  <a:srgbClr val="00ADD0"/>
                </a:solidFill>
              </a:rPr>
              <a:t>– </a:t>
            </a:r>
            <a:br>
              <a:rPr lang="cs-CZ" altLang="cs-CZ" sz="3200" dirty="0">
                <a:solidFill>
                  <a:srgbClr val="00ADD0"/>
                </a:solidFill>
              </a:rPr>
            </a:br>
            <a:r>
              <a:rPr lang="cs-CZ" altLang="cs-CZ" sz="3200" dirty="0">
                <a:solidFill>
                  <a:srgbClr val="00ADD0"/>
                </a:solidFill>
              </a:rPr>
              <a:t>Téma podpory </a:t>
            </a:r>
            <a:r>
              <a:rPr lang="cs-CZ" altLang="cs-CZ" sz="3200" b="1" dirty="0">
                <a:solidFill>
                  <a:srgbClr val="00ADD0"/>
                </a:solidFill>
              </a:rPr>
              <a:t>C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DF35725-356C-E835-6BD5-AFCB9BBBF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78357"/>
              </p:ext>
            </p:extLst>
          </p:nvPr>
        </p:nvGraphicFramePr>
        <p:xfrm>
          <a:off x="457200" y="1600201"/>
          <a:ext cx="8291264" cy="14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3B232CEC-FCD7-6CF8-9B28-488EA9DC2F6C}"/>
              </a:ext>
            </a:extLst>
          </p:cNvPr>
          <p:cNvSpPr txBox="1"/>
          <p:nvPr/>
        </p:nvSpPr>
        <p:spPr>
          <a:xfrm>
            <a:off x="457200" y="3429000"/>
            <a:ext cx="8291264" cy="279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Vymezení okruhu žadatelů: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zapsané spolky a další subjekty dle právní úpravy (občanský zákoník, zákon o obchodních korporacích),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církevní právnické osoby,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obecně prospěšné společnosti.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2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36838"/>
            <a:ext cx="8064500" cy="5761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4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PorteX</a:t>
            </a:r>
            <a:r>
              <a:rPr lang="cs-CZ" altLang="cs-CZ" sz="4000" b="1" dirty="0">
                <a:solidFill>
                  <a:schemeClr val="bg1"/>
                </a:solidFill>
              </a:rPr>
              <a:t> </a:t>
            </a:r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744F476-397B-6A04-17E2-0F647E98CE7F}"/>
              </a:ext>
            </a:extLst>
          </p:cNvPr>
          <p:cNvSpPr txBox="1"/>
          <p:nvPr/>
        </p:nvSpPr>
        <p:spPr>
          <a:xfrm>
            <a:off x="939971" y="3929792"/>
            <a:ext cx="682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+mn-lt"/>
              </a:rPr>
              <a:t>Základní informace a novinky ve VŘ na rok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C6505C83-4B01-457E-19D1-0C2B98D50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dirty="0">
                <a:solidFill>
                  <a:srgbClr val="00ADD0"/>
                </a:solidFill>
              </a:rPr>
              <a:t>Program jednání</a:t>
            </a:r>
          </a:p>
        </p:txBody>
      </p:sp>
      <p:sp>
        <p:nvSpPr>
          <p:cNvPr id="6147" name="Zástupný obsah 2">
            <a:extLst>
              <a:ext uri="{FF2B5EF4-FFF2-40B4-BE49-F238E27FC236}">
                <a16:creationId xmlns:a16="http://schemas.microsoft.com/office/drawing/2014/main" id="{7B8EFC90-A600-3A30-4F28-2D666A798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6059" y="1700808"/>
            <a:ext cx="8229600" cy="367240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Úvod </a:t>
            </a: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Strategické dokumenty SMO a MSK</a:t>
            </a: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ADD0"/>
              </a:buClr>
            </a:pPr>
            <a:r>
              <a:rPr lang="cs-CZ" sz="2400" dirty="0">
                <a:solidFill>
                  <a:schemeClr val="bg1"/>
                </a:solidFill>
              </a:rPr>
              <a:t>Informace k podávání žádostí</a:t>
            </a:r>
          </a:p>
          <a:p>
            <a:pPr marL="361950" indent="0" eaLnBrk="1" hangingPunct="1">
              <a:spcBef>
                <a:spcPct val="0"/>
              </a:spcBef>
              <a:buClr>
                <a:srgbClr val="00ADD0"/>
              </a:buClr>
              <a:buNone/>
            </a:pPr>
            <a:r>
              <a:rPr lang="cs-CZ" sz="2400" dirty="0">
                <a:solidFill>
                  <a:schemeClr val="bg1"/>
                </a:solidFill>
              </a:rPr>
              <a:t>PŘESTÁVKA</a:t>
            </a: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Informace k vyúčtování dotací</a:t>
            </a: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Diskuse, individuální konzultace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40387A2-2FA1-8F87-422C-E07C67E38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11" y="937498"/>
            <a:ext cx="6649378" cy="51061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14278"/>
            <a:ext cx="8158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Přihlášení na:            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www.portex.ostrava.cz</a:t>
            </a:r>
            <a:endParaRPr lang="cs-CZ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2E8C1C-37AF-36ED-3599-5B81B17F34E5}"/>
              </a:ext>
            </a:extLst>
          </p:cNvPr>
          <p:cNvSpPr txBox="1"/>
          <p:nvPr/>
        </p:nvSpPr>
        <p:spPr>
          <a:xfrm>
            <a:off x="1547665" y="486916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Zřízení přístupu – </a:t>
            </a:r>
            <a:r>
              <a:rPr lang="cs-CZ" sz="2000" b="1" dirty="0">
                <a:hlinkClick r:id="rId4"/>
              </a:rPr>
              <a:t>helpdesk@ostrava.cz</a:t>
            </a:r>
            <a:r>
              <a:rPr lang="cs-CZ" sz="2000" b="1" dirty="0"/>
              <a:t> + v kopii dotační specialista pro příslušnou oblast</a:t>
            </a:r>
          </a:p>
        </p:txBody>
      </p:sp>
    </p:spTree>
    <p:extLst>
      <p:ext uri="{BB962C8B-B14F-4D97-AF65-F5344CB8AC3E}">
        <p14:creationId xmlns:p14="http://schemas.microsoft.com/office/powerpoint/2010/main" val="16389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14278"/>
            <a:ext cx="653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Úvodní stránka 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– DŮLEŽITÁ AKTUALIZACE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50075E-2B97-C7F3-5C30-6EC21B35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4" y="1196752"/>
            <a:ext cx="8173591" cy="460121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A298483-6B4F-CBAD-27F5-45D9A23A9A51}"/>
              </a:ext>
            </a:extLst>
          </p:cNvPr>
          <p:cNvSpPr txBox="1"/>
          <p:nvPr/>
        </p:nvSpPr>
        <p:spPr>
          <a:xfrm>
            <a:off x="4067944" y="5013176"/>
            <a:ext cx="393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Důležitá je AKTUALIZACE ÚDAJŮ!!!</a:t>
            </a:r>
          </a:p>
        </p:txBody>
      </p:sp>
    </p:spTree>
    <p:extLst>
      <p:ext uri="{BB962C8B-B14F-4D97-AF65-F5344CB8AC3E}">
        <p14:creationId xmlns:p14="http://schemas.microsoft.com/office/powerpoint/2010/main" val="687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149747-4F56-E9F1-E0E6-F7C3A0CC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25" y="645110"/>
            <a:ext cx="6049150" cy="53514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183445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</a:t>
            </a:r>
            <a:r>
              <a:rPr lang="cs-CZ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Poskytovatelé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9531D2A-FBD7-5D34-1186-30DE6FFD650D}"/>
              </a:ext>
            </a:extLst>
          </p:cNvPr>
          <p:cNvSpPr/>
          <p:nvPr/>
        </p:nvSpPr>
        <p:spPr>
          <a:xfrm>
            <a:off x="1403648" y="922109"/>
            <a:ext cx="1368152" cy="3693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BBA3B8F-9411-50B2-BD07-43AB1F11B493}"/>
              </a:ext>
            </a:extLst>
          </p:cNvPr>
          <p:cNvSpPr txBox="1"/>
          <p:nvPr/>
        </p:nvSpPr>
        <p:spPr>
          <a:xfrm>
            <a:off x="2699314" y="3441472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NOVINKA: Možnost přidat další BÚ</a:t>
            </a:r>
          </a:p>
        </p:txBody>
      </p:sp>
    </p:spTree>
    <p:extLst>
      <p:ext uri="{BB962C8B-B14F-4D97-AF65-F5344CB8AC3E}">
        <p14:creationId xmlns:p14="http://schemas.microsoft.com/office/powerpoint/2010/main" val="22485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149747-4F56-E9F1-E0E6-F7C3A0CCF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381"/>
          <a:stretch/>
        </p:blipFill>
        <p:spPr>
          <a:xfrm>
            <a:off x="1547425" y="645110"/>
            <a:ext cx="2880559" cy="53514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183445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</a:t>
            </a:r>
            <a:r>
              <a:rPr lang="cs-CZ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Poskytovatelé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9531D2A-FBD7-5D34-1186-30DE6FFD650D}"/>
              </a:ext>
            </a:extLst>
          </p:cNvPr>
          <p:cNvSpPr/>
          <p:nvPr/>
        </p:nvSpPr>
        <p:spPr>
          <a:xfrm>
            <a:off x="1403648" y="1766292"/>
            <a:ext cx="1368152" cy="46166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357470C-4EC0-D25B-1BCF-184B99D3FD2A}"/>
              </a:ext>
            </a:extLst>
          </p:cNvPr>
          <p:cNvSpPr txBox="1"/>
          <p:nvPr/>
        </p:nvSpPr>
        <p:spPr>
          <a:xfrm>
            <a:off x="4571760" y="1772766"/>
            <a:ext cx="432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Důležitá je kontrola všech údajů.</a:t>
            </a:r>
          </a:p>
          <a:p>
            <a:endParaRPr lang="cs-CZ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Pokud nejsou aktuální, dejte nám vědět.</a:t>
            </a:r>
          </a:p>
        </p:txBody>
      </p:sp>
    </p:spTree>
    <p:extLst>
      <p:ext uri="{BB962C8B-B14F-4D97-AF65-F5344CB8AC3E}">
        <p14:creationId xmlns:p14="http://schemas.microsoft.com/office/powerpoint/2010/main" val="138817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 Rozpočty/Projekty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0BDDB87-A2FB-5B97-7E0D-F92E838A05F6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633632-4791-0016-8CAB-7923F33C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37" y="808038"/>
            <a:ext cx="6300489" cy="589755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D56B6C5-A840-60A8-F526-403F41B80E9C}"/>
              </a:ext>
            </a:extLst>
          </p:cNvPr>
          <p:cNvSpPr/>
          <p:nvPr/>
        </p:nvSpPr>
        <p:spPr>
          <a:xfrm>
            <a:off x="1405037" y="1412776"/>
            <a:ext cx="1619969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9FDEBCD-EE54-BE80-84A1-1289D249E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399914"/>
            <a:ext cx="5163271" cy="2896004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1F8356C-C994-3D58-CAED-ED6FA8742966}"/>
              </a:ext>
            </a:extLst>
          </p:cNvPr>
          <p:cNvSpPr/>
          <p:nvPr/>
        </p:nvSpPr>
        <p:spPr>
          <a:xfrm>
            <a:off x="3870592" y="738216"/>
            <a:ext cx="1619969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3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041F3B2-2E73-AF2D-C835-063F8E9C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14" y="794321"/>
            <a:ext cx="7382628" cy="537746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	Karta projektu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3D96B2E-2FA2-0650-468D-84EEA5F68FD1}"/>
              </a:ext>
            </a:extLst>
          </p:cNvPr>
          <p:cNvSpPr/>
          <p:nvPr/>
        </p:nvSpPr>
        <p:spPr>
          <a:xfrm>
            <a:off x="973957" y="1221273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E66AAA2-A899-C199-CE9D-BD62447744C3}"/>
              </a:ext>
            </a:extLst>
          </p:cNvPr>
          <p:cNvSpPr/>
          <p:nvPr/>
        </p:nvSpPr>
        <p:spPr>
          <a:xfrm>
            <a:off x="1873820" y="1167688"/>
            <a:ext cx="2482155" cy="323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8A050202-4DA2-FC15-E28B-26C1D8582A55}"/>
              </a:ext>
            </a:extLst>
          </p:cNvPr>
          <p:cNvSpPr/>
          <p:nvPr/>
        </p:nvSpPr>
        <p:spPr>
          <a:xfrm>
            <a:off x="4603228" y="2492896"/>
            <a:ext cx="2448272" cy="461665"/>
          </a:xfrm>
          <a:prstGeom prst="leftArrow">
            <a:avLst/>
          </a:prstGeom>
          <a:ln w="19050">
            <a:solidFill>
              <a:srgbClr val="003C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Možnost výběru BÚ</a:t>
            </a:r>
          </a:p>
        </p:txBody>
      </p:sp>
    </p:spTree>
    <p:extLst>
      <p:ext uri="{BB962C8B-B14F-4D97-AF65-F5344CB8AC3E}">
        <p14:creationId xmlns:p14="http://schemas.microsoft.com/office/powerpoint/2010/main" val="15606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Karta projektu - Opatření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FC04B2-EA15-94C1-AA34-42178F346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10" y="706883"/>
            <a:ext cx="7482379" cy="544423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D0FC6B71-54CC-571A-8A6A-B38EEAA39D47}"/>
              </a:ext>
            </a:extLst>
          </p:cNvPr>
          <p:cNvSpPr/>
          <p:nvPr/>
        </p:nvSpPr>
        <p:spPr>
          <a:xfrm>
            <a:off x="4283968" y="1168548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89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DF1C2F4-F364-D782-52E7-C8AE624B57A1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46CAC7-320D-C703-D96F-8373D708A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32" y="794321"/>
            <a:ext cx="8012735" cy="58831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69A3B6F-D8D9-EE9E-2BB8-6BF82420083C}"/>
              </a:ext>
            </a:extLst>
          </p:cNvPr>
          <p:cNvSpPr txBox="1"/>
          <p:nvPr/>
        </p:nvSpPr>
        <p:spPr>
          <a:xfrm>
            <a:off x="1259632" y="3933056"/>
            <a:ext cx="694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Uveďte, čím je služba jedinečná oproti definici uvedené v zákoně, </a:t>
            </a:r>
          </a:p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případně oproti běžně poskytovaným službám.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A97AC9-65B0-2491-06BB-16344246838E}"/>
              </a:ext>
            </a:extLst>
          </p:cNvPr>
          <p:cNvSpPr txBox="1"/>
          <p:nvPr/>
        </p:nvSpPr>
        <p:spPr>
          <a:xfrm>
            <a:off x="1259632" y="5404237"/>
            <a:ext cx="657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Pokud plánujete nějaké změny v realizaci, uveďte prosím, jaké.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AAEE65E-E2F0-F57A-1D29-C5B1672F18F9}"/>
              </a:ext>
            </a:extLst>
          </p:cNvPr>
          <p:cNvSpPr/>
          <p:nvPr/>
        </p:nvSpPr>
        <p:spPr>
          <a:xfrm>
            <a:off x="5004048" y="1298604"/>
            <a:ext cx="1008112" cy="258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7C5BB3-143E-2BC0-D2C2-94D701C54CC4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3AA84D-DABE-DD8C-24D3-2093C9BB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12" y="794321"/>
            <a:ext cx="7976975" cy="58930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32BC30D-AA01-94E0-C1C0-3255E46E3A6F}"/>
              </a:ext>
            </a:extLst>
          </p:cNvPr>
          <p:cNvSpPr txBox="1"/>
          <p:nvPr/>
        </p:nvSpPr>
        <p:spPr>
          <a:xfrm>
            <a:off x="1403649" y="2132856"/>
            <a:ext cx="6768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Uveďte faktická místa realizace služby, popř. zázemí pracovníků, lokalitu. </a:t>
            </a:r>
          </a:p>
          <a:p>
            <a:r>
              <a:rPr lang="cs-CZ" sz="16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Pokud není konkrétní adresa uvedena, nelze čerpat náklady s ní spojené (nájem, energie apod.).</a:t>
            </a:r>
          </a:p>
        </p:txBody>
      </p:sp>
    </p:spTree>
    <p:extLst>
      <p:ext uri="{BB962C8B-B14F-4D97-AF65-F5344CB8AC3E}">
        <p14:creationId xmlns:p14="http://schemas.microsoft.com/office/powerpoint/2010/main" val="3819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D69CFF8-1373-14C9-B497-7446FF33F506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DCC0A2-39AC-E60A-995C-C9582FB7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21" y="794321"/>
            <a:ext cx="7945358" cy="585703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32BC30D-AA01-94E0-C1C0-3255E46E3A6F}"/>
              </a:ext>
            </a:extLst>
          </p:cNvPr>
          <p:cNvSpPr txBox="1"/>
          <p:nvPr/>
        </p:nvSpPr>
        <p:spPr>
          <a:xfrm>
            <a:off x="1403648" y="2420888"/>
            <a:ext cx="475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Uveďte konkrétní způsob realizace projektu, </a:t>
            </a:r>
          </a:p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poskytování služby/aktivity.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5F522C8-716B-2F58-4D4F-01770E531C25}"/>
              </a:ext>
            </a:extLst>
          </p:cNvPr>
          <p:cNvSpPr txBox="1"/>
          <p:nvPr/>
        </p:nvSpPr>
        <p:spPr>
          <a:xfrm>
            <a:off x="1403648" y="414908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Popište jaké materiální a technické zázemí </a:t>
            </a:r>
          </a:p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je pro realizaci služby/aktivity využíváno.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109903-9851-9EB6-2999-C08BDA6AD283}"/>
              </a:ext>
            </a:extLst>
          </p:cNvPr>
          <p:cNvSpPr txBox="1"/>
          <p:nvPr/>
        </p:nvSpPr>
        <p:spPr>
          <a:xfrm>
            <a:off x="1396473" y="5507940"/>
            <a:ext cx="364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Vyplňují pouze PRVOŽADATELÉ.</a:t>
            </a:r>
          </a:p>
        </p:txBody>
      </p:sp>
    </p:spTree>
    <p:extLst>
      <p:ext uri="{BB962C8B-B14F-4D97-AF65-F5344CB8AC3E}">
        <p14:creationId xmlns:p14="http://schemas.microsoft.com/office/powerpoint/2010/main" val="8115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7">
            <a:extLst>
              <a:ext uri="{FF2B5EF4-FFF2-40B4-BE49-F238E27FC236}">
                <a16:creationId xmlns:a16="http://schemas.microsoft.com/office/drawing/2014/main" id="{0E76C9F8-C7B3-8F7F-E669-7EF62E5C9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3763" y="6165850"/>
          <a:ext cx="28178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630168" imgH="463296" progId="CorelDRAW.Graphic.13">
                  <p:embed/>
                </p:oleObj>
              </mc:Choice>
              <mc:Fallback>
                <p:oleObj name="CorelDRAW" r:id="rId3" imgW="3630168" imgH="463296" progId="CorelDRAW.Graphic.13">
                  <p:embed/>
                  <p:pic>
                    <p:nvPicPr>
                      <p:cNvPr id="4098" name="Object 7">
                        <a:extLst>
                          <a:ext uri="{FF2B5EF4-FFF2-40B4-BE49-F238E27FC236}">
                            <a16:creationId xmlns:a16="http://schemas.microsoft.com/office/drawing/2014/main" id="{0E76C9F8-C7B3-8F7F-E669-7EF62E5C9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6165850"/>
                        <a:ext cx="28178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15">
            <a:extLst>
              <a:ext uri="{FF2B5EF4-FFF2-40B4-BE49-F238E27FC236}">
                <a16:creationId xmlns:a16="http://schemas.microsoft.com/office/drawing/2014/main" id="{E642469E-D94E-C552-3E35-6590D537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28775"/>
            <a:ext cx="80645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200" b="1">
              <a:solidFill>
                <a:schemeClr val="bg1"/>
              </a:solidFill>
            </a:endParaRPr>
          </a:p>
        </p:txBody>
      </p:sp>
      <p:sp>
        <p:nvSpPr>
          <p:cNvPr id="4100" name="Rectangle 22">
            <a:extLst>
              <a:ext uri="{FF2B5EF4-FFF2-40B4-BE49-F238E27FC236}">
                <a16:creationId xmlns:a16="http://schemas.microsoft.com/office/drawing/2014/main" id="{42CF323D-19A6-9555-5517-36E2D9EB6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4101" name="Text Box 26">
            <a:extLst>
              <a:ext uri="{FF2B5EF4-FFF2-40B4-BE49-F238E27FC236}">
                <a16:creationId xmlns:a16="http://schemas.microsoft.com/office/drawing/2014/main" id="{3C21B444-1620-4B2D-F192-97CB55FA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5425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Odbor sociálních věcí a zdravotnictví</a:t>
            </a:r>
          </a:p>
        </p:txBody>
      </p:sp>
      <p:sp>
        <p:nvSpPr>
          <p:cNvPr id="4102" name="Zástupný symbol pro obsah 1">
            <a:extLst>
              <a:ext uri="{FF2B5EF4-FFF2-40B4-BE49-F238E27FC236}">
                <a16:creationId xmlns:a16="http://schemas.microsoft.com/office/drawing/2014/main" id="{601C2E65-539E-70C2-1500-D81372494335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cs-CZ" altLang="cs-CZ" sz="3600" b="1" dirty="0">
                <a:solidFill>
                  <a:srgbClr val="00ADD0"/>
                </a:solidFill>
              </a:rPr>
              <a:t>6. Komunitní plán sociálních služeb a souvisejících aktivit ve městě Ostrava na období 2023 – 2026</a:t>
            </a:r>
          </a:p>
          <a:p>
            <a:pPr marL="0" indent="0">
              <a:buFontTx/>
              <a:buNone/>
            </a:pPr>
            <a:endParaRPr lang="cs-CZ" altLang="cs-CZ" sz="3600" b="1" dirty="0">
              <a:solidFill>
                <a:srgbClr val="00ADD0"/>
              </a:solidFill>
            </a:endParaRPr>
          </a:p>
          <a:p>
            <a:pPr marL="0" indent="0">
              <a:buFontTx/>
              <a:buNone/>
            </a:pPr>
            <a:r>
              <a:rPr lang="cs-CZ" altLang="cs-CZ" sz="3600" b="1" dirty="0">
                <a:solidFill>
                  <a:srgbClr val="00ADD0"/>
                </a:solidFill>
              </a:rPr>
              <a:t>Střednědobý plán rozvoje sociálních služeb a dalších aktivit v Moravskoslezském kraji na léta 2024 – 2026 </a:t>
            </a:r>
          </a:p>
          <a:p>
            <a:pPr marL="0" indent="0">
              <a:buFontTx/>
              <a:buNone/>
            </a:pPr>
            <a:endParaRPr lang="cs-CZ" altLang="cs-CZ" sz="3600" b="1" dirty="0">
              <a:solidFill>
                <a:srgbClr val="00ADD0"/>
              </a:solidFill>
            </a:endParaRPr>
          </a:p>
          <a:p>
            <a:pPr marL="0" indent="0">
              <a:buFontTx/>
              <a:buNone/>
            </a:pPr>
            <a:endParaRPr lang="cs-CZ" altLang="cs-CZ" sz="3600" b="1" dirty="0">
              <a:solidFill>
                <a:srgbClr val="00ADD0"/>
              </a:solidFill>
            </a:endParaRPr>
          </a:p>
          <a:p>
            <a:pPr marL="0" indent="0">
              <a:buFontTx/>
              <a:buNone/>
            </a:pPr>
            <a:endParaRPr lang="cs-CZ" alt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FAEBEDE-38AA-5B18-BD69-929AA0ADCCC2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A5C33C-6FA2-A40A-76EE-84C888337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3" y="847032"/>
            <a:ext cx="7878274" cy="58205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32BC30D-AA01-94E0-C1C0-3255E46E3A6F}"/>
              </a:ext>
            </a:extLst>
          </p:cNvPr>
          <p:cNvSpPr txBox="1"/>
          <p:nvPr/>
        </p:nvSpPr>
        <p:spPr>
          <a:xfrm>
            <a:off x="4427983" y="3387993"/>
            <a:ext cx="408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Vyberte ze seznamu.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8B45652-6236-FE86-1679-D96295668AE1}"/>
              </a:ext>
            </a:extLst>
          </p:cNvPr>
          <p:cNvSpPr txBox="1"/>
          <p:nvPr/>
        </p:nvSpPr>
        <p:spPr>
          <a:xfrm>
            <a:off x="1392537" y="4581128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Zdůvodněte prosím nárůst nákladů a potřebnosti položek.</a:t>
            </a:r>
          </a:p>
        </p:txBody>
      </p:sp>
    </p:spTree>
    <p:extLst>
      <p:ext uri="{BB962C8B-B14F-4D97-AF65-F5344CB8AC3E}">
        <p14:creationId xmlns:p14="http://schemas.microsoft.com/office/powerpoint/2010/main" val="28924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E0F81-26DA-2325-29B0-BBBC050360E6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36BE5E-E7B6-343A-37D6-C23BE1F36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78" y="794321"/>
            <a:ext cx="7830643" cy="580153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8B45652-6236-FE86-1679-D96295668AE1}"/>
              </a:ext>
            </a:extLst>
          </p:cNvPr>
          <p:cNvSpPr txBox="1"/>
          <p:nvPr/>
        </p:nvSpPr>
        <p:spPr>
          <a:xfrm>
            <a:off x="991499" y="4365104"/>
            <a:ext cx="643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Tyto NELZE VYPLNIT – jedná se o položky z předchozích let.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65118BF-9154-D895-F75A-6CD1566AE6F3}"/>
              </a:ext>
            </a:extLst>
          </p:cNvPr>
          <p:cNvSpPr/>
          <p:nvPr/>
        </p:nvSpPr>
        <p:spPr>
          <a:xfrm>
            <a:off x="395535" y="5975990"/>
            <a:ext cx="1368152" cy="46166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Karta projektu - Období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FDA0C9-B5E0-C9F1-A714-423A720E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6" y="794321"/>
            <a:ext cx="4623397" cy="5824753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40A716A-DA22-CFB0-6BBB-B59268DBC789}"/>
              </a:ext>
            </a:extLst>
          </p:cNvPr>
          <p:cNvSpPr/>
          <p:nvPr/>
        </p:nvSpPr>
        <p:spPr>
          <a:xfrm>
            <a:off x="251520" y="3487333"/>
            <a:ext cx="1872208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888971-84ED-4E17-140A-7AFD59BBB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844564"/>
            <a:ext cx="4963218" cy="172426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65BC12F-9629-7EC0-A856-B090CE45058C}"/>
              </a:ext>
            </a:extLst>
          </p:cNvPr>
          <p:cNvSpPr txBox="1"/>
          <p:nvPr/>
        </p:nvSpPr>
        <p:spPr>
          <a:xfrm>
            <a:off x="5292080" y="15567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dvojkliku na příslušný projekt zadáte nové období realizace.</a:t>
            </a:r>
          </a:p>
        </p:txBody>
      </p:sp>
    </p:spTree>
    <p:extLst>
      <p:ext uri="{BB962C8B-B14F-4D97-AF65-F5344CB8AC3E}">
        <p14:creationId xmlns:p14="http://schemas.microsoft.com/office/powerpoint/2010/main" val="18439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394947" y="980728"/>
            <a:ext cx="1848108" cy="5256584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F019CE2F-1AD2-EA55-8F62-F0AC8409F020}"/>
              </a:ext>
            </a:extLst>
          </p:cNvPr>
          <p:cNvSpPr/>
          <p:nvPr/>
        </p:nvSpPr>
        <p:spPr>
          <a:xfrm>
            <a:off x="249172" y="4076201"/>
            <a:ext cx="2051720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D1E69E-0A88-3B5E-0931-BA154A215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18" y="620688"/>
            <a:ext cx="8587579" cy="525658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6043DA3-637C-281C-A5E8-8550F190F2E1}"/>
              </a:ext>
            </a:extLst>
          </p:cNvPr>
          <p:cNvSpPr txBox="1"/>
          <p:nvPr/>
        </p:nvSpPr>
        <p:spPr>
          <a:xfrm>
            <a:off x="1122367" y="460029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 případě kratšího pracovního poměru je nezbytné uvést konkrétní data – dle tohoto zadání jsou vypočítány mzdové náklady.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4D3AC2-8006-3096-D6C8-57857D72E417}"/>
              </a:ext>
            </a:extLst>
          </p:cNvPr>
          <p:cNvGrpSpPr/>
          <p:nvPr/>
        </p:nvGrpSpPr>
        <p:grpSpPr>
          <a:xfrm>
            <a:off x="2300892" y="3717032"/>
            <a:ext cx="6447572" cy="883260"/>
            <a:chOff x="2300892" y="3717032"/>
            <a:chExt cx="6447572" cy="883260"/>
          </a:xfrm>
        </p:grpSpPr>
        <p:sp>
          <p:nvSpPr>
            <p:cNvPr id="3" name="Ovál 2">
              <a:extLst>
                <a:ext uri="{FF2B5EF4-FFF2-40B4-BE49-F238E27FC236}">
                  <a16:creationId xmlns:a16="http://schemas.microsoft.com/office/drawing/2014/main" id="{4712FBEC-587B-7136-51A5-A4B9367CD78D}"/>
                </a:ext>
              </a:extLst>
            </p:cNvPr>
            <p:cNvSpPr/>
            <p:nvPr/>
          </p:nvSpPr>
          <p:spPr>
            <a:xfrm>
              <a:off x="2300892" y="3717032"/>
              <a:ext cx="3960440" cy="4303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2E353B1-01FC-6242-1CC1-38AE364871BD}"/>
                </a:ext>
              </a:extLst>
            </p:cNvPr>
            <p:cNvGrpSpPr/>
            <p:nvPr/>
          </p:nvGrpSpPr>
          <p:grpSpPr>
            <a:xfrm>
              <a:off x="5752356" y="4077072"/>
              <a:ext cx="2996108" cy="523220"/>
              <a:chOff x="5752356" y="4077072"/>
              <a:chExt cx="2996108" cy="523220"/>
            </a:xfrm>
          </p:grpSpPr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20E0990-9D66-FFCB-8046-4F28A670124F}"/>
                  </a:ext>
                </a:extLst>
              </p:cNvPr>
              <p:cNvSpPr txBox="1"/>
              <p:nvPr/>
            </p:nvSpPr>
            <p:spPr>
              <a:xfrm>
                <a:off x="6233104" y="4077072"/>
                <a:ext cx="2515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solidFill>
                      <a:srgbClr val="00ADD0"/>
                    </a:solidFill>
                    <a:latin typeface="+mj-lt"/>
                    <a:ea typeface="+mj-ea"/>
                    <a:cs typeface="+mj-cs"/>
                  </a:rPr>
                  <a:t>U </a:t>
                </a:r>
                <a:r>
                  <a:rPr lang="cs-CZ" sz="1400" dirty="0" err="1">
                    <a:solidFill>
                      <a:srgbClr val="00ADD0"/>
                    </a:solidFill>
                    <a:latin typeface="+mj-lt"/>
                    <a:ea typeface="+mj-ea"/>
                    <a:cs typeface="+mj-cs"/>
                  </a:rPr>
                  <a:t>prac</a:t>
                </a:r>
                <a:r>
                  <a:rPr lang="cs-CZ" sz="1400" dirty="0">
                    <a:solidFill>
                      <a:srgbClr val="00ADD0"/>
                    </a:solidFill>
                    <a:latin typeface="+mj-lt"/>
                    <a:ea typeface="+mj-ea"/>
                    <a:cs typeface="+mj-cs"/>
                  </a:rPr>
                  <a:t>. pozic, kde není jasná vazba na projekt, specifikujte.</a:t>
                </a:r>
              </a:p>
            </p:txBody>
          </p:sp>
          <p:cxnSp>
            <p:nvCxnSpPr>
              <p:cNvPr id="10" name="Přímá spojnice se šipkou 9">
                <a:extLst>
                  <a:ext uri="{FF2B5EF4-FFF2-40B4-BE49-F238E27FC236}">
                    <a16:creationId xmlns:a16="http://schemas.microsoft.com/office/drawing/2014/main" id="{7846E2D1-997B-1C6E-963C-BA4BC665AD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52356" y="4199404"/>
                <a:ext cx="508976" cy="1913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9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586E73F-8F72-8E6A-E8F7-7DA0E5232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3867652"/>
            <a:ext cx="7743825" cy="19907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E3C697-EBD2-9C6D-9D8D-6409D01E49E8}"/>
              </a:ext>
            </a:extLst>
          </p:cNvPr>
          <p:cNvSpPr txBox="1"/>
          <p:nvPr/>
        </p:nvSpPr>
        <p:spPr>
          <a:xfrm>
            <a:off x="395536" y="1052736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 vyplnit tabulku v případě dělení úvazku mezi více služeb?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3020A8-C921-5226-EE53-F32577D20514}"/>
              </a:ext>
            </a:extLst>
          </p:cNvPr>
          <p:cNvSpPr txBox="1"/>
          <p:nvPr/>
        </p:nvSpPr>
        <p:spPr>
          <a:xfrm>
            <a:off x="539553" y="1482339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Příklad: </a:t>
            </a:r>
          </a:p>
          <a:p>
            <a:r>
              <a:rPr lang="cs-CZ" dirty="0">
                <a:solidFill>
                  <a:schemeClr val="bg1"/>
                </a:solidFill>
              </a:rPr>
              <a:t>Zaměstnanec je v organizaci zaměstnán </a:t>
            </a:r>
            <a:r>
              <a:rPr lang="cs-CZ" b="1" dirty="0">
                <a:solidFill>
                  <a:schemeClr val="bg1"/>
                </a:solidFill>
              </a:rPr>
              <a:t>na celý úvazek</a:t>
            </a:r>
            <a:r>
              <a:rPr lang="cs-CZ" dirty="0">
                <a:solidFill>
                  <a:schemeClr val="bg1"/>
                </a:solidFill>
              </a:rPr>
              <a:t>. Jeho úvazek je však dělen mezi 2 služby a celkem 4 pozice (2xSociální pracovník, 2xVedoucí služby).</a:t>
            </a:r>
          </a:p>
          <a:p>
            <a:r>
              <a:rPr lang="cs-CZ" dirty="0">
                <a:solidFill>
                  <a:schemeClr val="bg1"/>
                </a:solidFill>
              </a:rPr>
              <a:t>Počet osob v rámci 1 projektu nám musí v součtu dát reálný počet fyzických osob – uvádíte tedy podíl dle počtu pozic v jednotlivém projektu/službě (1 osoba na 2 pozice v projektu = 2x 0,5), ve sloupci celkový úvazek je součet zrušen.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64F872E-58C6-82F4-AAB2-E66EC958DC43}"/>
              </a:ext>
            </a:extLst>
          </p:cNvPr>
          <p:cNvSpPr/>
          <p:nvPr/>
        </p:nvSpPr>
        <p:spPr>
          <a:xfrm>
            <a:off x="2345535" y="4758076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C89107C-D904-D53A-9F8D-722C80BBFA0D}"/>
              </a:ext>
            </a:extLst>
          </p:cNvPr>
          <p:cNvSpPr/>
          <p:nvPr/>
        </p:nvSpPr>
        <p:spPr>
          <a:xfrm>
            <a:off x="3065615" y="4758076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7E9F2D4-AAD7-F88E-C87A-0DF7807D0B6F}"/>
              </a:ext>
            </a:extLst>
          </p:cNvPr>
          <p:cNvSpPr/>
          <p:nvPr/>
        </p:nvSpPr>
        <p:spPr>
          <a:xfrm>
            <a:off x="6516216" y="4744511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A8BF841-B4E2-9DCA-630B-8F65FD81F329}"/>
              </a:ext>
            </a:extLst>
          </p:cNvPr>
          <p:cNvSpPr/>
          <p:nvPr/>
        </p:nvSpPr>
        <p:spPr>
          <a:xfrm>
            <a:off x="7322351" y="4745886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7D870C8-C694-8FCA-07F6-FB5C24D2A1E2}"/>
              </a:ext>
            </a:extLst>
          </p:cNvPr>
          <p:cNvGrpSpPr/>
          <p:nvPr/>
        </p:nvGrpSpPr>
        <p:grpSpPr>
          <a:xfrm>
            <a:off x="2312716" y="5476427"/>
            <a:ext cx="6257800" cy="616181"/>
            <a:chOff x="2312716" y="5476427"/>
            <a:chExt cx="6257800" cy="616181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988FFEBD-7826-B2FC-A56F-638A2CE44BAA}"/>
                </a:ext>
              </a:extLst>
            </p:cNvPr>
            <p:cNvSpPr/>
            <p:nvPr/>
          </p:nvSpPr>
          <p:spPr>
            <a:xfrm>
              <a:off x="2312716" y="5517919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ED1FD2B0-9CE4-977C-4A93-81D041740A26}"/>
                </a:ext>
              </a:extLst>
            </p:cNvPr>
            <p:cNvSpPr/>
            <p:nvPr/>
          </p:nvSpPr>
          <p:spPr>
            <a:xfrm>
              <a:off x="6489924" y="5476427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082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517F3EF1-187B-D454-AB23-4FFC27AA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7" y="1573220"/>
            <a:ext cx="4944165" cy="228631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E3C697-EBD2-9C6D-9D8D-6409D01E49E8}"/>
              </a:ext>
            </a:extLst>
          </p:cNvPr>
          <p:cNvSpPr txBox="1"/>
          <p:nvPr/>
        </p:nvSpPr>
        <p:spPr>
          <a:xfrm>
            <a:off x="395536" y="1052736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 vyplnit tabulku v případě dělení úvazku mezi více služeb/aktivit?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703548-BE1F-7DA7-5DF6-7688F9951EF7}"/>
              </a:ext>
            </a:extLst>
          </p:cNvPr>
          <p:cNvSpPr txBox="1"/>
          <p:nvPr/>
        </p:nvSpPr>
        <p:spPr>
          <a:xfrm>
            <a:off x="5675275" y="2515942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Projekt/Služba/Aktivita č. 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D88560C-6C1C-AC95-9949-A2744459EAFB}"/>
              </a:ext>
            </a:extLst>
          </p:cNvPr>
          <p:cNvSpPr txBox="1"/>
          <p:nvPr/>
        </p:nvSpPr>
        <p:spPr>
          <a:xfrm>
            <a:off x="5691217" y="497622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Projekt/Služba/Aktivita č.2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16F16E7C-ED01-C33B-1E8B-A6D570240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7" y="4022498"/>
            <a:ext cx="4944165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72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049BDE-0A1E-0D24-6333-DDA305950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3814539"/>
            <a:ext cx="7743825" cy="19907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E3C697-EBD2-9C6D-9D8D-6409D01E49E8}"/>
              </a:ext>
            </a:extLst>
          </p:cNvPr>
          <p:cNvSpPr txBox="1"/>
          <p:nvPr/>
        </p:nvSpPr>
        <p:spPr>
          <a:xfrm>
            <a:off x="395536" y="1052736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 vyplnit tabulku v případě dělení úvazku mezi více služeb?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3020A8-C921-5226-EE53-F32577D20514}"/>
              </a:ext>
            </a:extLst>
          </p:cNvPr>
          <p:cNvSpPr txBox="1"/>
          <p:nvPr/>
        </p:nvSpPr>
        <p:spPr>
          <a:xfrm>
            <a:off x="539553" y="1535458"/>
            <a:ext cx="8208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Příklad: </a:t>
            </a:r>
          </a:p>
          <a:p>
            <a:r>
              <a:rPr lang="cs-CZ" dirty="0">
                <a:solidFill>
                  <a:schemeClr val="bg1"/>
                </a:solidFill>
              </a:rPr>
              <a:t>Zaměstnanec je v organizaci zaměstnán </a:t>
            </a:r>
            <a:r>
              <a:rPr lang="cs-CZ" b="1" dirty="0">
                <a:solidFill>
                  <a:schemeClr val="bg1"/>
                </a:solidFill>
              </a:rPr>
              <a:t>na částečný úvazek 0,8</a:t>
            </a:r>
            <a:r>
              <a:rPr lang="cs-CZ" dirty="0">
                <a:solidFill>
                  <a:schemeClr val="bg1"/>
                </a:solidFill>
              </a:rPr>
              <a:t>. Jeho úvazek je však dělen mezi 2 služby a celkem 4 pozice (2xSociální pracovník, 2xVedoucí služby). </a:t>
            </a:r>
          </a:p>
          <a:p>
            <a:r>
              <a:rPr lang="cs-CZ" dirty="0">
                <a:solidFill>
                  <a:schemeClr val="bg1"/>
                </a:solidFill>
              </a:rPr>
              <a:t>Počet osob v rámci 1 projektu nám musí v součtu dát reálný počet fyzických osob – uvádíte tedy podíl dle počtu pozic v jednotlivém projektu/službě           (1 osoba na 2 pozice = 0,5), ve sloupci celkový úvazek je součet zrušen.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65B9815-1E28-2DFF-8488-D51D57DEDB47}"/>
              </a:ext>
            </a:extLst>
          </p:cNvPr>
          <p:cNvSpPr/>
          <p:nvPr/>
        </p:nvSpPr>
        <p:spPr>
          <a:xfrm>
            <a:off x="2386474" y="4774650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F4F7BFC-189C-4BDB-54D0-4546EC121904}"/>
              </a:ext>
            </a:extLst>
          </p:cNvPr>
          <p:cNvSpPr/>
          <p:nvPr/>
        </p:nvSpPr>
        <p:spPr>
          <a:xfrm>
            <a:off x="3106554" y="4776025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EA6F1BD-4E55-6818-944D-DA829F406F6F}"/>
              </a:ext>
            </a:extLst>
          </p:cNvPr>
          <p:cNvSpPr/>
          <p:nvPr/>
        </p:nvSpPr>
        <p:spPr>
          <a:xfrm>
            <a:off x="6525161" y="4764897"/>
            <a:ext cx="720080" cy="557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87205A2-E499-19E4-2127-81DCBECD98F3}"/>
              </a:ext>
            </a:extLst>
          </p:cNvPr>
          <p:cNvSpPr/>
          <p:nvPr/>
        </p:nvSpPr>
        <p:spPr>
          <a:xfrm>
            <a:off x="7245241" y="4747853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26D77E4D-9538-CD08-FE8F-8EFEC867CC93}"/>
              </a:ext>
            </a:extLst>
          </p:cNvPr>
          <p:cNvGrpSpPr/>
          <p:nvPr/>
        </p:nvGrpSpPr>
        <p:grpSpPr>
          <a:xfrm>
            <a:off x="2339752" y="5407237"/>
            <a:ext cx="6266001" cy="612676"/>
            <a:chOff x="2339752" y="5407237"/>
            <a:chExt cx="6266001" cy="612676"/>
          </a:xfrm>
        </p:grpSpPr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2C8E983D-3F6B-6607-9B16-574BC287DC86}"/>
                </a:ext>
              </a:extLst>
            </p:cNvPr>
            <p:cNvSpPr/>
            <p:nvPr/>
          </p:nvSpPr>
          <p:spPr>
            <a:xfrm>
              <a:off x="2339752" y="5445224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856D6518-D2C5-FD8C-A97F-016E1C585968}"/>
                </a:ext>
              </a:extLst>
            </p:cNvPr>
            <p:cNvSpPr/>
            <p:nvPr/>
          </p:nvSpPr>
          <p:spPr>
            <a:xfrm>
              <a:off x="6525161" y="5407237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401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                   Ukazatele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F019CE2F-1AD2-EA55-8F62-F0AC8409F020}"/>
              </a:ext>
            </a:extLst>
          </p:cNvPr>
          <p:cNvSpPr/>
          <p:nvPr/>
        </p:nvSpPr>
        <p:spPr>
          <a:xfrm>
            <a:off x="0" y="4293096"/>
            <a:ext cx="2051720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28878F-5CBB-CA69-C6A8-643BD835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811" y="977745"/>
            <a:ext cx="6763694" cy="505848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717901D-A94C-CCD9-7025-887608A38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976" y="1022621"/>
            <a:ext cx="6830378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                   Ukazatele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F453E07-F3C8-561A-FD03-38CA50B629C8}"/>
              </a:ext>
            </a:extLst>
          </p:cNvPr>
          <p:cNvSpPr txBox="1"/>
          <p:nvPr/>
        </p:nvSpPr>
        <p:spPr>
          <a:xfrm>
            <a:off x="395536" y="1196752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MANUÁL PRO VYKAZOVÁNÍ UKAZATELŮ – naleznete na webu SMO v informacích pro žadatele.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UKAZATEL: „Počet klientů s bydlištěm na území města Ostravy včetně širšího správního obvodu“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Širší správní obvod zahrnuje obce: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Čavisov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Dolní Lhota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Horní Lhota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Klimkovice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Olbramice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Stará Ves nad Ondřejnicí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Šenov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Václavovice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Velká Polom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Vratimov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Vřesina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Zbyslavice</a:t>
            </a:r>
          </a:p>
        </p:txBody>
      </p:sp>
    </p:spTree>
    <p:extLst>
      <p:ext uri="{BB962C8B-B14F-4D97-AF65-F5344CB8AC3E}">
        <p14:creationId xmlns:p14="http://schemas.microsoft.com/office/powerpoint/2010/main" val="1402780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	                 Náklady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F019CE2F-1AD2-EA55-8F62-F0AC8409F020}"/>
              </a:ext>
            </a:extLst>
          </p:cNvPr>
          <p:cNvSpPr/>
          <p:nvPr/>
        </p:nvSpPr>
        <p:spPr>
          <a:xfrm>
            <a:off x="0" y="4581128"/>
            <a:ext cx="2051720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94DF6B-DD80-3F1E-9E3A-F9208019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3" y="889253"/>
            <a:ext cx="8268854" cy="5439534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3992C20-21A3-7A51-ADAF-3073B3931A9C}"/>
              </a:ext>
            </a:extLst>
          </p:cNvPr>
          <p:cNvSpPr/>
          <p:nvPr/>
        </p:nvSpPr>
        <p:spPr>
          <a:xfrm>
            <a:off x="398070" y="1700808"/>
            <a:ext cx="1440160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27E69AD-CB10-C816-99CD-58C810448BCF}"/>
              </a:ext>
            </a:extLst>
          </p:cNvPr>
          <p:cNvSpPr/>
          <p:nvPr/>
        </p:nvSpPr>
        <p:spPr>
          <a:xfrm>
            <a:off x="539552" y="3068960"/>
            <a:ext cx="1584176" cy="19655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16F89B-AB8B-024B-B8A0-207AF2B7D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20" y="879727"/>
            <a:ext cx="8306959" cy="5449060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5CE702F1-7619-DD2E-475D-70309C77D9C9}"/>
              </a:ext>
            </a:extLst>
          </p:cNvPr>
          <p:cNvSpPr/>
          <p:nvPr/>
        </p:nvSpPr>
        <p:spPr>
          <a:xfrm>
            <a:off x="899592" y="3314600"/>
            <a:ext cx="4752528" cy="959029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BD3E8AE-E08F-88B1-B75C-89269CB56D1B}"/>
              </a:ext>
            </a:extLst>
          </p:cNvPr>
          <p:cNvSpPr txBox="1"/>
          <p:nvPr/>
        </p:nvSpPr>
        <p:spPr>
          <a:xfrm>
            <a:off x="395536" y="5978273"/>
            <a:ext cx="84830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Osobní náklady jsou automaticky vypočteny dle zadaného personálního zajištění.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FC09FAC-A4DE-BD0B-3215-6FA8DADB90FA}"/>
              </a:ext>
            </a:extLst>
          </p:cNvPr>
          <p:cNvGrpSpPr/>
          <p:nvPr/>
        </p:nvGrpSpPr>
        <p:grpSpPr>
          <a:xfrm>
            <a:off x="4283968" y="4077072"/>
            <a:ext cx="3456385" cy="827221"/>
            <a:chOff x="4283968" y="4077072"/>
            <a:chExt cx="3456385" cy="827221"/>
          </a:xfrm>
        </p:grpSpPr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EB383842-981A-3E8F-73D8-B7569DAC7C64}"/>
                </a:ext>
              </a:extLst>
            </p:cNvPr>
            <p:cNvCxnSpPr/>
            <p:nvPr/>
          </p:nvCxnSpPr>
          <p:spPr>
            <a:xfrm flipH="1" flipV="1">
              <a:off x="4283968" y="4077072"/>
              <a:ext cx="504056" cy="3951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216D8E2A-9634-17F6-7AB7-C21B57207D98}"/>
                </a:ext>
              </a:extLst>
            </p:cNvPr>
            <p:cNvSpPr txBox="1"/>
            <p:nvPr/>
          </p:nvSpPr>
          <p:spPr>
            <a:xfrm>
              <a:off x="4742683" y="4257962"/>
              <a:ext cx="299767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ADD0"/>
                  </a:solidFill>
                  <a:latin typeface="+mj-lt"/>
                  <a:ea typeface="+mj-ea"/>
                  <a:cs typeface="+mj-cs"/>
                </a:rPr>
                <a:t>Při specifikaci nákl. položky nepoužívejte apod., aj., atd.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2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616544-6BEE-920E-9A60-374D7DB0F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6. KP</a:t>
            </a:r>
          </a:p>
        </p:txBody>
      </p:sp>
      <p:sp>
        <p:nvSpPr>
          <p:cNvPr id="6147" name="Zástupný symbol pro obsah 3">
            <a:extLst>
              <a:ext uri="{FF2B5EF4-FFF2-40B4-BE49-F238E27FC236}">
                <a16:creationId xmlns:a16="http://schemas.microsoft.com/office/drawing/2014/main" id="{88692196-3F7D-AAFF-FEAF-A35647861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5292080" cy="47847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2023 – 2026 – 6. KP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Platnost dokumentu – 4 roky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Zástupci zadavatele, poskytovatelů služeb a uživatelů/veřejnosti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Popis stávající situace a plánovaný </a:t>
            </a:r>
          </a:p>
          <a:p>
            <a:pPr marL="0" indent="0" algn="just">
              <a:buNone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rozvoj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 lvl="2" algn="just">
              <a:buFontTx/>
              <a:buChar char="-"/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B3AC09-B9DA-5D0B-A94F-3E1DE547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35" y="1393943"/>
            <a:ext cx="2833165" cy="353990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	                    Zdroje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1A5828-665F-2C97-CB30-873415BE1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4" y="794321"/>
            <a:ext cx="8278380" cy="5458587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C4BF0591-FFF3-4D0C-F475-2E72E8ADD20C}"/>
              </a:ext>
            </a:extLst>
          </p:cNvPr>
          <p:cNvSpPr/>
          <p:nvPr/>
        </p:nvSpPr>
        <p:spPr>
          <a:xfrm>
            <a:off x="720842" y="1638694"/>
            <a:ext cx="936104" cy="2880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83CAA21-187A-D5A8-9094-242B7168F6FD}"/>
              </a:ext>
            </a:extLst>
          </p:cNvPr>
          <p:cNvSpPr/>
          <p:nvPr/>
        </p:nvSpPr>
        <p:spPr>
          <a:xfrm>
            <a:off x="755576" y="2708920"/>
            <a:ext cx="1080120" cy="2880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921CB0D-F35A-32C5-0B1A-0F7737CD6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794321"/>
            <a:ext cx="8287907" cy="5487166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9B6AB39D-79D2-3255-645E-4C1ABB00B61D}"/>
              </a:ext>
            </a:extLst>
          </p:cNvPr>
          <p:cNvSpPr/>
          <p:nvPr/>
        </p:nvSpPr>
        <p:spPr>
          <a:xfrm>
            <a:off x="1974954" y="3290881"/>
            <a:ext cx="3240360" cy="72008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0405B76-FEA3-714C-B852-AF13A3C88919}"/>
              </a:ext>
            </a:extLst>
          </p:cNvPr>
          <p:cNvSpPr/>
          <p:nvPr/>
        </p:nvSpPr>
        <p:spPr>
          <a:xfrm>
            <a:off x="539552" y="5538649"/>
            <a:ext cx="936104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192F788-F745-4939-2078-DA8B20268193}"/>
              </a:ext>
            </a:extLst>
          </p:cNvPr>
          <p:cNvSpPr/>
          <p:nvPr/>
        </p:nvSpPr>
        <p:spPr>
          <a:xfrm>
            <a:off x="2659030" y="4010961"/>
            <a:ext cx="936104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3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8" grpId="0" animBg="1"/>
      <p:bldP spid="21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Očekávané </a:t>
            </a:r>
            <a:r>
              <a:rPr lang="cs-CZ" sz="2400" b="1" dirty="0" err="1">
                <a:solidFill>
                  <a:schemeClr val="bg1"/>
                </a:solidFill>
                <a:latin typeface="+mn-lt"/>
              </a:rPr>
              <a:t>fin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. zdroje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1BCE8E4-AB42-D551-96F4-045D30FE9ED1}"/>
              </a:ext>
            </a:extLst>
          </p:cNvPr>
          <p:cNvSpPr/>
          <p:nvPr/>
        </p:nvSpPr>
        <p:spPr>
          <a:xfrm>
            <a:off x="107504" y="5085184"/>
            <a:ext cx="184810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51F680-3AE1-4FC4-F3EF-433846BA0B76}"/>
              </a:ext>
            </a:extLst>
          </p:cNvPr>
          <p:cNvSpPr txBox="1"/>
          <p:nvPr/>
        </p:nvSpPr>
        <p:spPr>
          <a:xfrm>
            <a:off x="2627785" y="177281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Vložíte informace o získaných či předpokládaných finančních zdrojích do konce tohoto roku.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Finanční zdroje roku 2022 jsou načteny ze závěrečného vyúčtování projektu (pokud byl v tomto roce podpořen).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2990B7-A921-6A63-C2E8-22FBB28C4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963034"/>
            <a:ext cx="7859222" cy="54681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2FE2C20-565E-9FF5-654F-0BDFB0DA6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963034"/>
            <a:ext cx="7878274" cy="5572903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19685021-B854-10CE-D51E-1B62A3847A51}"/>
              </a:ext>
            </a:extLst>
          </p:cNvPr>
          <p:cNvSpPr/>
          <p:nvPr/>
        </p:nvSpPr>
        <p:spPr>
          <a:xfrm>
            <a:off x="2310740" y="4215842"/>
            <a:ext cx="1224136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E536D73-27C1-FBB3-869E-8AF287D75AB9}"/>
              </a:ext>
            </a:extLst>
          </p:cNvPr>
          <p:cNvSpPr/>
          <p:nvPr/>
        </p:nvSpPr>
        <p:spPr>
          <a:xfrm>
            <a:off x="870580" y="5800018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1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Finalizace žádosti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1BCE8E4-AB42-D551-96F4-045D30FE9ED1}"/>
              </a:ext>
            </a:extLst>
          </p:cNvPr>
          <p:cNvSpPr/>
          <p:nvPr/>
        </p:nvSpPr>
        <p:spPr>
          <a:xfrm>
            <a:off x="194096" y="5517232"/>
            <a:ext cx="184810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51F680-3AE1-4FC4-F3EF-433846BA0B76}"/>
              </a:ext>
            </a:extLst>
          </p:cNvPr>
          <p:cNvSpPr txBox="1"/>
          <p:nvPr/>
        </p:nvSpPr>
        <p:spPr>
          <a:xfrm>
            <a:off x="2411760" y="29626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Po vyplnění všech povinných údajů proveďte kontrolu skrze Report / náhled projektu</a:t>
            </a:r>
          </a:p>
        </p:txBody>
      </p:sp>
    </p:spTree>
    <p:extLst>
      <p:ext uri="{BB962C8B-B14F-4D97-AF65-F5344CB8AC3E}">
        <p14:creationId xmlns:p14="http://schemas.microsoft.com/office/powerpoint/2010/main" val="2247506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Předání ke zpracování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251520" y="980728"/>
            <a:ext cx="1848108" cy="52565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1BCE8E4-AB42-D551-96F4-045D30FE9ED1}"/>
              </a:ext>
            </a:extLst>
          </p:cNvPr>
          <p:cNvSpPr/>
          <p:nvPr/>
        </p:nvSpPr>
        <p:spPr>
          <a:xfrm>
            <a:off x="107504" y="2492896"/>
            <a:ext cx="184810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3356AD-8BDC-8FA0-1AF2-92C9A7A14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983572"/>
            <a:ext cx="4934639" cy="2581635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6245CD54-41B8-A51A-1763-03B69E9A029D}"/>
              </a:ext>
            </a:extLst>
          </p:cNvPr>
          <p:cNvGrpSpPr/>
          <p:nvPr/>
        </p:nvGrpSpPr>
        <p:grpSpPr>
          <a:xfrm>
            <a:off x="2213184" y="4103161"/>
            <a:ext cx="6736996" cy="1888760"/>
            <a:chOff x="2213184" y="4103161"/>
            <a:chExt cx="6736996" cy="1888760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F98E411B-4F9F-BE6E-1678-449770AE5F43}"/>
                </a:ext>
              </a:extLst>
            </p:cNvPr>
            <p:cNvGrpSpPr/>
            <p:nvPr/>
          </p:nvGrpSpPr>
          <p:grpSpPr>
            <a:xfrm>
              <a:off x="2243644" y="4103161"/>
              <a:ext cx="6706536" cy="1247949"/>
              <a:chOff x="2243644" y="4149080"/>
              <a:chExt cx="6706536" cy="1247949"/>
            </a:xfrm>
          </p:grpSpPr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0A82C2F3-9F4A-E8B8-32DD-FC6498F9D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3644" y="4149080"/>
                <a:ext cx="6706536" cy="1247949"/>
              </a:xfrm>
              <a:prstGeom prst="rect">
                <a:avLst/>
              </a:prstGeom>
            </p:spPr>
          </p:pic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4FE4B926-D89A-38CE-ED36-970AA701A8BD}"/>
                  </a:ext>
                </a:extLst>
              </p:cNvPr>
              <p:cNvSpPr/>
              <p:nvPr/>
            </p:nvSpPr>
            <p:spPr>
              <a:xfrm>
                <a:off x="4860032" y="4773054"/>
                <a:ext cx="936104" cy="456146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7B1C0FFC-7D0E-DF4C-35E1-99450C689BF2}"/>
                </a:ext>
              </a:extLst>
            </p:cNvPr>
            <p:cNvSpPr txBox="1"/>
            <p:nvPr/>
          </p:nvSpPr>
          <p:spPr>
            <a:xfrm>
              <a:off x="2213184" y="5622589"/>
              <a:ext cx="4673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Změní se stav projektu na Z - zpracovávaný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1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BEE7C43-A759-1256-AB14-0B99A65E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85" y="1124744"/>
            <a:ext cx="1762371" cy="483937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D4D46C41-2C8C-56A2-D618-D32D10065B53}"/>
              </a:ext>
            </a:extLst>
          </p:cNvPr>
          <p:cNvSpPr/>
          <p:nvPr/>
        </p:nvSpPr>
        <p:spPr>
          <a:xfrm>
            <a:off x="251520" y="4725144"/>
            <a:ext cx="2088232" cy="46166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2339752" y="245950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+mn-lt"/>
              </a:rPr>
              <a:t>nutná instalace programu 602xml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filler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  <a:p>
            <a:r>
              <a:rPr lang="cs-CZ" sz="24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cs-CZ" sz="1600" dirty="0">
                <a:solidFill>
                  <a:schemeClr val="bg1"/>
                </a:solidFill>
                <a:latin typeface="+mn-lt"/>
                <a:hlinkClick r:id="rId4"/>
              </a:rPr>
              <a:t>https://www.602.cz/</a:t>
            </a:r>
            <a:r>
              <a:rPr lang="cs-CZ" sz="1600" dirty="0" err="1">
                <a:solidFill>
                  <a:schemeClr val="bg1"/>
                </a:solidFill>
                <a:latin typeface="+mn-lt"/>
                <a:hlinkClick r:id="rId4"/>
              </a:rPr>
              <a:t>formfiller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+mn-lt"/>
              </a:rPr>
              <a:t>jednoduchý návod ke stažení programu a práci s formulářem najdete na webových stránkách SMO (aktuální výzva)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EA7C0EA-EBC4-CD25-5600-C9DAEE8762F2}"/>
              </a:ext>
            </a:extLst>
          </p:cNvPr>
          <p:cNvSpPr txBox="1"/>
          <p:nvPr/>
        </p:nvSpPr>
        <p:spPr>
          <a:xfrm>
            <a:off x="2851817" y="332656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Přihláška </a:t>
            </a:r>
            <a:r>
              <a:rPr lang="cs-CZ" sz="28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endParaRPr lang="cs-CZ" sz="28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2378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žádost i povinné přílohy naleznete na webových stránkách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84F201-F8B7-9576-F9D5-3B5C4BB83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37" y="1797210"/>
            <a:ext cx="8441013" cy="455588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2E411661-3941-7DC5-5084-2BE301D1115F}"/>
              </a:ext>
            </a:extLst>
          </p:cNvPr>
          <p:cNvSpPr/>
          <p:nvPr/>
        </p:nvSpPr>
        <p:spPr>
          <a:xfrm>
            <a:off x="-2460" y="3645024"/>
            <a:ext cx="790153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8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povinné přílohy –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Personální obsazení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A8176E-7173-F5F7-E758-4286073A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9" y="2028910"/>
            <a:ext cx="8460941" cy="27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06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povinné přílohy –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Zdroje projektu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BF7376-2A4E-6AE6-7A2D-DFEA6BCC5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524996"/>
            <a:ext cx="8748464" cy="48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47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povinné přílohy –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Ukazatele </a:t>
            </a:r>
          </a:p>
          <a:p>
            <a:pPr marL="361950"/>
            <a:r>
              <a:rPr lang="cs-CZ" altLang="cs-CZ" sz="2000" dirty="0">
                <a:solidFill>
                  <a:schemeClr val="bg1"/>
                </a:solidFill>
              </a:rPr>
              <a:t>Uvádíte do jednotlivých kategorií předpokládané hodnoty dosažených ukazatelů.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44BA90-3517-939B-EE23-B0605F1F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2348880"/>
            <a:ext cx="8460432" cy="33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50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		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28BF7BB-D25C-0680-9D5E-CB73ABBDB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8" y="815516"/>
            <a:ext cx="7973623" cy="52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7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616544-6BEE-920E-9A60-374D7DB0F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SPRSS</a:t>
            </a:r>
          </a:p>
        </p:txBody>
      </p:sp>
      <p:sp>
        <p:nvSpPr>
          <p:cNvPr id="6147" name="Zástupný symbol pro obsah 3">
            <a:extLst>
              <a:ext uri="{FF2B5EF4-FFF2-40B4-BE49-F238E27FC236}">
                <a16:creationId xmlns:a16="http://schemas.microsoft.com/office/drawing/2014/main" id="{88692196-3F7D-AAFF-FEAF-A35647861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341438"/>
            <a:ext cx="8229600" cy="47847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2024 – 2026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Platnost dokumentu – 3 roky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Popis stávající situace a plánovaný rozvoj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Podmínky:</a:t>
            </a:r>
          </a:p>
          <a:p>
            <a:pPr marL="0" indent="0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- mají </a:t>
            </a:r>
            <a:r>
              <a:rPr lang="cs-CZ" sz="2400" b="1" u="sng" dirty="0">
                <a:solidFill>
                  <a:schemeClr val="bg1"/>
                </a:solidFill>
              </a:rPr>
              <a:t>veřejného zadavatele</a:t>
            </a:r>
            <a:r>
              <a:rPr lang="cs-CZ" sz="2400" b="1" dirty="0">
                <a:solidFill>
                  <a:schemeClr val="bg1"/>
                </a:solidFill>
              </a:rPr>
              <a:t> – od roku 2024 uveden v síti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- jsou udržitelné, efektivní a poskytované v adekvátní kvalitě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- mají </a:t>
            </a:r>
            <a:r>
              <a:rPr lang="cs-CZ" sz="2400" b="1" u="sng" dirty="0">
                <a:solidFill>
                  <a:schemeClr val="bg1"/>
                </a:solidFill>
              </a:rPr>
              <a:t>identifikátor</a:t>
            </a:r>
            <a:r>
              <a:rPr lang="cs-CZ" sz="2400" dirty="0">
                <a:solidFill>
                  <a:schemeClr val="bg1"/>
                </a:solidFill>
              </a:rPr>
              <a:t> registrovaný </a:t>
            </a:r>
            <a:r>
              <a:rPr lang="cs-CZ" sz="2400" b="1" u="sng" dirty="0">
                <a:solidFill>
                  <a:schemeClr val="bg1"/>
                </a:solidFill>
              </a:rPr>
              <a:t>výlučně pro území MSK</a:t>
            </a:r>
            <a:endParaRPr lang="cs-CZ" altLang="cs-CZ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 lvl="2" algn="just">
              <a:buFontTx/>
              <a:buChar char="-"/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60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CDCFFB-482A-C384-1599-97F47837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59508"/>
            <a:ext cx="7857070" cy="5338983"/>
          </a:xfrm>
          <a:prstGeom prst="rect">
            <a:avLst/>
          </a:prstGeom>
        </p:spPr>
      </p:pic>
      <p:sp>
        <p:nvSpPr>
          <p:cNvPr id="5" name="Šipka: doleva 4">
            <a:extLst>
              <a:ext uri="{FF2B5EF4-FFF2-40B4-BE49-F238E27FC236}">
                <a16:creationId xmlns:a16="http://schemas.microsoft.com/office/drawing/2014/main" id="{2119CF6E-96E2-919E-E24B-9BCB02F89CD0}"/>
              </a:ext>
            </a:extLst>
          </p:cNvPr>
          <p:cNvSpPr/>
          <p:nvPr/>
        </p:nvSpPr>
        <p:spPr>
          <a:xfrm>
            <a:off x="3531841" y="3444178"/>
            <a:ext cx="5472608" cy="2304256"/>
          </a:xfrm>
          <a:prstGeom prst="leftArrow">
            <a:avLst/>
          </a:prstGeom>
          <a:solidFill>
            <a:srgbClr val="003C69"/>
          </a:solidFill>
          <a:ln>
            <a:solidFill>
              <a:srgbClr val="003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v případě podání více žádostí uvádějte </a:t>
            </a:r>
            <a:r>
              <a:rPr lang="cs-CZ" b="1" dirty="0">
                <a:solidFill>
                  <a:schemeClr val="bg1"/>
                </a:solidFill>
              </a:rPr>
              <a:t>přesný název dotační oblasti a název žádosti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/>
              <a:t>ve které</a:t>
            </a:r>
            <a:r>
              <a:rPr lang="cs-CZ" dirty="0">
                <a:solidFill>
                  <a:schemeClr val="bg1"/>
                </a:solidFill>
              </a:rPr>
              <a:t> jsou přílohy vloženy</a:t>
            </a:r>
          </a:p>
        </p:txBody>
      </p:sp>
    </p:spTree>
    <p:extLst>
      <p:ext uri="{BB962C8B-B14F-4D97-AF65-F5344CB8AC3E}">
        <p14:creationId xmlns:p14="http://schemas.microsoft.com/office/powerpoint/2010/main" val="30121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B8AF54-9FE1-7C97-6445-D26EB1F9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23" y="1521490"/>
            <a:ext cx="8540953" cy="3815019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359CBF23-DF9B-3D0B-F924-C97E8C7AF59A}"/>
              </a:ext>
            </a:extLst>
          </p:cNvPr>
          <p:cNvSpPr/>
          <p:nvPr/>
        </p:nvSpPr>
        <p:spPr>
          <a:xfrm>
            <a:off x="0" y="2132856"/>
            <a:ext cx="615617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B1A3EE-EF56-A2D1-A5B5-9AF25B22B248}"/>
              </a:ext>
            </a:extLst>
          </p:cNvPr>
          <p:cNvSpPr txBox="1"/>
          <p:nvPr/>
        </p:nvSpPr>
        <p:spPr>
          <a:xfrm>
            <a:off x="510534" y="973239"/>
            <a:ext cx="812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Po zadání IČO a kliku na VYHLEDAT SUBJEKT jsou doplněna data z registru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1B1331-F158-34B0-9F5B-E3AC36567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072" y="2132856"/>
            <a:ext cx="5209263" cy="2160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F76A41-F991-19B3-A1CA-B21743856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195" y="2129803"/>
            <a:ext cx="6077606" cy="2780851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D76EFB92-AE65-4448-4FBA-C2A28F37AFDA}"/>
              </a:ext>
            </a:extLst>
          </p:cNvPr>
          <p:cNvGrpSpPr/>
          <p:nvPr/>
        </p:nvGrpSpPr>
        <p:grpSpPr>
          <a:xfrm>
            <a:off x="1562437" y="2277656"/>
            <a:ext cx="6030167" cy="3852498"/>
            <a:chOff x="1556916" y="2232859"/>
            <a:chExt cx="6030167" cy="3852498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F98ECDAE-89B7-1116-7B49-18F675CA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0312" y="2232859"/>
              <a:ext cx="5847994" cy="2444767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115181B6-574B-4A77-C98B-3E42D906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6916" y="5494725"/>
              <a:ext cx="6030167" cy="590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0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B9E56A-3A78-895E-6553-7DE1BDE5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2" y="2180268"/>
            <a:ext cx="8170176" cy="162031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86FD89B-CB1A-2DC8-2E0C-63352B5E6500}"/>
              </a:ext>
            </a:extLst>
          </p:cNvPr>
          <p:cNvSpPr txBox="1"/>
          <p:nvPr/>
        </p:nvSpPr>
        <p:spPr>
          <a:xfrm>
            <a:off x="1023592" y="4293096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DŮLEŽITÉ: Na tento e-mail je zasláno potvrzení o odeslání žádosti.</a:t>
            </a:r>
          </a:p>
        </p:txBody>
      </p:sp>
    </p:spTree>
    <p:extLst>
      <p:ext uri="{BB962C8B-B14F-4D97-AF65-F5344CB8AC3E}">
        <p14:creationId xmlns:p14="http://schemas.microsoft.com/office/powerpoint/2010/main" val="3813168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0942F8-3C37-1968-01B7-5FAAC1440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1" y="1048877"/>
            <a:ext cx="8935697" cy="346758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465CAA32-8EC4-C8C6-0201-C89BF2506AFC}"/>
              </a:ext>
            </a:extLst>
          </p:cNvPr>
          <p:cNvSpPr/>
          <p:nvPr/>
        </p:nvSpPr>
        <p:spPr>
          <a:xfrm>
            <a:off x="3131840" y="1435051"/>
            <a:ext cx="6301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EB9A937-B82B-8C20-1A6E-612BDC3BF416}"/>
              </a:ext>
            </a:extLst>
          </p:cNvPr>
          <p:cNvSpPr txBox="1"/>
          <p:nvPr/>
        </p:nvSpPr>
        <p:spPr>
          <a:xfrm>
            <a:off x="370631" y="497878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Po kliknutí do pole Výběr statutárního zástupce můžete vybrat osobu a tlačítkem ŠTĚTCE potvrdíte výběr, další informace se doplní.</a:t>
            </a:r>
          </a:p>
          <a:p>
            <a:endParaRPr lang="cs-CZ" dirty="0">
              <a:solidFill>
                <a:schemeClr val="accent3"/>
              </a:solidFill>
            </a:endParaRPr>
          </a:p>
          <a:p>
            <a:r>
              <a:rPr lang="cs-CZ" dirty="0">
                <a:solidFill>
                  <a:schemeClr val="accent3"/>
                </a:solidFill>
              </a:rPr>
              <a:t>Vyberte možnost zda disponuje elektronickým podpisem.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9B497E9E-3EA9-1B92-1A3B-52071EEA1AE6}"/>
              </a:ext>
            </a:extLst>
          </p:cNvPr>
          <p:cNvSpPr/>
          <p:nvPr/>
        </p:nvSpPr>
        <p:spPr>
          <a:xfrm>
            <a:off x="3131840" y="3724871"/>
            <a:ext cx="6301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9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6D174E-8E20-7841-D4E9-5A2B1E19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85" y="1074881"/>
            <a:ext cx="6125430" cy="46583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DD8A84D-F66F-F03D-AB76-7AB3E578AC13}"/>
              </a:ext>
            </a:extLst>
          </p:cNvPr>
          <p:cNvSpPr/>
          <p:nvPr/>
        </p:nvSpPr>
        <p:spPr>
          <a:xfrm>
            <a:off x="1115616" y="1412776"/>
            <a:ext cx="45365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5A7C1A5-A253-74B2-C03B-CB5505F81A29}"/>
              </a:ext>
            </a:extLst>
          </p:cNvPr>
          <p:cNvSpPr/>
          <p:nvPr/>
        </p:nvSpPr>
        <p:spPr>
          <a:xfrm>
            <a:off x="1331640" y="5229200"/>
            <a:ext cx="33843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9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5C81C6-01BB-91F5-FF3B-4C9BAFECDD77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87962E-EED9-97BC-3F57-945FE55F5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31" y="794321"/>
            <a:ext cx="7178937" cy="554098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0F4DB0B-1265-2207-F4E9-548C27164353}"/>
              </a:ext>
            </a:extLst>
          </p:cNvPr>
          <p:cNvSpPr/>
          <p:nvPr/>
        </p:nvSpPr>
        <p:spPr>
          <a:xfrm>
            <a:off x="6300192" y="3717032"/>
            <a:ext cx="1861276" cy="2880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7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A549C30-8094-77D7-FE85-8B1D4DC8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79" y="1133154"/>
            <a:ext cx="6382641" cy="45916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963C6D5-69C8-0A0A-AFFB-22B4D8FDBF54}"/>
              </a:ext>
            </a:extLst>
          </p:cNvPr>
          <p:cNvSpPr/>
          <p:nvPr/>
        </p:nvSpPr>
        <p:spPr>
          <a:xfrm>
            <a:off x="1691679" y="2996952"/>
            <a:ext cx="57606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373764C-F69F-CFA8-527C-36179FFA8CF5}"/>
              </a:ext>
            </a:extLst>
          </p:cNvPr>
          <p:cNvSpPr/>
          <p:nvPr/>
        </p:nvSpPr>
        <p:spPr>
          <a:xfrm>
            <a:off x="1691679" y="4581128"/>
            <a:ext cx="57606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4B34FFE-FF3E-1F35-0F80-6CB7BD4CD6AA}"/>
              </a:ext>
            </a:extLst>
          </p:cNvPr>
          <p:cNvGrpSpPr/>
          <p:nvPr/>
        </p:nvGrpSpPr>
        <p:grpSpPr>
          <a:xfrm>
            <a:off x="1475656" y="563488"/>
            <a:ext cx="7367785" cy="1281336"/>
            <a:chOff x="1475656" y="563488"/>
            <a:chExt cx="7367785" cy="1281336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BFB4536A-BF14-AAB8-FF92-693E4010CC54}"/>
                </a:ext>
              </a:extLst>
            </p:cNvPr>
            <p:cNvSpPr/>
            <p:nvPr/>
          </p:nvSpPr>
          <p:spPr>
            <a:xfrm>
              <a:off x="1475656" y="1133154"/>
              <a:ext cx="3816424" cy="7116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D2B54FA-CE58-CA80-7A77-014555E0817F}"/>
                </a:ext>
              </a:extLst>
            </p:cNvPr>
            <p:cNvSpPr txBox="1"/>
            <p:nvPr/>
          </p:nvSpPr>
          <p:spPr>
            <a:xfrm>
              <a:off x="5063529" y="563488"/>
              <a:ext cx="3779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Přes tlačítko pera se propíší údaje uvedené v první části formuláře.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0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                      Odeslání bez el. podpisu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569722-CCFD-C1C3-4E0B-741668C83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90" y="1100209"/>
            <a:ext cx="8021169" cy="4582164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F66667D3-8BC2-0E40-4B27-07CF08F3B3CC}"/>
              </a:ext>
            </a:extLst>
          </p:cNvPr>
          <p:cNvSpPr/>
          <p:nvPr/>
        </p:nvSpPr>
        <p:spPr>
          <a:xfrm>
            <a:off x="3275856" y="1268760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CCEDADA-4530-1C44-3051-3D3E0811C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172" y="1653208"/>
            <a:ext cx="3953427" cy="261021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74237C3-1298-457E-42BA-2B752B3AA7F7}"/>
              </a:ext>
            </a:extLst>
          </p:cNvPr>
          <p:cNvSpPr/>
          <p:nvPr/>
        </p:nvSpPr>
        <p:spPr>
          <a:xfrm>
            <a:off x="4485224" y="1649760"/>
            <a:ext cx="3966375" cy="2610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939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36F6A3-EC92-AC39-3E49-E888B49A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364" y="1484784"/>
            <a:ext cx="6249272" cy="2800741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0CF86857-6EB3-7C59-BA7D-5C5FF6933642}"/>
              </a:ext>
            </a:extLst>
          </p:cNvPr>
          <p:cNvSpPr/>
          <p:nvPr/>
        </p:nvSpPr>
        <p:spPr>
          <a:xfrm>
            <a:off x="3059832" y="1628800"/>
            <a:ext cx="3024336" cy="338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                       Odeslání s el. podpisem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1AA398-6FAA-EC28-27C9-7EFDA8A76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222" y="1967636"/>
            <a:ext cx="6249272" cy="332468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BC5EE9E-1CDF-0052-3281-AC0AC9484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06" y="2111652"/>
            <a:ext cx="6001588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 – potvrzení do e-mailu</a:t>
            </a:r>
            <a:endParaRPr lang="cs-CZ" sz="2400" b="1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099E5A-5CB9-B710-71D9-876C7859AAB9}"/>
              </a:ext>
            </a:extLst>
          </p:cNvPr>
          <p:cNvSpPr txBox="1"/>
          <p:nvPr/>
        </p:nvSpPr>
        <p:spPr>
          <a:xfrm>
            <a:off x="683568" y="558924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Informační e-mail nemusí přijít okamžitě, při vytížení systému může docházet ke zpoždění. VYČKEJTE.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D805E5-A898-DFEB-EE59-8DEB0E3A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3" y="957856"/>
            <a:ext cx="6373114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4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616544-6BEE-920E-9A60-374D7DB0F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SPRSS</a:t>
            </a:r>
          </a:p>
        </p:txBody>
      </p:sp>
      <p:sp>
        <p:nvSpPr>
          <p:cNvPr id="6147" name="Zástupný symbol pro obsah 3">
            <a:extLst>
              <a:ext uri="{FF2B5EF4-FFF2-40B4-BE49-F238E27FC236}">
                <a16:creationId xmlns:a16="http://schemas.microsoft.com/office/drawing/2014/main" id="{88692196-3F7D-AAFF-FEAF-A35647861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5" y="1341438"/>
            <a:ext cx="8291265" cy="4784725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Kritéria</a:t>
            </a:r>
            <a:r>
              <a:rPr lang="cs-CZ" altLang="cs-CZ" sz="2400" dirty="0">
                <a:solidFill>
                  <a:schemeClr val="bg1"/>
                </a:solidFill>
              </a:rPr>
              <a:t> nastavující směry k optimalizaci sítě:</a:t>
            </a:r>
            <a:br>
              <a:rPr lang="cs-CZ" altLang="cs-CZ" sz="2400" dirty="0">
                <a:solidFill>
                  <a:schemeClr val="bg1"/>
                </a:solidFill>
              </a:rPr>
            </a:br>
            <a:endParaRPr lang="cs-CZ" altLang="cs-CZ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2400" u="sng" dirty="0">
                <a:solidFill>
                  <a:schemeClr val="bg1"/>
                </a:solidFill>
              </a:rPr>
              <a:t>- potřebnost 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i="1" dirty="0">
                <a:solidFill>
                  <a:schemeClr val="bg1"/>
                </a:solidFill>
              </a:rPr>
              <a:t>trojstranné jednání, rozvoj je definován v SPRSS, specifická CS, priority SPRSS, jsou pověřeny výkonem</a:t>
            </a:r>
            <a:br>
              <a:rPr lang="cs-CZ" altLang="cs-CZ" sz="2400" i="1" dirty="0">
                <a:solidFill>
                  <a:schemeClr val="bg1"/>
                </a:solidFill>
              </a:rPr>
            </a:br>
            <a:endParaRPr lang="cs-CZ" altLang="cs-CZ" sz="2400" i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2400" u="sng" dirty="0">
                <a:solidFill>
                  <a:schemeClr val="bg1"/>
                </a:solidFill>
              </a:rPr>
              <a:t>- kvalita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altLang="cs-CZ" sz="2400" i="1" dirty="0">
                <a:solidFill>
                  <a:schemeClr val="bg1"/>
                </a:solidFill>
              </a:rPr>
              <a:t>personální, dle modelu SS, minimální personální standard DPS, DZR, DOZP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altLang="cs-CZ" sz="2400" i="1" dirty="0">
                <a:solidFill>
                  <a:schemeClr val="bg1"/>
                </a:solidFill>
              </a:rPr>
              <a:t>max. 2 lůžkové pokoje, min. počet 1 lůžkových v požadovaných rozměrech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cs-CZ" altLang="cs-CZ" sz="2400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cs-CZ" altLang="cs-CZ" sz="2400" i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 lvl="2" algn="just">
              <a:buFontTx/>
              <a:buChar char="-"/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9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89ACAF5-CC4E-63F7-3F6E-A25F2FC92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Přílohy k žádosti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7BB426-711A-FC1E-F286-1C38C9AC8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61" y="963929"/>
            <a:ext cx="8229600" cy="566678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kopie smlouvy o založení běžného účtu – POVINNÁ ke každé žádosti </a:t>
            </a:r>
            <a:endParaRPr lang="cs-CZ" sz="1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při zastupování statutárního orgánu jinou osobou písemné zmocnění k zastupování – doporučujeme přiložit ke každé žádosti</a:t>
            </a:r>
            <a:endParaRPr lang="cs-CZ" sz="1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statutárním orgánem podepsané čestné prohlášení žadatele k podpoře malého rozsahu (de minimis) – POVINNÁ ke každé žádosti</a:t>
            </a:r>
          </a:p>
          <a:p>
            <a:pPr>
              <a:spcAft>
                <a:spcPts val="600"/>
              </a:spcAft>
            </a:pPr>
            <a:r>
              <a:rPr lang="cs-CZ" sz="2000" u="sng" dirty="0">
                <a:solidFill>
                  <a:schemeClr val="bg1"/>
                </a:solidFill>
              </a:rPr>
              <a:t>úplný</a:t>
            </a:r>
            <a:r>
              <a:rPr lang="cs-CZ" sz="2000" dirty="0">
                <a:solidFill>
                  <a:schemeClr val="bg1"/>
                </a:solidFill>
              </a:rPr>
              <a:t> výpis platných údajů a údajů, které byly vymazány bez náhrady nebo s nahrazením novými údaji, jedná-li se o evidující osobu podle zákona o evidenci skutečných majitelů</a:t>
            </a:r>
            <a:endParaRPr lang="cs-CZ" sz="1000" dirty="0"/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žádost poskytovatele sociálních služeb o dotaci z kapitoly 313 – MPSV státního rozpočtu pro rok 2024, popř. rozpracovanou a následně doposlat finální verzi datovou zprávou.</a:t>
            </a:r>
            <a:endParaRPr lang="cs-CZ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!!! V případě, že jsou přílohy doložené jen k jedné žádosti, uvádět </a:t>
            </a:r>
            <a:r>
              <a:rPr lang="cs-CZ" sz="2000" b="1" i="1" dirty="0">
                <a:solidFill>
                  <a:schemeClr val="accent1">
                    <a:lumMod val="75000"/>
                  </a:schemeClr>
                </a:solidFill>
              </a:rPr>
              <a:t>přesný název dotační oblasti a žádosti </a:t>
            </a:r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obsahující přílohy !!!</a:t>
            </a:r>
            <a:r>
              <a:rPr lang="cs-CZ" sz="2000" i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F22DB-A622-35DA-4547-597A8EAD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988"/>
            <a:ext cx="8229600" cy="70609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Přílohy k žádosti</a:t>
            </a:r>
            <a:r>
              <a:rPr lang="cs-CZ" sz="3200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52222-FF8B-2919-5D31-56A5FCEA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8410"/>
            <a:ext cx="8229600" cy="5664925"/>
          </a:xfrm>
        </p:spPr>
        <p:txBody>
          <a:bodyPr/>
          <a:lstStyle/>
          <a:p>
            <a:r>
              <a:rPr lang="cs-CZ" sz="2000" dirty="0">
                <a:solidFill>
                  <a:schemeClr val="bg1"/>
                </a:solidFill>
              </a:rPr>
              <a:t>při požadavku na spolufinancování nákladové položky „Nájemné“ a „Spotřeba energie“ doklad prokazující právní důvod pro užívání prostor </a:t>
            </a:r>
            <a:r>
              <a:rPr lang="cs-CZ" sz="1500" dirty="0">
                <a:solidFill>
                  <a:schemeClr val="bg1"/>
                </a:solidFill>
              </a:rPr>
              <a:t>(nájemní smlouva, výpis z katastru nemovitostí)</a:t>
            </a:r>
          </a:p>
          <a:p>
            <a:endParaRPr lang="cs-CZ" sz="1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sdělení o úhradách uživatelů za poskytnuté sociální služby/aktivity, ceník poskytovaných sociálních služeb/souvisejících aktivit</a:t>
            </a:r>
          </a:p>
          <a:p>
            <a:endParaRPr lang="cs-CZ" sz="1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vyjádření orgánu SPOD k činnosti organizace</a:t>
            </a:r>
            <a:r>
              <a:rPr lang="cs-CZ" sz="1500" dirty="0">
                <a:solidFill>
                  <a:schemeClr val="bg1"/>
                </a:solidFill>
              </a:rPr>
              <a:t>– vztahuje se k žádostem na zajištění služeb dle § 65 Sociálně aktivizační služby pro rodiny s dětmi dle zákona č. 108/2006 Sb.</a:t>
            </a:r>
          </a:p>
          <a:p>
            <a:endParaRPr lang="cs-CZ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Pouze v případě změny:</a:t>
            </a:r>
          </a:p>
          <a:p>
            <a:r>
              <a:rPr lang="cs-CZ" sz="2000" dirty="0">
                <a:solidFill>
                  <a:schemeClr val="bg1"/>
                </a:solidFill>
              </a:rPr>
              <a:t>rozhodnutí o vydání „oprávnění k poskytování sociálních služeb“ </a:t>
            </a:r>
            <a:r>
              <a:rPr lang="cs-CZ" sz="1500" dirty="0">
                <a:solidFill>
                  <a:schemeClr val="bg1"/>
                </a:solidFill>
              </a:rPr>
              <a:t>(registrace)</a:t>
            </a:r>
          </a:p>
          <a:p>
            <a:r>
              <a:rPr lang="cs-CZ" sz="2000" dirty="0">
                <a:solidFill>
                  <a:schemeClr val="bg1"/>
                </a:solidFill>
              </a:rPr>
              <a:t>u poskytovatelů sociálních služeb pověření/smlouvu o výkonu služby v obecném hospodářském zájmu na krajské či celostátní úrovni</a:t>
            </a:r>
          </a:p>
          <a:p>
            <a:r>
              <a:rPr lang="cs-CZ" sz="2000" dirty="0">
                <a:solidFill>
                  <a:schemeClr val="bg1"/>
                </a:solidFill>
              </a:rPr>
              <a:t>doklad o získané akreditaci, pokud byla udělena </a:t>
            </a:r>
            <a:r>
              <a:rPr lang="cs-CZ" sz="1500" dirty="0">
                <a:solidFill>
                  <a:schemeClr val="bg1"/>
                </a:solidFill>
              </a:rPr>
              <a:t>(např. dle zákona o dobrovolnické službě)</a:t>
            </a:r>
          </a:p>
        </p:txBody>
      </p:sp>
    </p:spTree>
    <p:extLst>
      <p:ext uri="{BB962C8B-B14F-4D97-AF65-F5344CB8AC3E}">
        <p14:creationId xmlns:p14="http://schemas.microsoft.com/office/powerpoint/2010/main" val="31473489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88A140C-5254-7A7F-7D30-4BC176EC8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737" y="692696"/>
            <a:ext cx="8229600" cy="792088"/>
          </a:xfrm>
        </p:spPr>
        <p:txBody>
          <a:bodyPr/>
          <a:lstStyle/>
          <a:p>
            <a:r>
              <a:rPr lang="cs-CZ" sz="3600" b="1" dirty="0">
                <a:solidFill>
                  <a:srgbClr val="00ADD0"/>
                </a:solidFill>
              </a:rPr>
              <a:t>Bezdlužnosti</a:t>
            </a:r>
            <a:endParaRPr lang="cs-CZ" altLang="cs-CZ" sz="3600" b="1" dirty="0">
              <a:solidFill>
                <a:srgbClr val="00ADD0"/>
              </a:solidFill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26131DA-AA2F-0F05-ED8B-8B526431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3" y="2060848"/>
            <a:ext cx="8229600" cy="4104456"/>
          </a:xfrm>
        </p:spPr>
        <p:txBody>
          <a:bodyPr/>
          <a:lstStyle/>
          <a:p>
            <a:r>
              <a:rPr lang="cs-CZ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nejsou</a:t>
            </a:r>
            <a:r>
              <a:rPr lang="cs-CZ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povinnou přílohou žádosti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dokládají k žádosti </a:t>
            </a:r>
            <a:r>
              <a:rPr lang="cs-CZ" sz="2800" u="sng" dirty="0">
                <a:solidFill>
                  <a:schemeClr val="bg1"/>
                </a:solidFill>
              </a:rPr>
              <a:t>pouze prvožadatelé</a:t>
            </a:r>
          </a:p>
          <a:p>
            <a:pPr marL="0" indent="0">
              <a:buNone/>
            </a:pPr>
            <a:endParaRPr lang="cs-CZ" sz="2800" u="sng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dokládáno samostatným podáním </a:t>
            </a:r>
            <a:r>
              <a:rPr lang="cs-CZ" sz="2800" u="sng" dirty="0">
                <a:solidFill>
                  <a:schemeClr val="bg1"/>
                </a:solidFill>
              </a:rPr>
              <a:t>mimo výběrové řízení a závěrečné vyúčtování projektu!</a:t>
            </a:r>
          </a:p>
          <a:p>
            <a:pPr marL="0" indent="0">
              <a:buNone/>
            </a:pPr>
            <a:endParaRPr lang="cs-CZ" sz="10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88A140C-5254-7A7F-7D30-4BC176EC8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>
                <a:solidFill>
                  <a:srgbClr val="00ADD0"/>
                </a:solidFill>
              </a:rPr>
              <a:t>Bezdlužnosti</a:t>
            </a:r>
            <a:endParaRPr lang="cs-CZ" altLang="cs-CZ" sz="3600" b="1" dirty="0">
              <a:solidFill>
                <a:srgbClr val="00ADD0"/>
              </a:solidFill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26131DA-AA2F-0F05-ED8B-8B526431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cs-CZ" sz="2800" b="1" u="sng" dirty="0">
                <a:solidFill>
                  <a:schemeClr val="bg1"/>
                </a:solidFill>
              </a:rPr>
              <a:t>Doložit do 15.2.2024!!!</a:t>
            </a:r>
          </a:p>
          <a:p>
            <a:r>
              <a:rPr lang="cs-CZ" sz="2400" u="sng" dirty="0">
                <a:solidFill>
                  <a:schemeClr val="bg1"/>
                </a:solidFill>
              </a:rPr>
              <a:t>způsob podání: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datovou zprávou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u fyzických osob nepodnikajících (e-mailem či fyzicky v prosté kopii)</a:t>
            </a:r>
          </a:p>
          <a:p>
            <a:pPr marL="457200" lvl="1" indent="0">
              <a:buNone/>
            </a:pPr>
            <a:endParaRPr lang="cs-CZ" sz="1600" dirty="0">
              <a:solidFill>
                <a:schemeClr val="bg1"/>
              </a:solidFill>
            </a:endParaRPr>
          </a:p>
          <a:p>
            <a:pPr lvl="1"/>
            <a:endParaRPr lang="cs-CZ" sz="1000" u="sng" dirty="0">
              <a:solidFill>
                <a:schemeClr val="bg1"/>
              </a:solidFill>
            </a:endParaRPr>
          </a:p>
          <a:p>
            <a:r>
              <a:rPr lang="cs-CZ" sz="2400" u="sng" dirty="0">
                <a:solidFill>
                  <a:schemeClr val="bg1"/>
                </a:solidFill>
              </a:rPr>
              <a:t>dokládání:</a:t>
            </a:r>
            <a:r>
              <a:rPr lang="cs-CZ" sz="2000" dirty="0">
                <a:solidFill>
                  <a:schemeClr val="bg1"/>
                </a:solidFill>
              </a:rPr>
              <a:t> jednou za žadatele v rámci oblastí podpory spravovaných odborem sociálních věcí a zdravotnictví</a:t>
            </a:r>
          </a:p>
          <a:p>
            <a:pPr marL="457200" lvl="1" indent="0">
              <a:buNone/>
            </a:pPr>
            <a:endParaRPr lang="cs-CZ" sz="1000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bg1"/>
                </a:solidFill>
                <a:ea typeface="+mn-ea"/>
                <a:cs typeface="+mn-cs"/>
              </a:rPr>
              <a:t>doklady musí být </a:t>
            </a:r>
            <a:r>
              <a:rPr lang="cs-CZ" sz="2400" b="1" u="sng" dirty="0">
                <a:solidFill>
                  <a:schemeClr val="bg1"/>
                </a:solidFill>
                <a:ea typeface="+mn-ea"/>
                <a:cs typeface="+mn-cs"/>
              </a:rPr>
              <a:t>vydány</a:t>
            </a:r>
            <a:r>
              <a:rPr lang="cs-CZ" sz="1600" dirty="0">
                <a:solidFill>
                  <a:schemeClr val="bg1"/>
                </a:solidFill>
              </a:rPr>
              <a:t>– </a:t>
            </a:r>
            <a:r>
              <a:rPr lang="cs-CZ" sz="2000" b="1" dirty="0">
                <a:solidFill>
                  <a:schemeClr val="bg1"/>
                </a:solidFill>
              </a:rPr>
              <a:t>nejdříve </a:t>
            </a:r>
            <a:r>
              <a:rPr lang="cs-CZ" sz="2000" b="1" u="sng" dirty="0">
                <a:solidFill>
                  <a:schemeClr val="bg1"/>
                </a:solidFill>
              </a:rPr>
              <a:t>ke dni 1.1.2024 </a:t>
            </a:r>
          </a:p>
        </p:txBody>
      </p:sp>
    </p:spTree>
    <p:extLst>
      <p:ext uri="{BB962C8B-B14F-4D97-AF65-F5344CB8AC3E}">
        <p14:creationId xmlns:p14="http://schemas.microsoft.com/office/powerpoint/2010/main" val="36669519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8CBE9970-26B4-8BF7-AD73-E26AF4188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1"/>
            <a:ext cx="8229600" cy="576361"/>
          </a:xfrm>
        </p:spPr>
        <p:txBody>
          <a:bodyPr/>
          <a:lstStyle/>
          <a:p>
            <a:pPr marL="514350" indent="-514350"/>
            <a:r>
              <a:rPr lang="cs-CZ" altLang="cs-CZ" sz="3600" b="1" dirty="0">
                <a:solidFill>
                  <a:srgbClr val="00ADD0"/>
                </a:solidFill>
              </a:rPr>
              <a:t>Žádost a její odeslání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4E2432-C3EA-70D6-BF00-BE338E5E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980730"/>
            <a:ext cx="8301360" cy="5544614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místo realizace: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neuvádějte široký popis 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uvádějte faktická místa realizace služby popř. zázemí pracovníků, lokalitu </a:t>
            </a:r>
          </a:p>
          <a:p>
            <a:pPr marL="0" indent="0">
              <a:buFontTx/>
              <a:buNone/>
              <a:defRPr/>
            </a:pPr>
            <a:endParaRPr lang="cs-CZ" sz="10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osoba pověřená k jednání za organizaci včetně podpisu smluv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pečlivě vyplňujte včetně titulů před a za jménem z důvodu využití pro smlouvu</a:t>
            </a:r>
          </a:p>
          <a:p>
            <a:pPr>
              <a:defRPr/>
            </a:pPr>
            <a:endParaRPr lang="cs-CZ" sz="10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kopírování žádostí z předchozích období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aktualizovat zkopírované údaje </a:t>
            </a:r>
          </a:p>
          <a:p>
            <a:pPr>
              <a:defRPr/>
            </a:pPr>
            <a:endParaRPr lang="cs-CZ" sz="28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cs-CZ" sz="28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cs-CZ" sz="28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457200" lvl="1" indent="0">
              <a:buNone/>
              <a:defRPr/>
            </a:pPr>
            <a:endParaRPr lang="cs-CZ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5D322A-097E-3293-C2B5-1A5585C3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00ADD0"/>
                </a:solidFill>
              </a:rPr>
              <a:t>Žádost a její odeslání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05A02A-B003-6AD9-811B-9252BE6C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45435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vykazování ukazatelů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pečlivě vyplňovat příslušné ukazatele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odeslání žádosti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s elektronickým podpisem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datovou zprávou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fyzicky s vlastnoručním podpisem </a:t>
            </a:r>
            <a:r>
              <a:rPr lang="cs-CZ" sz="1500" dirty="0">
                <a:solidFill>
                  <a:schemeClr val="bg1"/>
                </a:solidFill>
                <a:cs typeface="Times New Roman" panose="02020603050405020304" pitchFamily="18" charset="0"/>
              </a:rPr>
              <a:t>(pouze u fyzických osob nepodnikajících)</a:t>
            </a:r>
          </a:p>
          <a:p>
            <a:pPr marL="457200" lvl="1" indent="0">
              <a:buNone/>
              <a:defRPr/>
            </a:pPr>
            <a:endParaRPr lang="cs-CZ" sz="15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0" lvl="1" indent="-371475">
              <a:buNone/>
              <a:defRPr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!!! Vyberte vždy jen jednu variantu odeslání !!!</a:t>
            </a:r>
          </a:p>
          <a:p>
            <a:pPr marL="457200" lvl="1" indent="0">
              <a:buNone/>
            </a:pPr>
            <a:endParaRPr lang="cs-CZ" sz="24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24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14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5FEC5EA8-5CF3-ABC2-1289-B5B56927B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167688" cy="993775"/>
          </a:xfrm>
        </p:spPr>
        <p:txBody>
          <a:bodyPr/>
          <a:lstStyle/>
          <a:p>
            <a:pPr marL="514350" indent="-514350"/>
            <a:r>
              <a:rPr lang="cs-CZ" altLang="cs-CZ" sz="3600" b="1" dirty="0">
                <a:solidFill>
                  <a:srgbClr val="00ADD0"/>
                </a:solidFill>
              </a:rPr>
              <a:t>Povinnosti příjemce dotace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779AF5-10C6-6D2A-D60D-67845189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368704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dokládání jmenného seznamu zaměstnanců po podpisu smlouvy - ZRUŠENO</a:t>
            </a:r>
            <a:endParaRPr lang="cs-CZ" sz="2400" u="sng" dirty="0">
              <a:solidFill>
                <a:schemeClr val="bg1"/>
              </a:solidFill>
              <a:cs typeface="Times New Roman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hlášení změn v realizaci projektu – na předepsaném formuláři dostupném na webu – NOVĚ nutná AKCEPTACE ZMĚNY ze strany SMO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pololetní zpráva o realizaci projektu – do 31.7.2024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sledování příslušných ukazatelů projektu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26040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941494"/>
            <a:ext cx="8064500" cy="72008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5400" b="1" dirty="0">
                <a:solidFill>
                  <a:schemeClr val="bg1"/>
                </a:solidFill>
              </a:rPr>
              <a:t>Přestávka</a:t>
            </a:r>
            <a:endParaRPr lang="cs-CZ" altLang="cs-CZ" sz="4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054" name="Text Box 26">
            <a:extLst>
              <a:ext uri="{FF2B5EF4-FFF2-40B4-BE49-F238E27FC236}">
                <a16:creationId xmlns:a16="http://schemas.microsoft.com/office/drawing/2014/main" id="{5FAB7BD1-AABA-5F97-7E06-DFD06BFA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60350"/>
            <a:ext cx="4068762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b="1" dirty="0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defRPr/>
            </a:pPr>
            <a:r>
              <a:rPr lang="cs-CZ" altLang="cs-CZ" sz="1050" dirty="0">
                <a:solidFill>
                  <a:srgbClr val="00ADD0"/>
                </a:solidFill>
              </a:rPr>
              <a:t>Odbor sociálních věcí a zdravotnictví </a:t>
            </a:r>
          </a:p>
        </p:txBody>
      </p:sp>
    </p:spTree>
    <p:extLst>
      <p:ext uri="{BB962C8B-B14F-4D97-AF65-F5344CB8AC3E}">
        <p14:creationId xmlns:p14="http://schemas.microsoft.com/office/powerpoint/2010/main" val="408689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616544-6BEE-920E-9A60-374D7DB0F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SPRSS</a:t>
            </a:r>
          </a:p>
        </p:txBody>
      </p:sp>
      <p:sp>
        <p:nvSpPr>
          <p:cNvPr id="6147" name="Zástupný symbol pro obsah 3">
            <a:extLst>
              <a:ext uri="{FF2B5EF4-FFF2-40B4-BE49-F238E27FC236}">
                <a16:creationId xmlns:a16="http://schemas.microsoft.com/office/drawing/2014/main" id="{88692196-3F7D-AAFF-FEAF-A35647861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001419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Kritéria</a:t>
            </a:r>
            <a:r>
              <a:rPr lang="cs-CZ" altLang="cs-CZ" sz="2400" dirty="0">
                <a:solidFill>
                  <a:schemeClr val="bg1"/>
                </a:solidFill>
              </a:rPr>
              <a:t> nastavující směry k optimalizaci sítě:</a:t>
            </a:r>
            <a:br>
              <a:rPr lang="cs-CZ" altLang="cs-CZ" sz="2400" dirty="0">
                <a:solidFill>
                  <a:schemeClr val="bg1"/>
                </a:solidFill>
              </a:rPr>
            </a:br>
            <a:endParaRPr lang="cs-CZ" altLang="cs-CZ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2400" u="sng" dirty="0">
                <a:solidFill>
                  <a:schemeClr val="bg1"/>
                </a:solidFill>
              </a:rPr>
              <a:t>- finanční 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minimálně 35 % (původně 30%) 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i="1" dirty="0">
                <a:solidFill>
                  <a:schemeClr val="bg1"/>
                </a:solidFill>
              </a:rPr>
              <a:t>- odborné sociální poradenství, pobytové soc. služby s výjimkou AD a DZR pro osoby bez přístřeší</a:t>
            </a:r>
            <a:br>
              <a:rPr lang="cs-CZ" altLang="cs-CZ" sz="2400" i="1" dirty="0">
                <a:solidFill>
                  <a:schemeClr val="bg1"/>
                </a:solidFill>
              </a:rPr>
            </a:br>
            <a:br>
              <a:rPr lang="cs-CZ" altLang="cs-CZ" sz="2400" i="1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minimálně 25 % (původně 25% a 20%)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i="1" dirty="0">
                <a:solidFill>
                  <a:schemeClr val="bg1"/>
                </a:solidFill>
              </a:rPr>
              <a:t>- AD a DZR pro osoby bez přístřeší</a:t>
            </a:r>
            <a:br>
              <a:rPr lang="cs-CZ" altLang="cs-CZ" sz="2400" i="1" dirty="0">
                <a:solidFill>
                  <a:schemeClr val="bg1"/>
                </a:solidFill>
              </a:rPr>
            </a:br>
            <a:r>
              <a:rPr lang="cs-CZ" altLang="cs-CZ" sz="2400" i="1" dirty="0">
                <a:solidFill>
                  <a:schemeClr val="bg1"/>
                </a:solidFill>
              </a:rPr>
              <a:t>- ambulantní a terénní soc. služby s výjimkou SR v CDZ, OA, PS, OS</a:t>
            </a:r>
            <a:br>
              <a:rPr lang="cs-CZ" altLang="cs-CZ" sz="2400" i="1" dirty="0">
                <a:solidFill>
                  <a:schemeClr val="bg1"/>
                </a:solidFill>
              </a:rPr>
            </a:br>
            <a:br>
              <a:rPr lang="cs-CZ" altLang="cs-CZ" sz="2400" i="1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minimálně 15 % (původně 20%)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i="1" dirty="0">
                <a:solidFill>
                  <a:schemeClr val="bg1"/>
                </a:solidFill>
              </a:rPr>
              <a:t>- OA, PS, OS v terénní formě, SR v CDZ</a:t>
            </a:r>
            <a:br>
              <a:rPr lang="cs-CZ" altLang="cs-CZ" sz="2400" i="1" dirty="0">
                <a:solidFill>
                  <a:schemeClr val="bg1"/>
                </a:solidFill>
              </a:rPr>
            </a:br>
            <a:endParaRPr lang="cs-CZ" altLang="cs-CZ" sz="2400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cs-CZ" altLang="cs-CZ" sz="2400" i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 lvl="2" algn="just">
              <a:buFontTx/>
              <a:buChar char="-"/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0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616544-6BEE-920E-9A60-374D7DB0F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6. KP vs. SPRSS</a:t>
            </a:r>
          </a:p>
        </p:txBody>
      </p:sp>
      <p:sp>
        <p:nvSpPr>
          <p:cNvPr id="6147" name="Zástupný symbol pro obsah 3">
            <a:extLst>
              <a:ext uri="{FF2B5EF4-FFF2-40B4-BE49-F238E27FC236}">
                <a16:creationId xmlns:a16="http://schemas.microsoft.com/office/drawing/2014/main" id="{88692196-3F7D-AAFF-FEAF-A35647861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001419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Rozvoj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- schválený 6. KP na období 2023-2026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- rozvoj úvazků a lůžek definovaný v jednotlivých letech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- rozvoj roku 2023 v 6. KP vs. SPRSS</a:t>
            </a:r>
            <a:br>
              <a:rPr lang="cs-CZ" altLang="cs-CZ" sz="2400" dirty="0">
                <a:solidFill>
                  <a:schemeClr val="bg1"/>
                </a:solidFill>
              </a:rPr>
            </a:br>
            <a:endParaRPr lang="cs-CZ" altLang="cs-CZ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Termín pro podání žádosti na MSK - 30.9.2023, resp. 19.9.2023 (SMO)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- rozvoj v letech 2024-2026 – vyjednaný se zástupci KÚ MSK – tzv. limitovaný rozvoj bude uveden v SPRSS 2024-2026</a:t>
            </a:r>
            <a:br>
              <a:rPr lang="cs-CZ" altLang="cs-CZ" sz="2400" dirty="0">
                <a:solidFill>
                  <a:schemeClr val="bg1"/>
                </a:solidFill>
              </a:rPr>
            </a:b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Termín pro podání žádosti na MSK – 30.9.2023 (od 1.1.2024) či analogicky 31.3. a 30.9. k danému roku</a:t>
            </a:r>
            <a:br>
              <a:rPr lang="cs-CZ" altLang="cs-CZ" sz="2400" dirty="0">
                <a:solidFill>
                  <a:schemeClr val="bg1"/>
                </a:solidFill>
              </a:rPr>
            </a:b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cs-CZ" altLang="cs-CZ" sz="2400" i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 lvl="2" algn="just">
              <a:buFontTx/>
              <a:buChar char="-"/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338C168F-FD5B-E627-55B7-EDAFF9E05E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4535487"/>
          </a:xfrm>
        </p:spPr>
        <p:txBody>
          <a:bodyPr/>
          <a:lstStyle/>
          <a:p>
            <a:pPr algn="l"/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Děkuji za pozornost.</a:t>
            </a:r>
            <a:br>
              <a:rPr lang="cs-CZ" altLang="cs-CZ">
                <a:solidFill>
                  <a:schemeClr val="bg1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 sz="3200">
                <a:solidFill>
                  <a:schemeClr val="bg1"/>
                </a:solidFill>
              </a:rPr>
              <a:t>V případě jakýchkoliv dotazů či postřehů mě neváhejte kontaktovat:</a:t>
            </a:r>
            <a:br>
              <a:rPr lang="cs-CZ" altLang="cs-CZ" sz="3200">
                <a:solidFill>
                  <a:schemeClr val="bg1"/>
                </a:solidFill>
              </a:rPr>
            </a:br>
            <a:br>
              <a:rPr lang="cs-CZ" altLang="cs-CZ" sz="3200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 </a:t>
            </a:r>
            <a:br>
              <a:rPr lang="cs-CZ" altLang="cs-CZ">
                <a:solidFill>
                  <a:schemeClr val="bg1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0723" name="Podnadpis 2">
            <a:extLst>
              <a:ext uri="{FF2B5EF4-FFF2-40B4-BE49-F238E27FC236}">
                <a16:creationId xmlns:a16="http://schemas.microsoft.com/office/drawing/2014/main" id="{F14BBE7D-96F0-B503-C304-299543BB85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232650" cy="1752600"/>
          </a:xfrm>
        </p:spPr>
        <p:txBody>
          <a:bodyPr/>
          <a:lstStyle/>
          <a:p>
            <a:pPr algn="r"/>
            <a:r>
              <a:rPr lang="cs-CZ" altLang="cs-CZ" sz="2400" dirty="0">
                <a:solidFill>
                  <a:schemeClr val="bg1"/>
                </a:solidFill>
              </a:rPr>
              <a:t> Mgr. Štěpán Vozárik</a:t>
            </a:r>
          </a:p>
          <a:p>
            <a:pPr algn="r"/>
            <a:r>
              <a:rPr lang="cs-CZ" altLang="cs-CZ" sz="2400" dirty="0">
                <a:solidFill>
                  <a:schemeClr val="bg1"/>
                </a:solidFill>
              </a:rPr>
              <a:t>Magistrát města Ostravy</a:t>
            </a:r>
          </a:p>
          <a:p>
            <a:pPr algn="r"/>
            <a:r>
              <a:rPr lang="cs-CZ" altLang="cs-CZ" sz="2400" dirty="0">
                <a:solidFill>
                  <a:schemeClr val="bg1"/>
                </a:solidFill>
              </a:rPr>
              <a:t>599 443 818</a:t>
            </a:r>
          </a:p>
          <a:p>
            <a:pPr algn="r"/>
            <a:r>
              <a:rPr lang="cs-CZ" altLang="cs-CZ" sz="2400" dirty="0">
                <a:solidFill>
                  <a:schemeClr val="bg1"/>
                </a:solidFill>
                <a:hlinkClick r:id="rId3"/>
              </a:rPr>
              <a:t>stepan.vozarik@ostrava.cz</a:t>
            </a:r>
            <a:endParaRPr lang="cs-CZ" altLang="cs-CZ" sz="2400" dirty="0">
              <a:solidFill>
                <a:schemeClr val="bg1"/>
              </a:solidFill>
            </a:endParaRPr>
          </a:p>
          <a:p>
            <a:pPr algn="r"/>
            <a:endParaRPr lang="cs-CZ" altLang="cs-CZ" sz="2400" dirty="0">
              <a:solidFill>
                <a:schemeClr val="bg1"/>
              </a:solidFill>
            </a:endParaRPr>
          </a:p>
          <a:p>
            <a:pPr algn="r"/>
            <a:endParaRPr lang="cs-CZ" altLang="cs-CZ" sz="2400" dirty="0">
              <a:solidFill>
                <a:schemeClr val="bg1"/>
              </a:solidFill>
            </a:endParaRPr>
          </a:p>
          <a:p>
            <a:pPr algn="r"/>
            <a:endParaRPr lang="cs-CZ" altLang="cs-CZ" sz="2800" dirty="0">
              <a:solidFill>
                <a:schemeClr val="bg1"/>
              </a:solidFill>
            </a:endParaRPr>
          </a:p>
          <a:p>
            <a:pPr algn="r"/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3513</TotalTime>
  <Words>3012</Words>
  <Application>Microsoft Office PowerPoint</Application>
  <PresentationFormat>Předvádění na obrazovce (4:3)</PresentationFormat>
  <Paragraphs>424</Paragraphs>
  <Slides>67</Slides>
  <Notes>67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2" baseType="lpstr">
      <vt:lpstr>Arial</vt:lpstr>
      <vt:lpstr>Calibri</vt:lpstr>
      <vt:lpstr>Wingdings</vt:lpstr>
      <vt:lpstr>Výchozí návrh</vt:lpstr>
      <vt:lpstr>CorelDRAW</vt:lpstr>
      <vt:lpstr>Prezentace aplikace PowerPoint</vt:lpstr>
      <vt:lpstr>Program jednání</vt:lpstr>
      <vt:lpstr>Prezentace aplikace PowerPoint</vt:lpstr>
      <vt:lpstr>6. KP</vt:lpstr>
      <vt:lpstr>SPRSS</vt:lpstr>
      <vt:lpstr>SPRSS</vt:lpstr>
      <vt:lpstr>SPRSS</vt:lpstr>
      <vt:lpstr>6. KP vs. SPRSS</vt:lpstr>
      <vt:lpstr> Děkuji za pozornost.  V případě jakýchkoliv dotazů či postřehů mě neváhejte kontaktovat:      </vt:lpstr>
      <vt:lpstr>Prezentace aplikace PowerPoint</vt:lpstr>
      <vt:lpstr>Přístup k aktuálně vyhlášeným výzvám:</vt:lpstr>
      <vt:lpstr>Program na poskytování peněžních prostředků pro rok 2024</vt:lpstr>
      <vt:lpstr>Program na poskytování peněžních prostředků pro rok 2024</vt:lpstr>
      <vt:lpstr>Program na poskytování peněžních prostředků pro rok 2024</vt:lpstr>
      <vt:lpstr>Oblast Sociální péče – Témata podpory</vt:lpstr>
      <vt:lpstr>Oblast Protidrogová prevence –  Témata podpory</vt:lpstr>
      <vt:lpstr>Oblast Podpora osob s handicapem–  Témata podpory</vt:lpstr>
      <vt:lpstr>Oblast Podpora osob s handicapem–  Téma podpory 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Přílohy k žádosti</vt:lpstr>
      <vt:lpstr>Přílohy k žádosti </vt:lpstr>
      <vt:lpstr>Bezdlužnosti</vt:lpstr>
      <vt:lpstr>Bezdlužnosti</vt:lpstr>
      <vt:lpstr>Žádost a její odeslání</vt:lpstr>
      <vt:lpstr>Žádost a její odeslání</vt:lpstr>
      <vt:lpstr>Povinnosti příjemce dotace</vt:lpstr>
      <vt:lpstr>Prezentace aplikace PowerPoint</vt:lpstr>
    </vt:vector>
  </TitlesOfParts>
  <Company>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  Odbor ochrany životního prostředí Ing. Dalibor Madej Ing. Vítězslav</dc:title>
  <dc:creator>Gacka Michal</dc:creator>
  <cp:lastModifiedBy>Klozíková Pavla</cp:lastModifiedBy>
  <cp:revision>237</cp:revision>
  <cp:lastPrinted>2022-06-18T11:47:43Z</cp:lastPrinted>
  <dcterms:created xsi:type="dcterms:W3CDTF">2009-09-07T08:18:34Z</dcterms:created>
  <dcterms:modified xsi:type="dcterms:W3CDTF">2023-10-09T12:16:08Z</dcterms:modified>
</cp:coreProperties>
</file>