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257" r:id="rId2"/>
    <p:sldId id="290" r:id="rId3"/>
    <p:sldId id="375" r:id="rId4"/>
    <p:sldId id="376" r:id="rId5"/>
    <p:sldId id="332" r:id="rId6"/>
    <p:sldId id="342" r:id="rId7"/>
    <p:sldId id="341" r:id="rId8"/>
    <p:sldId id="377" r:id="rId9"/>
    <p:sldId id="378" r:id="rId10"/>
    <p:sldId id="379" r:id="rId11"/>
    <p:sldId id="380" r:id="rId12"/>
    <p:sldId id="340" r:id="rId13"/>
    <p:sldId id="329" r:id="rId14"/>
    <p:sldId id="381" r:id="rId15"/>
    <p:sldId id="331" r:id="rId16"/>
    <p:sldId id="382" r:id="rId17"/>
    <p:sldId id="384" r:id="rId18"/>
    <p:sldId id="278" r:id="rId19"/>
    <p:sldId id="369" r:id="rId20"/>
    <p:sldId id="370" r:id="rId21"/>
    <p:sldId id="291" r:id="rId22"/>
    <p:sldId id="371" r:id="rId23"/>
    <p:sldId id="386" r:id="rId24"/>
    <p:sldId id="387" r:id="rId25"/>
    <p:sldId id="388" r:id="rId26"/>
    <p:sldId id="389" r:id="rId27"/>
    <p:sldId id="390" r:id="rId28"/>
    <p:sldId id="391" r:id="rId29"/>
    <p:sldId id="392" r:id="rId30"/>
    <p:sldId id="393" r:id="rId31"/>
    <p:sldId id="394" r:id="rId32"/>
    <p:sldId id="395" r:id="rId33"/>
    <p:sldId id="396" r:id="rId34"/>
    <p:sldId id="397" r:id="rId35"/>
    <p:sldId id="422" r:id="rId36"/>
    <p:sldId id="398" r:id="rId37"/>
    <p:sldId id="399" r:id="rId38"/>
    <p:sldId id="416" r:id="rId39"/>
    <p:sldId id="421" r:id="rId40"/>
    <p:sldId id="417" r:id="rId41"/>
    <p:sldId id="383" r:id="rId42"/>
    <p:sldId id="400" r:id="rId43"/>
    <p:sldId id="401" r:id="rId44"/>
    <p:sldId id="402" r:id="rId45"/>
    <p:sldId id="403" r:id="rId46"/>
    <p:sldId id="404" r:id="rId47"/>
    <p:sldId id="405" r:id="rId48"/>
    <p:sldId id="418" r:id="rId49"/>
    <p:sldId id="419" r:id="rId50"/>
    <p:sldId id="420" r:id="rId51"/>
    <p:sldId id="406" r:id="rId52"/>
    <p:sldId id="407" r:id="rId53"/>
    <p:sldId id="408" r:id="rId54"/>
    <p:sldId id="409" r:id="rId55"/>
    <p:sldId id="410" r:id="rId56"/>
    <p:sldId id="411" r:id="rId57"/>
    <p:sldId id="412" r:id="rId58"/>
    <p:sldId id="413" r:id="rId59"/>
    <p:sldId id="414" r:id="rId60"/>
    <p:sldId id="362" r:id="rId61"/>
    <p:sldId id="372" r:id="rId62"/>
    <p:sldId id="363" r:id="rId63"/>
    <p:sldId id="373" r:id="rId64"/>
    <p:sldId id="348" r:id="rId65"/>
    <p:sldId id="374" r:id="rId66"/>
    <p:sldId id="385" r:id="rId67"/>
    <p:sldId id="415" r:id="rId68"/>
  </p:sldIdLst>
  <p:sldSz cx="9144000" cy="6858000" type="screen4x3"/>
  <p:notesSz cx="6797675" cy="9928225"/>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D0"/>
    <a:srgbClr val="FF0066"/>
    <a:srgbClr val="C30520"/>
    <a:srgbClr val="C75109"/>
    <a:srgbClr val="003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ECC11B-40F9-4D86-9A74-7AD8798AA1F6}" v="17" dt="2022-07-08T12:19:33.810"/>
    <p1510:client id="{7BA40314-182C-7A90-EB76-42E84A4B3C8D}" v="31" dt="2022-07-08T10:50:27.511"/>
    <p1510:client id="{9412B901-CB62-A6BC-34AC-4589A7FCD6D6}" v="26" dt="2022-07-08T06:33:13.651"/>
  </p1510:revLst>
</p1510:revInfo>
</file>

<file path=ppt/tableStyles.xml><?xml version="1.0" encoding="utf-8"?>
<a:tblStyleLst xmlns:a="http://schemas.openxmlformats.org/drawingml/2006/main" def="{5C22544A-7EE6-4342-B048-85BDC9FD1C3A}">
  <a:tblStyle styleId="{69CF1AB2-1976-4502-BF36-3FF5EA218861}" styleName="Střední styl 4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14" autoAdjust="0"/>
  </p:normalViewPr>
  <p:slideViewPr>
    <p:cSldViewPr>
      <p:cViewPr varScale="1">
        <p:scale>
          <a:sx n="100" d="100"/>
          <a:sy n="100" d="100"/>
        </p:scale>
        <p:origin x="183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0E3778-CE82-4D35-8BA3-A21622146999}" type="doc">
      <dgm:prSet loTypeId="urn:microsoft.com/office/officeart/2005/8/layout/chevron2" loCatId="process" qsTypeId="urn:microsoft.com/office/officeart/2005/8/quickstyle/simple2" qsCatId="simple" csTypeId="urn:microsoft.com/office/officeart/2005/8/colors/accent1_2" csCatId="accent1" phldr="1"/>
      <dgm:spPr/>
      <dgm:t>
        <a:bodyPr/>
        <a:lstStyle/>
        <a:p>
          <a:endParaRPr lang="cs-CZ"/>
        </a:p>
      </dgm:t>
    </dgm:pt>
    <dgm:pt modelId="{468B2422-C9A4-4C03-9E2D-F79DEE6DE2F7}">
      <dgm:prSet custT="1"/>
      <dgm:spPr/>
      <dgm:t>
        <a:bodyPr/>
        <a:lstStyle/>
        <a:p>
          <a:r>
            <a:rPr lang="cs-CZ" sz="1500" b="1" dirty="0">
              <a:solidFill>
                <a:schemeClr val="tx1"/>
              </a:solidFill>
            </a:rPr>
            <a:t>Sociální  péče</a:t>
          </a:r>
        </a:p>
      </dgm:t>
    </dgm:pt>
    <dgm:pt modelId="{69317DFA-FAA2-48EB-9E6F-24474A04A79C}" type="parTrans" cxnId="{D2234B5F-891A-4FFC-B792-D303397ADE53}">
      <dgm:prSet/>
      <dgm:spPr/>
      <dgm:t>
        <a:bodyPr/>
        <a:lstStyle/>
        <a:p>
          <a:endParaRPr lang="cs-CZ"/>
        </a:p>
      </dgm:t>
    </dgm:pt>
    <dgm:pt modelId="{A346B502-6D1E-493E-84A5-FDE4E6F1B634}" type="sibTrans" cxnId="{D2234B5F-891A-4FFC-B792-D303397ADE53}">
      <dgm:prSet/>
      <dgm:spPr/>
      <dgm:t>
        <a:bodyPr/>
        <a:lstStyle/>
        <a:p>
          <a:endParaRPr lang="cs-CZ"/>
        </a:p>
      </dgm:t>
    </dgm:pt>
    <dgm:pt modelId="{BF8AD5CF-6D91-4F6A-9399-C1657C510191}">
      <dgm:prSet custT="1"/>
      <dgm:spPr/>
      <dgm:t>
        <a:bodyPr/>
        <a:lstStyle/>
        <a:p>
          <a:r>
            <a:rPr lang="cs-CZ" sz="1500" b="1" dirty="0">
              <a:solidFill>
                <a:schemeClr val="tx1"/>
              </a:solidFill>
            </a:rPr>
            <a:t>Protidrogová prevence</a:t>
          </a:r>
        </a:p>
      </dgm:t>
    </dgm:pt>
    <dgm:pt modelId="{8BB507D2-5F1E-43DC-A790-8128D6B06674}" type="parTrans" cxnId="{232A6311-4C56-44F8-BC6B-DD2F54A205FE}">
      <dgm:prSet/>
      <dgm:spPr/>
      <dgm:t>
        <a:bodyPr/>
        <a:lstStyle/>
        <a:p>
          <a:endParaRPr lang="cs-CZ"/>
        </a:p>
      </dgm:t>
    </dgm:pt>
    <dgm:pt modelId="{0310FD65-56AF-45BB-BE6B-FB74DBCC0031}" type="sibTrans" cxnId="{232A6311-4C56-44F8-BC6B-DD2F54A205FE}">
      <dgm:prSet/>
      <dgm:spPr/>
      <dgm:t>
        <a:bodyPr/>
        <a:lstStyle/>
        <a:p>
          <a:endParaRPr lang="cs-CZ"/>
        </a:p>
      </dgm:t>
    </dgm:pt>
    <dgm:pt modelId="{53E3BA80-F48D-46AC-9150-DBE60DF8D58D}">
      <dgm:prSet custT="1"/>
      <dgm:spPr/>
      <dgm:t>
        <a:bodyPr/>
        <a:lstStyle/>
        <a:p>
          <a:pPr marL="174625" lvl="0" indent="-174625" defTabSz="2578100">
            <a:lnSpc>
              <a:spcPct val="90000"/>
            </a:lnSpc>
            <a:spcBef>
              <a:spcPct val="0"/>
            </a:spcBef>
            <a:spcAft>
              <a:spcPts val="0"/>
            </a:spcAft>
            <a:buFont typeface="Arial" panose="020B0604020202020204" pitchFamily="34" charset="0"/>
            <a:buChar char="•"/>
          </a:pPr>
          <a:r>
            <a:rPr lang="cs-CZ" sz="1500" dirty="0"/>
            <a:t>Odkaz: https://www.ostrava.cz/cs/urad/hledam-informace/dotace/zdravotnictvi-a-socialni-sluzby/socialni-pece</a:t>
          </a:r>
        </a:p>
      </dgm:t>
    </dgm:pt>
    <dgm:pt modelId="{B99A6BBD-7374-42C2-8223-1D2B355C57BF}" type="parTrans" cxnId="{94FC3D99-8A3F-4147-B4FC-102F7EE2A711}">
      <dgm:prSet/>
      <dgm:spPr/>
      <dgm:t>
        <a:bodyPr/>
        <a:lstStyle/>
        <a:p>
          <a:endParaRPr lang="cs-CZ"/>
        </a:p>
      </dgm:t>
    </dgm:pt>
    <dgm:pt modelId="{026F5D35-E3DF-4FAE-AB9D-1C00D31FCE00}" type="sibTrans" cxnId="{94FC3D99-8A3F-4147-B4FC-102F7EE2A711}">
      <dgm:prSet/>
      <dgm:spPr/>
      <dgm:t>
        <a:bodyPr/>
        <a:lstStyle/>
        <a:p>
          <a:endParaRPr lang="cs-CZ"/>
        </a:p>
      </dgm:t>
    </dgm:pt>
    <dgm:pt modelId="{1E8DC625-A5E0-41D0-88A0-C174F92BA7D9}">
      <dgm:prSet custT="1"/>
      <dgm:spPr/>
      <dgm:t>
        <a:bodyPr/>
        <a:lstStyle/>
        <a:p>
          <a:r>
            <a:rPr lang="cs-CZ" altLang="cs-CZ" sz="1500" dirty="0"/>
            <a:t>Odkaz: https://www.ostrava.cz/cs/urad/hledam-informace/dotace/zdravotnictvi-a-socialni-sluzby/protidrogove-prevence</a:t>
          </a:r>
          <a:endParaRPr lang="cs-CZ" sz="1500" dirty="0"/>
        </a:p>
      </dgm:t>
    </dgm:pt>
    <dgm:pt modelId="{DC292838-B57A-4D8F-8D64-71EF89D1B5B0}" type="parTrans" cxnId="{CE787022-612B-4997-933D-811B1EAA0E17}">
      <dgm:prSet/>
      <dgm:spPr/>
      <dgm:t>
        <a:bodyPr/>
        <a:lstStyle/>
        <a:p>
          <a:endParaRPr lang="cs-CZ"/>
        </a:p>
      </dgm:t>
    </dgm:pt>
    <dgm:pt modelId="{9877EBE6-2BF6-4053-97EC-9ECD0CC20E0A}" type="sibTrans" cxnId="{CE787022-612B-4997-933D-811B1EAA0E17}">
      <dgm:prSet/>
      <dgm:spPr/>
      <dgm:t>
        <a:bodyPr/>
        <a:lstStyle/>
        <a:p>
          <a:endParaRPr lang="cs-CZ"/>
        </a:p>
      </dgm:t>
    </dgm:pt>
    <dgm:pt modelId="{922B3BD6-00D2-47AE-BD29-A5A4CE99DA2A}">
      <dgm:prSet custT="1"/>
      <dgm:spPr/>
      <dgm:t>
        <a:bodyPr/>
        <a:lstStyle/>
        <a:p>
          <a:pPr marL="174625" lvl="0" indent="-174625" defTabSz="2578100">
            <a:lnSpc>
              <a:spcPct val="90000"/>
            </a:lnSpc>
            <a:spcBef>
              <a:spcPct val="0"/>
            </a:spcBef>
            <a:spcAft>
              <a:spcPts val="0"/>
            </a:spcAft>
            <a:buFont typeface="Arial" panose="020B0604020202020204" pitchFamily="34" charset="0"/>
            <a:buChar char="•"/>
          </a:pPr>
          <a:r>
            <a:rPr lang="cs-CZ" sz="1800" dirty="0"/>
            <a:t>na webových stránkách www.ostrava.cz, v sekci „ÚŘAD“/„Dotace“ oblast „Sociální služby a zdravotnictví“ podoblast „Sociální péče“</a:t>
          </a:r>
        </a:p>
      </dgm:t>
    </dgm:pt>
    <dgm:pt modelId="{90B913D4-BF3D-4BD0-97C4-0D41E2934A87}" type="parTrans" cxnId="{353AE49C-D384-44C2-9C85-4134AB227EE4}">
      <dgm:prSet/>
      <dgm:spPr/>
    </dgm:pt>
    <dgm:pt modelId="{9A8259C6-F6CD-4EC1-8A43-A553CA926869}" type="sibTrans" cxnId="{353AE49C-D384-44C2-9C85-4134AB227EE4}">
      <dgm:prSet/>
      <dgm:spPr/>
    </dgm:pt>
    <dgm:pt modelId="{1FCC0300-A7F0-4792-BD35-B8145501F7FF}">
      <dgm:prSet custT="1"/>
      <dgm:spPr/>
      <dgm:t>
        <a:bodyPr/>
        <a:lstStyle/>
        <a:p>
          <a:pPr marL="174625" lvl="0" indent="-174625" defTabSz="2578100">
            <a:lnSpc>
              <a:spcPct val="90000"/>
            </a:lnSpc>
            <a:spcBef>
              <a:spcPct val="0"/>
            </a:spcBef>
            <a:spcAft>
              <a:spcPts val="0"/>
            </a:spcAft>
            <a:buFont typeface="Arial" panose="020B0604020202020204" pitchFamily="34" charset="0"/>
            <a:buChar char="•"/>
          </a:pPr>
          <a:endParaRPr lang="cs-CZ" sz="1800" dirty="0"/>
        </a:p>
      </dgm:t>
    </dgm:pt>
    <dgm:pt modelId="{5C3D2B58-7527-455D-B053-B0956C5512FF}" type="parTrans" cxnId="{55AC090F-52B1-47E0-B17E-E124FFC78964}">
      <dgm:prSet/>
      <dgm:spPr/>
    </dgm:pt>
    <dgm:pt modelId="{F4A77AC7-2BB4-442D-A071-BC571E552160}" type="sibTrans" cxnId="{55AC090F-52B1-47E0-B17E-E124FFC78964}">
      <dgm:prSet/>
      <dgm:spPr/>
    </dgm:pt>
    <dgm:pt modelId="{2E84D35E-A232-4E8F-8B52-43A77B58AC38}">
      <dgm:prSet custT="1"/>
      <dgm:spPr/>
      <dgm:t>
        <a:bodyPr/>
        <a:lstStyle/>
        <a:p>
          <a:r>
            <a:rPr lang="cs-CZ" sz="1800" dirty="0"/>
            <a:t>na webových stránkách www.ostrava.cz v sekci „ÚŘAD“/„Dotace“, oblast „Sociální služby a zdravotnictví“ podoblast „Protidrogová prevence“</a:t>
          </a:r>
        </a:p>
      </dgm:t>
    </dgm:pt>
    <dgm:pt modelId="{F3AF4DC7-EBEF-4D69-B3F3-B18F848C5551}" type="parTrans" cxnId="{CA068FE2-4B01-4241-B731-E2048D99ABFA}">
      <dgm:prSet/>
      <dgm:spPr/>
    </dgm:pt>
    <dgm:pt modelId="{43CC5FAD-8B90-4893-A84A-69744CEF9EA3}" type="sibTrans" cxnId="{CA068FE2-4B01-4241-B731-E2048D99ABFA}">
      <dgm:prSet/>
      <dgm:spPr/>
    </dgm:pt>
    <dgm:pt modelId="{83B66610-49B3-4886-BBEB-CF66265F0C6C}">
      <dgm:prSet/>
      <dgm:spPr/>
      <dgm:t>
        <a:bodyPr/>
        <a:lstStyle/>
        <a:p>
          <a:endParaRPr lang="cs-CZ" sz="1700" dirty="0"/>
        </a:p>
      </dgm:t>
    </dgm:pt>
    <dgm:pt modelId="{0D73DAE6-6819-4328-B8D9-532DCD7AF325}" type="parTrans" cxnId="{9FF35DF9-B399-488E-82D4-19240DF58B66}">
      <dgm:prSet/>
      <dgm:spPr/>
    </dgm:pt>
    <dgm:pt modelId="{82DAB05D-7F35-4F79-9CFF-5F055A5A7C0D}" type="sibTrans" cxnId="{9FF35DF9-B399-488E-82D4-19240DF58B66}">
      <dgm:prSet/>
      <dgm:spPr/>
    </dgm:pt>
    <dgm:pt modelId="{973140BC-21D0-4738-99B2-70987CD309BA}" type="pres">
      <dgm:prSet presAssocID="{680E3778-CE82-4D35-8BA3-A21622146999}" presName="linearFlow" presStyleCnt="0">
        <dgm:presLayoutVars>
          <dgm:dir/>
          <dgm:animLvl val="lvl"/>
          <dgm:resizeHandles val="exact"/>
        </dgm:presLayoutVars>
      </dgm:prSet>
      <dgm:spPr/>
    </dgm:pt>
    <dgm:pt modelId="{5BC3FBC6-64F9-4EB6-A9C9-1B2632D3F569}" type="pres">
      <dgm:prSet presAssocID="{468B2422-C9A4-4C03-9E2D-F79DEE6DE2F7}" presName="composite" presStyleCnt="0"/>
      <dgm:spPr/>
    </dgm:pt>
    <dgm:pt modelId="{FEBDA5B6-15BE-4CF0-9132-F508EE6EB614}" type="pres">
      <dgm:prSet presAssocID="{468B2422-C9A4-4C03-9E2D-F79DEE6DE2F7}" presName="parentText" presStyleLbl="alignNode1" presStyleIdx="0" presStyleCnt="2">
        <dgm:presLayoutVars>
          <dgm:chMax val="1"/>
          <dgm:bulletEnabled val="1"/>
        </dgm:presLayoutVars>
      </dgm:prSet>
      <dgm:spPr/>
    </dgm:pt>
    <dgm:pt modelId="{BB0CB22E-5AFE-43AC-89D0-4060BBC5F680}" type="pres">
      <dgm:prSet presAssocID="{468B2422-C9A4-4C03-9E2D-F79DEE6DE2F7}" presName="descendantText" presStyleLbl="alignAcc1" presStyleIdx="0" presStyleCnt="2" custLinFactNeighborX="0" custLinFactNeighborY="-287">
        <dgm:presLayoutVars>
          <dgm:bulletEnabled val="1"/>
        </dgm:presLayoutVars>
      </dgm:prSet>
      <dgm:spPr/>
    </dgm:pt>
    <dgm:pt modelId="{A137B3C7-C683-421C-8F11-55F0FF0C4CF3}" type="pres">
      <dgm:prSet presAssocID="{A346B502-6D1E-493E-84A5-FDE4E6F1B634}" presName="sp" presStyleCnt="0"/>
      <dgm:spPr/>
    </dgm:pt>
    <dgm:pt modelId="{15847CA6-EE97-4764-9344-9DCA8D316782}" type="pres">
      <dgm:prSet presAssocID="{BF8AD5CF-6D91-4F6A-9399-C1657C510191}" presName="composite" presStyleCnt="0"/>
      <dgm:spPr/>
    </dgm:pt>
    <dgm:pt modelId="{079736CC-BBD6-4862-BA2B-A98BBFFFC401}" type="pres">
      <dgm:prSet presAssocID="{BF8AD5CF-6D91-4F6A-9399-C1657C510191}" presName="parentText" presStyleLbl="alignNode1" presStyleIdx="1" presStyleCnt="2">
        <dgm:presLayoutVars>
          <dgm:chMax val="1"/>
          <dgm:bulletEnabled val="1"/>
        </dgm:presLayoutVars>
      </dgm:prSet>
      <dgm:spPr/>
    </dgm:pt>
    <dgm:pt modelId="{4AC21E7C-F67F-44F7-B0C5-17AC13BAB4D3}" type="pres">
      <dgm:prSet presAssocID="{BF8AD5CF-6D91-4F6A-9399-C1657C510191}" presName="descendantText" presStyleLbl="alignAcc1" presStyleIdx="1" presStyleCnt="2">
        <dgm:presLayoutVars>
          <dgm:bulletEnabled val="1"/>
        </dgm:presLayoutVars>
      </dgm:prSet>
      <dgm:spPr/>
    </dgm:pt>
  </dgm:ptLst>
  <dgm:cxnLst>
    <dgm:cxn modelId="{36164705-9DB1-4602-A48F-5A6FAD3B05E4}" type="presOf" srcId="{BF8AD5CF-6D91-4F6A-9399-C1657C510191}" destId="{079736CC-BBD6-4862-BA2B-A98BBFFFC401}" srcOrd="0" destOrd="0" presId="urn:microsoft.com/office/officeart/2005/8/layout/chevron2"/>
    <dgm:cxn modelId="{8E527507-C19D-4EB0-A9F2-5E933F126028}" type="presOf" srcId="{53E3BA80-F48D-46AC-9150-DBE60DF8D58D}" destId="{BB0CB22E-5AFE-43AC-89D0-4060BBC5F680}" srcOrd="0" destOrd="2" presId="urn:microsoft.com/office/officeart/2005/8/layout/chevron2"/>
    <dgm:cxn modelId="{55AC090F-52B1-47E0-B17E-E124FFC78964}" srcId="{468B2422-C9A4-4C03-9E2D-F79DEE6DE2F7}" destId="{1FCC0300-A7F0-4792-BD35-B8145501F7FF}" srcOrd="1" destOrd="0" parTransId="{5C3D2B58-7527-455D-B053-B0956C5512FF}" sibTransId="{F4A77AC7-2BB4-442D-A071-BC571E552160}"/>
    <dgm:cxn modelId="{232A6311-4C56-44F8-BC6B-DD2F54A205FE}" srcId="{680E3778-CE82-4D35-8BA3-A21622146999}" destId="{BF8AD5CF-6D91-4F6A-9399-C1657C510191}" srcOrd="1" destOrd="0" parTransId="{8BB507D2-5F1E-43DC-A790-8128D6B06674}" sibTransId="{0310FD65-56AF-45BB-BE6B-FB74DBCC0031}"/>
    <dgm:cxn modelId="{6412CD11-7B15-4053-9ECC-72F63127F052}" type="presOf" srcId="{83B66610-49B3-4886-BBEB-CF66265F0C6C}" destId="{4AC21E7C-F67F-44F7-B0C5-17AC13BAB4D3}" srcOrd="0" destOrd="1" presId="urn:microsoft.com/office/officeart/2005/8/layout/chevron2"/>
    <dgm:cxn modelId="{CE787022-612B-4997-933D-811B1EAA0E17}" srcId="{BF8AD5CF-6D91-4F6A-9399-C1657C510191}" destId="{1E8DC625-A5E0-41D0-88A0-C174F92BA7D9}" srcOrd="2" destOrd="0" parTransId="{DC292838-B57A-4D8F-8D64-71EF89D1B5B0}" sibTransId="{9877EBE6-2BF6-4053-97EC-9ECD0CC20E0A}"/>
    <dgm:cxn modelId="{D2234B5F-891A-4FFC-B792-D303397ADE53}" srcId="{680E3778-CE82-4D35-8BA3-A21622146999}" destId="{468B2422-C9A4-4C03-9E2D-F79DEE6DE2F7}" srcOrd="0" destOrd="0" parTransId="{69317DFA-FAA2-48EB-9E6F-24474A04A79C}" sibTransId="{A346B502-6D1E-493E-84A5-FDE4E6F1B634}"/>
    <dgm:cxn modelId="{F7B03D73-EE91-442D-B4B8-D31316853C6C}" type="presOf" srcId="{468B2422-C9A4-4C03-9E2D-F79DEE6DE2F7}" destId="{FEBDA5B6-15BE-4CF0-9132-F508EE6EB614}" srcOrd="0" destOrd="0" presId="urn:microsoft.com/office/officeart/2005/8/layout/chevron2"/>
    <dgm:cxn modelId="{A8DA5474-AE79-4436-8326-9F502E0248A3}" type="presOf" srcId="{680E3778-CE82-4D35-8BA3-A21622146999}" destId="{973140BC-21D0-4738-99B2-70987CD309BA}" srcOrd="0" destOrd="0" presId="urn:microsoft.com/office/officeart/2005/8/layout/chevron2"/>
    <dgm:cxn modelId="{94FC3D99-8A3F-4147-B4FC-102F7EE2A711}" srcId="{468B2422-C9A4-4C03-9E2D-F79DEE6DE2F7}" destId="{53E3BA80-F48D-46AC-9150-DBE60DF8D58D}" srcOrd="2" destOrd="0" parTransId="{B99A6BBD-7374-42C2-8223-1D2B355C57BF}" sibTransId="{026F5D35-E3DF-4FAE-AB9D-1C00D31FCE00}"/>
    <dgm:cxn modelId="{3A44F49B-FC99-4B83-A1B5-6AB3CCCA791C}" type="presOf" srcId="{2E84D35E-A232-4E8F-8B52-43A77B58AC38}" destId="{4AC21E7C-F67F-44F7-B0C5-17AC13BAB4D3}" srcOrd="0" destOrd="0" presId="urn:microsoft.com/office/officeart/2005/8/layout/chevron2"/>
    <dgm:cxn modelId="{353AE49C-D384-44C2-9C85-4134AB227EE4}" srcId="{468B2422-C9A4-4C03-9E2D-F79DEE6DE2F7}" destId="{922B3BD6-00D2-47AE-BD29-A5A4CE99DA2A}" srcOrd="0" destOrd="0" parTransId="{90B913D4-BF3D-4BD0-97C4-0D41E2934A87}" sibTransId="{9A8259C6-F6CD-4EC1-8A43-A553CA926869}"/>
    <dgm:cxn modelId="{9A277EB3-4D71-4B45-8317-78B0D9A20930}" type="presOf" srcId="{1FCC0300-A7F0-4792-BD35-B8145501F7FF}" destId="{BB0CB22E-5AFE-43AC-89D0-4060BBC5F680}" srcOrd="0" destOrd="1" presId="urn:microsoft.com/office/officeart/2005/8/layout/chevron2"/>
    <dgm:cxn modelId="{6B4E33CA-35E9-47BC-87EC-D2652D74B711}" type="presOf" srcId="{1E8DC625-A5E0-41D0-88A0-C174F92BA7D9}" destId="{4AC21E7C-F67F-44F7-B0C5-17AC13BAB4D3}" srcOrd="0" destOrd="2" presId="urn:microsoft.com/office/officeart/2005/8/layout/chevron2"/>
    <dgm:cxn modelId="{CA068FE2-4B01-4241-B731-E2048D99ABFA}" srcId="{BF8AD5CF-6D91-4F6A-9399-C1657C510191}" destId="{2E84D35E-A232-4E8F-8B52-43A77B58AC38}" srcOrd="0" destOrd="0" parTransId="{F3AF4DC7-EBEF-4D69-B3F3-B18F848C5551}" sibTransId="{43CC5FAD-8B90-4893-A84A-69744CEF9EA3}"/>
    <dgm:cxn modelId="{0F1848F4-7863-4E70-98AA-4AC7A6F64440}" type="presOf" srcId="{922B3BD6-00D2-47AE-BD29-A5A4CE99DA2A}" destId="{BB0CB22E-5AFE-43AC-89D0-4060BBC5F680}" srcOrd="0" destOrd="0" presId="urn:microsoft.com/office/officeart/2005/8/layout/chevron2"/>
    <dgm:cxn modelId="{9FF35DF9-B399-488E-82D4-19240DF58B66}" srcId="{BF8AD5CF-6D91-4F6A-9399-C1657C510191}" destId="{83B66610-49B3-4886-BBEB-CF66265F0C6C}" srcOrd="1" destOrd="0" parTransId="{0D73DAE6-6819-4328-B8D9-532DCD7AF325}" sibTransId="{82DAB05D-7F35-4F79-9CFF-5F055A5A7C0D}"/>
    <dgm:cxn modelId="{A26B025E-CFF4-4498-A2B0-EADE362BC76C}" type="presParOf" srcId="{973140BC-21D0-4738-99B2-70987CD309BA}" destId="{5BC3FBC6-64F9-4EB6-A9C9-1B2632D3F569}" srcOrd="0" destOrd="0" presId="urn:microsoft.com/office/officeart/2005/8/layout/chevron2"/>
    <dgm:cxn modelId="{537316E4-6996-485D-8398-5E7C289956E0}" type="presParOf" srcId="{5BC3FBC6-64F9-4EB6-A9C9-1B2632D3F569}" destId="{FEBDA5B6-15BE-4CF0-9132-F508EE6EB614}" srcOrd="0" destOrd="0" presId="urn:microsoft.com/office/officeart/2005/8/layout/chevron2"/>
    <dgm:cxn modelId="{26A3472D-34F9-409C-ABE0-893ED514FE85}" type="presParOf" srcId="{5BC3FBC6-64F9-4EB6-A9C9-1B2632D3F569}" destId="{BB0CB22E-5AFE-43AC-89D0-4060BBC5F680}" srcOrd="1" destOrd="0" presId="urn:microsoft.com/office/officeart/2005/8/layout/chevron2"/>
    <dgm:cxn modelId="{7D319C80-861D-49F0-8A6B-0A79E61D354A}" type="presParOf" srcId="{973140BC-21D0-4738-99B2-70987CD309BA}" destId="{A137B3C7-C683-421C-8F11-55F0FF0C4CF3}" srcOrd="1" destOrd="0" presId="urn:microsoft.com/office/officeart/2005/8/layout/chevron2"/>
    <dgm:cxn modelId="{60A91D91-FE97-450F-B967-CE29F049192E}" type="presParOf" srcId="{973140BC-21D0-4738-99B2-70987CD309BA}" destId="{15847CA6-EE97-4764-9344-9DCA8D316782}" srcOrd="2" destOrd="0" presId="urn:microsoft.com/office/officeart/2005/8/layout/chevron2"/>
    <dgm:cxn modelId="{E99BF719-4AE2-414C-9A50-C47812D13329}" type="presParOf" srcId="{15847CA6-EE97-4764-9344-9DCA8D316782}" destId="{079736CC-BBD6-4862-BA2B-A98BBFFFC401}" srcOrd="0" destOrd="0" presId="urn:microsoft.com/office/officeart/2005/8/layout/chevron2"/>
    <dgm:cxn modelId="{90DE4BC3-91DC-42F4-82BB-80160C391DF2}" type="presParOf" srcId="{15847CA6-EE97-4764-9344-9DCA8D316782}" destId="{4AC21E7C-F67F-44F7-B0C5-17AC13BAB4D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0E3778-CE82-4D35-8BA3-A21622146999}" type="doc">
      <dgm:prSet loTypeId="urn:microsoft.com/office/officeart/2005/8/layout/chevron2" loCatId="process" qsTypeId="urn:microsoft.com/office/officeart/2005/8/quickstyle/simple2" qsCatId="simple" csTypeId="urn:microsoft.com/office/officeart/2005/8/colors/accent1_2" csCatId="accent1" phldr="1"/>
      <dgm:spPr/>
      <dgm:t>
        <a:bodyPr/>
        <a:lstStyle/>
        <a:p>
          <a:endParaRPr lang="cs-CZ"/>
        </a:p>
      </dgm:t>
    </dgm:pt>
    <dgm:pt modelId="{468B2422-C9A4-4C03-9E2D-F79DEE6DE2F7}">
      <dgm:prSet custT="1"/>
      <dgm:spPr/>
      <dgm:t>
        <a:bodyPr/>
        <a:lstStyle/>
        <a:p>
          <a:r>
            <a:rPr lang="cs-CZ" sz="1800" b="1" u="none" dirty="0">
              <a:solidFill>
                <a:schemeClr val="tx1"/>
              </a:solidFill>
            </a:rPr>
            <a:t>Sociální služby</a:t>
          </a:r>
          <a:endParaRPr lang="cs-CZ" sz="1700" b="1" u="none" dirty="0">
            <a:solidFill>
              <a:schemeClr val="tx1"/>
            </a:solidFill>
          </a:endParaRPr>
        </a:p>
      </dgm:t>
    </dgm:pt>
    <dgm:pt modelId="{69317DFA-FAA2-48EB-9E6F-24474A04A79C}" type="parTrans" cxnId="{D2234B5F-891A-4FFC-B792-D303397ADE53}">
      <dgm:prSet/>
      <dgm:spPr/>
      <dgm:t>
        <a:bodyPr/>
        <a:lstStyle/>
        <a:p>
          <a:endParaRPr lang="cs-CZ"/>
        </a:p>
      </dgm:t>
    </dgm:pt>
    <dgm:pt modelId="{A346B502-6D1E-493E-84A5-FDE4E6F1B634}" type="sibTrans" cxnId="{D2234B5F-891A-4FFC-B792-D303397ADE53}">
      <dgm:prSet/>
      <dgm:spPr/>
      <dgm:t>
        <a:bodyPr/>
        <a:lstStyle/>
        <a:p>
          <a:endParaRPr lang="cs-CZ"/>
        </a:p>
      </dgm:t>
    </dgm:pt>
    <dgm:pt modelId="{53E3BA80-F48D-46AC-9150-DBE60DF8D58D}">
      <dgm:prSet custT="1"/>
      <dgm:spPr/>
      <dgm:t>
        <a:bodyPr/>
        <a:lstStyle/>
        <a:p>
          <a:pPr marL="0" lvl="0" defTabSz="2578100">
            <a:lnSpc>
              <a:spcPct val="90000"/>
            </a:lnSpc>
            <a:spcBef>
              <a:spcPct val="0"/>
            </a:spcBef>
            <a:spcAft>
              <a:spcPts val="0"/>
            </a:spcAft>
            <a:buFont typeface="Arial" panose="020B0604020202020204" pitchFamily="34" charset="0"/>
            <a:buNone/>
          </a:pPr>
          <a:r>
            <a:rPr lang="cs-CZ" sz="1600" b="1" dirty="0"/>
            <a:t>(poskytované v souladu se zákonem o sociálních službách č. 108/2006 Sb.</a:t>
          </a:r>
          <a:r>
            <a:rPr lang="cs-CZ" sz="1600" dirty="0"/>
            <a:t>, v platném znění; podmínkou pro žadatele v tomto tématu podpory je podaná žádost o poskytnutí dotace z kapitoly 313 – MPSV státního rozpočtu)</a:t>
          </a:r>
          <a:endParaRPr lang="cs-CZ" sz="1600" dirty="0">
            <a:solidFill>
              <a:schemeClr val="tx1"/>
            </a:solidFill>
          </a:endParaRPr>
        </a:p>
      </dgm:t>
    </dgm:pt>
    <dgm:pt modelId="{B99A6BBD-7374-42C2-8223-1D2B355C57BF}" type="parTrans" cxnId="{94FC3D99-8A3F-4147-B4FC-102F7EE2A711}">
      <dgm:prSet/>
      <dgm:spPr/>
      <dgm:t>
        <a:bodyPr/>
        <a:lstStyle/>
        <a:p>
          <a:endParaRPr lang="cs-CZ"/>
        </a:p>
      </dgm:t>
    </dgm:pt>
    <dgm:pt modelId="{026F5D35-E3DF-4FAE-AB9D-1C00D31FCE00}" type="sibTrans" cxnId="{94FC3D99-8A3F-4147-B4FC-102F7EE2A711}">
      <dgm:prSet/>
      <dgm:spPr/>
      <dgm:t>
        <a:bodyPr/>
        <a:lstStyle/>
        <a:p>
          <a:endParaRPr lang="cs-CZ"/>
        </a:p>
      </dgm:t>
    </dgm:pt>
    <dgm:pt modelId="{1E8DC625-A5E0-41D0-88A0-C174F92BA7D9}">
      <dgm:prSet custT="1"/>
      <dgm:spPr/>
      <dgm:t>
        <a:bodyPr/>
        <a:lstStyle/>
        <a:p>
          <a:pPr algn="just"/>
          <a:r>
            <a:rPr lang="cs-CZ" altLang="cs-CZ" sz="1600" dirty="0">
              <a:solidFill>
                <a:schemeClr val="tx1"/>
              </a:solidFill>
            </a:rPr>
            <a:t>Podpora přímé dobrovolnické práce ve prospěch seniorů, zdravotně postižených, osamělých, nemocných nebo sociálně znevýhodněných osob vč. dětí</a:t>
          </a:r>
          <a:endParaRPr lang="cs-CZ" sz="1600" dirty="0">
            <a:solidFill>
              <a:schemeClr val="tx1"/>
            </a:solidFill>
          </a:endParaRPr>
        </a:p>
      </dgm:t>
    </dgm:pt>
    <dgm:pt modelId="{DC292838-B57A-4D8F-8D64-71EF89D1B5B0}" type="parTrans" cxnId="{CE787022-612B-4997-933D-811B1EAA0E17}">
      <dgm:prSet/>
      <dgm:spPr/>
      <dgm:t>
        <a:bodyPr/>
        <a:lstStyle/>
        <a:p>
          <a:endParaRPr lang="cs-CZ"/>
        </a:p>
      </dgm:t>
    </dgm:pt>
    <dgm:pt modelId="{9877EBE6-2BF6-4053-97EC-9ECD0CC20E0A}" type="sibTrans" cxnId="{CE787022-612B-4997-933D-811B1EAA0E17}">
      <dgm:prSet/>
      <dgm:spPr/>
      <dgm:t>
        <a:bodyPr/>
        <a:lstStyle/>
        <a:p>
          <a:endParaRPr lang="cs-CZ"/>
        </a:p>
      </dgm:t>
    </dgm:pt>
    <dgm:pt modelId="{BB86FF50-06B0-4538-B51B-13AD8966F5D1}">
      <dgm:prSet custT="1"/>
      <dgm:spPr/>
      <dgm:t>
        <a:bodyPr/>
        <a:lstStyle/>
        <a:p>
          <a:pPr algn="just"/>
          <a:r>
            <a:rPr lang="cs-CZ" sz="1600" b="0" dirty="0"/>
            <a:t>Aktivizační činnosti pro rodiny s dětmi (zejména rodiny s dětmi v agendě SPOD) a pro osoby ohrožené sociálním vyloučením</a:t>
          </a:r>
          <a:endParaRPr lang="cs-CZ" sz="1600" dirty="0">
            <a:solidFill>
              <a:schemeClr val="tx1"/>
            </a:solidFill>
          </a:endParaRPr>
        </a:p>
      </dgm:t>
    </dgm:pt>
    <dgm:pt modelId="{7C73885E-F6B2-4614-AEFE-80AC3DEF73E4}" type="parTrans" cxnId="{812A407D-2D44-4C09-8460-8083B678BF84}">
      <dgm:prSet/>
      <dgm:spPr/>
      <dgm:t>
        <a:bodyPr/>
        <a:lstStyle/>
        <a:p>
          <a:endParaRPr lang="cs-CZ"/>
        </a:p>
      </dgm:t>
    </dgm:pt>
    <dgm:pt modelId="{A5B9311A-0048-45ED-BE4F-B2CB6F346EAA}" type="sibTrans" cxnId="{812A407D-2D44-4C09-8460-8083B678BF84}">
      <dgm:prSet/>
      <dgm:spPr/>
      <dgm:t>
        <a:bodyPr/>
        <a:lstStyle/>
        <a:p>
          <a:endParaRPr lang="cs-CZ"/>
        </a:p>
      </dgm:t>
    </dgm:pt>
    <dgm:pt modelId="{3E467E6F-5914-4D06-8415-41FB1D21986B}">
      <dgm:prSet custT="1"/>
      <dgm:spPr/>
      <dgm:t>
        <a:bodyPr/>
        <a:lstStyle/>
        <a:p>
          <a:pPr algn="just"/>
          <a:endParaRPr lang="cs-CZ" sz="1600" dirty="0">
            <a:solidFill>
              <a:schemeClr val="tx1"/>
            </a:solidFill>
          </a:endParaRPr>
        </a:p>
      </dgm:t>
    </dgm:pt>
    <dgm:pt modelId="{FF6EBA49-3183-4416-9618-158BD538C6F3}" type="parTrans" cxnId="{43F31025-80F1-4209-8AA4-9471ED155557}">
      <dgm:prSet/>
      <dgm:spPr/>
      <dgm:t>
        <a:bodyPr/>
        <a:lstStyle/>
        <a:p>
          <a:endParaRPr lang="cs-CZ"/>
        </a:p>
      </dgm:t>
    </dgm:pt>
    <dgm:pt modelId="{8BB87E2A-0402-47C5-99EB-8A85FA7CD7CB}" type="sibTrans" cxnId="{43F31025-80F1-4209-8AA4-9471ED155557}">
      <dgm:prSet/>
      <dgm:spPr/>
      <dgm:t>
        <a:bodyPr/>
        <a:lstStyle/>
        <a:p>
          <a:endParaRPr lang="cs-CZ"/>
        </a:p>
      </dgm:t>
    </dgm:pt>
    <dgm:pt modelId="{66BC0CE7-12B3-46EF-A18D-64834E3054DB}">
      <dgm:prSet custT="1"/>
      <dgm:spPr/>
      <dgm:t>
        <a:bodyPr/>
        <a:lstStyle/>
        <a:p>
          <a:pPr marL="0" lvl="0" defTabSz="2578100">
            <a:lnSpc>
              <a:spcPct val="90000"/>
            </a:lnSpc>
            <a:spcBef>
              <a:spcPct val="0"/>
            </a:spcBef>
            <a:spcAft>
              <a:spcPts val="0"/>
            </a:spcAft>
            <a:buFont typeface="Arial" panose="020B0604020202020204" pitchFamily="34" charset="0"/>
            <a:buChar char="•"/>
          </a:pPr>
          <a:r>
            <a:rPr lang="cs-CZ" sz="1600" dirty="0">
              <a:solidFill>
                <a:schemeClr val="tx1"/>
              </a:solidFill>
            </a:rPr>
            <a:t>Jednoleté dotace</a:t>
          </a:r>
        </a:p>
      </dgm:t>
    </dgm:pt>
    <dgm:pt modelId="{0750CA2C-FB20-44C9-BD67-910F45AC79EA}" type="parTrans" cxnId="{8E88FB3A-5C8B-4AAB-84D0-34EE1BDB2EAC}">
      <dgm:prSet/>
      <dgm:spPr/>
      <dgm:t>
        <a:bodyPr/>
        <a:lstStyle/>
        <a:p>
          <a:endParaRPr lang="cs-CZ"/>
        </a:p>
      </dgm:t>
    </dgm:pt>
    <dgm:pt modelId="{3899E6ED-DB42-4E3C-B7EE-A4644A535E86}" type="sibTrans" cxnId="{8E88FB3A-5C8B-4AAB-84D0-34EE1BDB2EAC}">
      <dgm:prSet/>
      <dgm:spPr/>
      <dgm:t>
        <a:bodyPr/>
        <a:lstStyle/>
        <a:p>
          <a:endParaRPr lang="cs-CZ"/>
        </a:p>
      </dgm:t>
    </dgm:pt>
    <dgm:pt modelId="{6C287D12-4EFC-48E5-8ABA-02AD013AEA81}">
      <dgm:prSet custT="1"/>
      <dgm:spPr/>
      <dgm:t>
        <a:bodyPr/>
        <a:lstStyle/>
        <a:p>
          <a:pPr marL="0" lvl="0" defTabSz="2578100">
            <a:lnSpc>
              <a:spcPct val="90000"/>
            </a:lnSpc>
            <a:spcBef>
              <a:spcPct val="0"/>
            </a:spcBef>
            <a:spcAft>
              <a:spcPts val="0"/>
            </a:spcAft>
            <a:buFont typeface="Arial" panose="020B0604020202020204" pitchFamily="34" charset="0"/>
            <a:buChar char="•"/>
          </a:pPr>
          <a:r>
            <a:rPr lang="cs-CZ" sz="1600" dirty="0">
              <a:solidFill>
                <a:schemeClr val="tx1"/>
              </a:solidFill>
            </a:rPr>
            <a:t>Víceleté dotace</a:t>
          </a:r>
        </a:p>
      </dgm:t>
    </dgm:pt>
    <dgm:pt modelId="{2DF13564-6A98-416B-A8D1-6EDA3FF13C17}" type="parTrans" cxnId="{F4A24C95-0F63-4C85-BD78-9F4D206B4DA1}">
      <dgm:prSet/>
      <dgm:spPr/>
      <dgm:t>
        <a:bodyPr/>
        <a:lstStyle/>
        <a:p>
          <a:endParaRPr lang="cs-CZ"/>
        </a:p>
      </dgm:t>
    </dgm:pt>
    <dgm:pt modelId="{9DEECC70-C420-4987-8DE0-FA4AD0570089}" type="sibTrans" cxnId="{F4A24C95-0F63-4C85-BD78-9F4D206B4DA1}">
      <dgm:prSet/>
      <dgm:spPr/>
      <dgm:t>
        <a:bodyPr/>
        <a:lstStyle/>
        <a:p>
          <a:endParaRPr lang="cs-CZ"/>
        </a:p>
      </dgm:t>
    </dgm:pt>
    <dgm:pt modelId="{A4D5109A-024A-4990-9D34-ACD999519B71}">
      <dgm:prSet custT="1"/>
      <dgm:spPr/>
      <dgm:t>
        <a:bodyPr/>
        <a:lstStyle/>
        <a:p>
          <a:pPr marL="0" lvl="0" defTabSz="2578100">
            <a:lnSpc>
              <a:spcPct val="90000"/>
            </a:lnSpc>
            <a:spcBef>
              <a:spcPct val="0"/>
            </a:spcBef>
            <a:spcAft>
              <a:spcPts val="0"/>
            </a:spcAft>
            <a:buFont typeface="Arial" panose="020B0604020202020204" pitchFamily="34" charset="0"/>
            <a:buChar char="•"/>
          </a:pPr>
          <a:r>
            <a:rPr lang="cs-CZ" sz="1600" dirty="0">
              <a:solidFill>
                <a:schemeClr val="tx1"/>
              </a:solidFill>
            </a:rPr>
            <a:t>Jednoleté dotace v rámci spolufinancování IP MSK</a:t>
          </a:r>
        </a:p>
      </dgm:t>
    </dgm:pt>
    <dgm:pt modelId="{E0C66F96-8467-4AB4-A1EC-74E6BE4581AD}" type="parTrans" cxnId="{618AEBF0-676C-4B2F-9E67-118DA00BBAA5}">
      <dgm:prSet/>
      <dgm:spPr/>
      <dgm:t>
        <a:bodyPr/>
        <a:lstStyle/>
        <a:p>
          <a:endParaRPr lang="cs-CZ"/>
        </a:p>
      </dgm:t>
    </dgm:pt>
    <dgm:pt modelId="{861181EE-E239-4935-98E5-B6E7EABB6010}" type="sibTrans" cxnId="{618AEBF0-676C-4B2F-9E67-118DA00BBAA5}">
      <dgm:prSet/>
      <dgm:spPr/>
      <dgm:t>
        <a:bodyPr/>
        <a:lstStyle/>
        <a:p>
          <a:endParaRPr lang="cs-CZ"/>
        </a:p>
      </dgm:t>
    </dgm:pt>
    <dgm:pt modelId="{A6DD7828-BEEC-4FE6-806A-67630EF6C461}">
      <dgm:prSet/>
      <dgm:spPr/>
      <dgm:t>
        <a:bodyPr/>
        <a:lstStyle/>
        <a:p>
          <a:pPr marL="0" lvl="0" defTabSz="2578100">
            <a:lnSpc>
              <a:spcPct val="90000"/>
            </a:lnSpc>
            <a:spcBef>
              <a:spcPct val="0"/>
            </a:spcBef>
            <a:spcAft>
              <a:spcPts val="0"/>
            </a:spcAft>
            <a:buFont typeface="Arial" panose="020B0604020202020204" pitchFamily="34" charset="0"/>
            <a:buNone/>
          </a:pPr>
          <a:endParaRPr lang="cs-CZ" sz="1400" dirty="0">
            <a:solidFill>
              <a:schemeClr val="tx1"/>
            </a:solidFill>
          </a:endParaRPr>
        </a:p>
      </dgm:t>
    </dgm:pt>
    <dgm:pt modelId="{CF7241C6-9804-4115-B117-0E5DC4097B26}" type="parTrans" cxnId="{2548FF4A-FF9F-4CBA-83A8-7B0B12722EA8}">
      <dgm:prSet/>
      <dgm:spPr/>
      <dgm:t>
        <a:bodyPr/>
        <a:lstStyle/>
        <a:p>
          <a:endParaRPr lang="cs-CZ"/>
        </a:p>
      </dgm:t>
    </dgm:pt>
    <dgm:pt modelId="{30A09783-4D33-4FAD-9280-3182E1845C1E}" type="sibTrans" cxnId="{2548FF4A-FF9F-4CBA-83A8-7B0B12722EA8}">
      <dgm:prSet/>
      <dgm:spPr/>
      <dgm:t>
        <a:bodyPr/>
        <a:lstStyle/>
        <a:p>
          <a:endParaRPr lang="cs-CZ"/>
        </a:p>
      </dgm:t>
    </dgm:pt>
    <dgm:pt modelId="{BF8AD5CF-6D91-4F6A-9399-C1657C510191}">
      <dgm:prSet custT="1"/>
      <dgm:spPr/>
      <dgm:t>
        <a:bodyPr/>
        <a:lstStyle/>
        <a:p>
          <a:r>
            <a:rPr lang="cs-CZ" sz="1800" b="1" dirty="0">
              <a:solidFill>
                <a:schemeClr val="tx1"/>
              </a:solidFill>
            </a:rPr>
            <a:t>Související aktivity</a:t>
          </a:r>
        </a:p>
      </dgm:t>
    </dgm:pt>
    <dgm:pt modelId="{0310FD65-56AF-45BB-BE6B-FB74DBCC0031}" type="sibTrans" cxnId="{232A6311-4C56-44F8-BC6B-DD2F54A205FE}">
      <dgm:prSet/>
      <dgm:spPr/>
      <dgm:t>
        <a:bodyPr/>
        <a:lstStyle/>
        <a:p>
          <a:endParaRPr lang="cs-CZ"/>
        </a:p>
      </dgm:t>
    </dgm:pt>
    <dgm:pt modelId="{8BB507D2-5F1E-43DC-A790-8128D6B06674}" type="parTrans" cxnId="{232A6311-4C56-44F8-BC6B-DD2F54A205FE}">
      <dgm:prSet/>
      <dgm:spPr/>
      <dgm:t>
        <a:bodyPr/>
        <a:lstStyle/>
        <a:p>
          <a:endParaRPr lang="cs-CZ"/>
        </a:p>
      </dgm:t>
    </dgm:pt>
    <dgm:pt modelId="{973140BC-21D0-4738-99B2-70987CD309BA}" type="pres">
      <dgm:prSet presAssocID="{680E3778-CE82-4D35-8BA3-A21622146999}" presName="linearFlow" presStyleCnt="0">
        <dgm:presLayoutVars>
          <dgm:dir/>
          <dgm:animLvl val="lvl"/>
          <dgm:resizeHandles val="exact"/>
        </dgm:presLayoutVars>
      </dgm:prSet>
      <dgm:spPr/>
    </dgm:pt>
    <dgm:pt modelId="{5BC3FBC6-64F9-4EB6-A9C9-1B2632D3F569}" type="pres">
      <dgm:prSet presAssocID="{468B2422-C9A4-4C03-9E2D-F79DEE6DE2F7}" presName="composite" presStyleCnt="0"/>
      <dgm:spPr/>
    </dgm:pt>
    <dgm:pt modelId="{FEBDA5B6-15BE-4CF0-9132-F508EE6EB614}" type="pres">
      <dgm:prSet presAssocID="{468B2422-C9A4-4C03-9E2D-F79DEE6DE2F7}" presName="parentText" presStyleLbl="alignNode1" presStyleIdx="0" presStyleCnt="2">
        <dgm:presLayoutVars>
          <dgm:chMax val="1"/>
          <dgm:bulletEnabled val="1"/>
        </dgm:presLayoutVars>
      </dgm:prSet>
      <dgm:spPr/>
    </dgm:pt>
    <dgm:pt modelId="{BB0CB22E-5AFE-43AC-89D0-4060BBC5F680}" type="pres">
      <dgm:prSet presAssocID="{468B2422-C9A4-4C03-9E2D-F79DEE6DE2F7}" presName="descendantText" presStyleLbl="alignAcc1" presStyleIdx="0" presStyleCnt="2" custScaleY="104386" custLinFactNeighborX="43" custLinFactNeighborY="-244">
        <dgm:presLayoutVars>
          <dgm:bulletEnabled val="1"/>
        </dgm:presLayoutVars>
      </dgm:prSet>
      <dgm:spPr/>
    </dgm:pt>
    <dgm:pt modelId="{A137B3C7-C683-421C-8F11-55F0FF0C4CF3}" type="pres">
      <dgm:prSet presAssocID="{A346B502-6D1E-493E-84A5-FDE4E6F1B634}" presName="sp" presStyleCnt="0"/>
      <dgm:spPr/>
    </dgm:pt>
    <dgm:pt modelId="{15847CA6-EE97-4764-9344-9DCA8D316782}" type="pres">
      <dgm:prSet presAssocID="{BF8AD5CF-6D91-4F6A-9399-C1657C510191}" presName="composite" presStyleCnt="0"/>
      <dgm:spPr/>
    </dgm:pt>
    <dgm:pt modelId="{079736CC-BBD6-4862-BA2B-A98BBFFFC401}" type="pres">
      <dgm:prSet presAssocID="{BF8AD5CF-6D91-4F6A-9399-C1657C510191}" presName="parentText" presStyleLbl="alignNode1" presStyleIdx="1" presStyleCnt="2">
        <dgm:presLayoutVars>
          <dgm:chMax val="1"/>
          <dgm:bulletEnabled val="1"/>
        </dgm:presLayoutVars>
      </dgm:prSet>
      <dgm:spPr/>
    </dgm:pt>
    <dgm:pt modelId="{4AC21E7C-F67F-44F7-B0C5-17AC13BAB4D3}" type="pres">
      <dgm:prSet presAssocID="{BF8AD5CF-6D91-4F6A-9399-C1657C510191}" presName="descendantText" presStyleLbl="alignAcc1" presStyleIdx="1" presStyleCnt="2">
        <dgm:presLayoutVars>
          <dgm:bulletEnabled val="1"/>
        </dgm:presLayoutVars>
      </dgm:prSet>
      <dgm:spPr/>
    </dgm:pt>
  </dgm:ptLst>
  <dgm:cxnLst>
    <dgm:cxn modelId="{36164705-9DB1-4602-A48F-5A6FAD3B05E4}" type="presOf" srcId="{BF8AD5CF-6D91-4F6A-9399-C1657C510191}" destId="{079736CC-BBD6-4862-BA2B-A98BBFFFC401}" srcOrd="0" destOrd="0" presId="urn:microsoft.com/office/officeart/2005/8/layout/chevron2"/>
    <dgm:cxn modelId="{8E527507-C19D-4EB0-A9F2-5E933F126028}" type="presOf" srcId="{53E3BA80-F48D-46AC-9150-DBE60DF8D58D}" destId="{BB0CB22E-5AFE-43AC-89D0-4060BBC5F680}" srcOrd="0" destOrd="0" presId="urn:microsoft.com/office/officeart/2005/8/layout/chevron2"/>
    <dgm:cxn modelId="{232A6311-4C56-44F8-BC6B-DD2F54A205FE}" srcId="{680E3778-CE82-4D35-8BA3-A21622146999}" destId="{BF8AD5CF-6D91-4F6A-9399-C1657C510191}" srcOrd="1" destOrd="0" parTransId="{8BB507D2-5F1E-43DC-A790-8128D6B06674}" sibTransId="{0310FD65-56AF-45BB-BE6B-FB74DBCC0031}"/>
    <dgm:cxn modelId="{B315901F-CDC2-4226-A07C-CB9EFA555080}" type="presOf" srcId="{A6DD7828-BEEC-4FE6-806A-67630EF6C461}" destId="{BB0CB22E-5AFE-43AC-89D0-4060BBC5F680}" srcOrd="0" destOrd="1" presId="urn:microsoft.com/office/officeart/2005/8/layout/chevron2"/>
    <dgm:cxn modelId="{CE787022-612B-4997-933D-811B1EAA0E17}" srcId="{BF8AD5CF-6D91-4F6A-9399-C1657C510191}" destId="{1E8DC625-A5E0-41D0-88A0-C174F92BA7D9}" srcOrd="0" destOrd="0" parTransId="{DC292838-B57A-4D8F-8D64-71EF89D1B5B0}" sibTransId="{9877EBE6-2BF6-4053-97EC-9ECD0CC20E0A}"/>
    <dgm:cxn modelId="{43F31025-80F1-4209-8AA4-9471ED155557}" srcId="{BF8AD5CF-6D91-4F6A-9399-C1657C510191}" destId="{3E467E6F-5914-4D06-8415-41FB1D21986B}" srcOrd="1" destOrd="0" parTransId="{FF6EBA49-3183-4416-9618-158BD538C6F3}" sibTransId="{8BB87E2A-0402-47C5-99EB-8A85FA7CD7CB}"/>
    <dgm:cxn modelId="{74955A2E-CC8C-44A8-A379-855C8B8C9AC5}" type="presOf" srcId="{66BC0CE7-12B3-46EF-A18D-64834E3054DB}" destId="{BB0CB22E-5AFE-43AC-89D0-4060BBC5F680}" srcOrd="0" destOrd="2" presId="urn:microsoft.com/office/officeart/2005/8/layout/chevron2"/>
    <dgm:cxn modelId="{D3982634-C9BE-47EF-98F7-DE0C87A000A6}" type="presOf" srcId="{A4D5109A-024A-4990-9D34-ACD999519B71}" destId="{BB0CB22E-5AFE-43AC-89D0-4060BBC5F680}" srcOrd="0" destOrd="4" presId="urn:microsoft.com/office/officeart/2005/8/layout/chevron2"/>
    <dgm:cxn modelId="{8E88FB3A-5C8B-4AAB-84D0-34EE1BDB2EAC}" srcId="{468B2422-C9A4-4C03-9E2D-F79DEE6DE2F7}" destId="{66BC0CE7-12B3-46EF-A18D-64834E3054DB}" srcOrd="2" destOrd="0" parTransId="{0750CA2C-FB20-44C9-BD67-910F45AC79EA}" sibTransId="{3899E6ED-DB42-4E3C-B7EE-A4644A535E86}"/>
    <dgm:cxn modelId="{D2234B5F-891A-4FFC-B792-D303397ADE53}" srcId="{680E3778-CE82-4D35-8BA3-A21622146999}" destId="{468B2422-C9A4-4C03-9E2D-F79DEE6DE2F7}" srcOrd="0" destOrd="0" parTransId="{69317DFA-FAA2-48EB-9E6F-24474A04A79C}" sibTransId="{A346B502-6D1E-493E-84A5-FDE4E6F1B634}"/>
    <dgm:cxn modelId="{2548FF4A-FF9F-4CBA-83A8-7B0B12722EA8}" srcId="{468B2422-C9A4-4C03-9E2D-F79DEE6DE2F7}" destId="{A6DD7828-BEEC-4FE6-806A-67630EF6C461}" srcOrd="1" destOrd="0" parTransId="{CF7241C6-9804-4115-B117-0E5DC4097B26}" sibTransId="{30A09783-4D33-4FAD-9280-3182E1845C1E}"/>
    <dgm:cxn modelId="{F7B03D73-EE91-442D-B4B8-D31316853C6C}" type="presOf" srcId="{468B2422-C9A4-4C03-9E2D-F79DEE6DE2F7}" destId="{FEBDA5B6-15BE-4CF0-9132-F508EE6EB614}" srcOrd="0" destOrd="0" presId="urn:microsoft.com/office/officeart/2005/8/layout/chevron2"/>
    <dgm:cxn modelId="{A8DA5474-AE79-4436-8326-9F502E0248A3}" type="presOf" srcId="{680E3778-CE82-4D35-8BA3-A21622146999}" destId="{973140BC-21D0-4738-99B2-70987CD309BA}" srcOrd="0" destOrd="0" presId="urn:microsoft.com/office/officeart/2005/8/layout/chevron2"/>
    <dgm:cxn modelId="{562C1D59-30C1-4B6E-BEB1-F08FAA6AC17A}" type="presOf" srcId="{6C287D12-4EFC-48E5-8ABA-02AD013AEA81}" destId="{BB0CB22E-5AFE-43AC-89D0-4060BBC5F680}" srcOrd="0" destOrd="3" presId="urn:microsoft.com/office/officeart/2005/8/layout/chevron2"/>
    <dgm:cxn modelId="{812A407D-2D44-4C09-8460-8083B678BF84}" srcId="{BF8AD5CF-6D91-4F6A-9399-C1657C510191}" destId="{BB86FF50-06B0-4538-B51B-13AD8966F5D1}" srcOrd="2" destOrd="0" parTransId="{7C73885E-F6B2-4614-AEFE-80AC3DEF73E4}" sibTransId="{A5B9311A-0048-45ED-BE4F-B2CB6F346EAA}"/>
    <dgm:cxn modelId="{F4A24C95-0F63-4C85-BD78-9F4D206B4DA1}" srcId="{468B2422-C9A4-4C03-9E2D-F79DEE6DE2F7}" destId="{6C287D12-4EFC-48E5-8ABA-02AD013AEA81}" srcOrd="3" destOrd="0" parTransId="{2DF13564-6A98-416B-A8D1-6EDA3FF13C17}" sibTransId="{9DEECC70-C420-4987-8DE0-FA4AD0570089}"/>
    <dgm:cxn modelId="{94FC3D99-8A3F-4147-B4FC-102F7EE2A711}" srcId="{468B2422-C9A4-4C03-9E2D-F79DEE6DE2F7}" destId="{53E3BA80-F48D-46AC-9150-DBE60DF8D58D}" srcOrd="0" destOrd="0" parTransId="{B99A6BBD-7374-42C2-8223-1D2B355C57BF}" sibTransId="{026F5D35-E3DF-4FAE-AB9D-1C00D31FCE00}"/>
    <dgm:cxn modelId="{5C2BC6C2-D086-444D-9DD6-67BC21B2B1B1}" type="presOf" srcId="{3E467E6F-5914-4D06-8415-41FB1D21986B}" destId="{4AC21E7C-F67F-44F7-B0C5-17AC13BAB4D3}" srcOrd="0" destOrd="1" presId="urn:microsoft.com/office/officeart/2005/8/layout/chevron2"/>
    <dgm:cxn modelId="{6B4E33CA-35E9-47BC-87EC-D2652D74B711}" type="presOf" srcId="{1E8DC625-A5E0-41D0-88A0-C174F92BA7D9}" destId="{4AC21E7C-F67F-44F7-B0C5-17AC13BAB4D3}" srcOrd="0" destOrd="0" presId="urn:microsoft.com/office/officeart/2005/8/layout/chevron2"/>
    <dgm:cxn modelId="{98827BD6-5FC3-4251-A215-05801AEFA575}" type="presOf" srcId="{BB86FF50-06B0-4538-B51B-13AD8966F5D1}" destId="{4AC21E7C-F67F-44F7-B0C5-17AC13BAB4D3}" srcOrd="0" destOrd="2" presId="urn:microsoft.com/office/officeart/2005/8/layout/chevron2"/>
    <dgm:cxn modelId="{618AEBF0-676C-4B2F-9E67-118DA00BBAA5}" srcId="{468B2422-C9A4-4C03-9E2D-F79DEE6DE2F7}" destId="{A4D5109A-024A-4990-9D34-ACD999519B71}" srcOrd="4" destOrd="0" parTransId="{E0C66F96-8467-4AB4-A1EC-74E6BE4581AD}" sibTransId="{861181EE-E239-4935-98E5-B6E7EABB6010}"/>
    <dgm:cxn modelId="{A26B025E-CFF4-4498-A2B0-EADE362BC76C}" type="presParOf" srcId="{973140BC-21D0-4738-99B2-70987CD309BA}" destId="{5BC3FBC6-64F9-4EB6-A9C9-1B2632D3F569}" srcOrd="0" destOrd="0" presId="urn:microsoft.com/office/officeart/2005/8/layout/chevron2"/>
    <dgm:cxn modelId="{537316E4-6996-485D-8398-5E7C289956E0}" type="presParOf" srcId="{5BC3FBC6-64F9-4EB6-A9C9-1B2632D3F569}" destId="{FEBDA5B6-15BE-4CF0-9132-F508EE6EB614}" srcOrd="0" destOrd="0" presId="urn:microsoft.com/office/officeart/2005/8/layout/chevron2"/>
    <dgm:cxn modelId="{26A3472D-34F9-409C-ABE0-893ED514FE85}" type="presParOf" srcId="{5BC3FBC6-64F9-4EB6-A9C9-1B2632D3F569}" destId="{BB0CB22E-5AFE-43AC-89D0-4060BBC5F680}" srcOrd="1" destOrd="0" presId="urn:microsoft.com/office/officeart/2005/8/layout/chevron2"/>
    <dgm:cxn modelId="{7D319C80-861D-49F0-8A6B-0A79E61D354A}" type="presParOf" srcId="{973140BC-21D0-4738-99B2-70987CD309BA}" destId="{A137B3C7-C683-421C-8F11-55F0FF0C4CF3}" srcOrd="1" destOrd="0" presId="urn:microsoft.com/office/officeart/2005/8/layout/chevron2"/>
    <dgm:cxn modelId="{60A91D91-FE97-450F-B967-CE29F049192E}" type="presParOf" srcId="{973140BC-21D0-4738-99B2-70987CD309BA}" destId="{15847CA6-EE97-4764-9344-9DCA8D316782}" srcOrd="2" destOrd="0" presId="urn:microsoft.com/office/officeart/2005/8/layout/chevron2"/>
    <dgm:cxn modelId="{E99BF719-4AE2-414C-9A50-C47812D13329}" type="presParOf" srcId="{15847CA6-EE97-4764-9344-9DCA8D316782}" destId="{079736CC-BBD6-4862-BA2B-A98BBFFFC401}" srcOrd="0" destOrd="0" presId="urn:microsoft.com/office/officeart/2005/8/layout/chevron2"/>
    <dgm:cxn modelId="{90DE4BC3-91DC-42F4-82BB-80160C391DF2}" type="presParOf" srcId="{15847CA6-EE97-4764-9344-9DCA8D316782}" destId="{4AC21E7C-F67F-44F7-B0C5-17AC13BAB4D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0E3778-CE82-4D35-8BA3-A21622146999}" type="doc">
      <dgm:prSet loTypeId="urn:microsoft.com/office/officeart/2005/8/layout/chevron2" loCatId="process" qsTypeId="urn:microsoft.com/office/officeart/2005/8/quickstyle/simple2" qsCatId="simple" csTypeId="urn:microsoft.com/office/officeart/2005/8/colors/accent1_2" csCatId="accent1" phldr="1"/>
      <dgm:spPr/>
      <dgm:t>
        <a:bodyPr/>
        <a:lstStyle/>
        <a:p>
          <a:endParaRPr lang="cs-CZ"/>
        </a:p>
      </dgm:t>
    </dgm:pt>
    <dgm:pt modelId="{468B2422-C9A4-4C03-9E2D-F79DEE6DE2F7}">
      <dgm:prSet custT="1"/>
      <dgm:spPr/>
      <dgm:t>
        <a:bodyPr/>
        <a:lstStyle/>
        <a:p>
          <a:r>
            <a:rPr lang="cs-CZ" sz="1800" b="1" u="none" dirty="0">
              <a:solidFill>
                <a:schemeClr val="tx1"/>
              </a:solidFill>
            </a:rPr>
            <a:t>Sociální služby</a:t>
          </a:r>
          <a:endParaRPr lang="cs-CZ" sz="1700" b="1" u="none" dirty="0">
            <a:solidFill>
              <a:schemeClr val="tx1"/>
            </a:solidFill>
          </a:endParaRPr>
        </a:p>
      </dgm:t>
    </dgm:pt>
    <dgm:pt modelId="{69317DFA-FAA2-48EB-9E6F-24474A04A79C}" type="parTrans" cxnId="{D2234B5F-891A-4FFC-B792-D303397ADE53}">
      <dgm:prSet/>
      <dgm:spPr/>
      <dgm:t>
        <a:bodyPr/>
        <a:lstStyle/>
        <a:p>
          <a:endParaRPr lang="cs-CZ"/>
        </a:p>
      </dgm:t>
    </dgm:pt>
    <dgm:pt modelId="{A346B502-6D1E-493E-84A5-FDE4E6F1B634}" type="sibTrans" cxnId="{D2234B5F-891A-4FFC-B792-D303397ADE53}">
      <dgm:prSet/>
      <dgm:spPr/>
      <dgm:t>
        <a:bodyPr/>
        <a:lstStyle/>
        <a:p>
          <a:endParaRPr lang="cs-CZ"/>
        </a:p>
      </dgm:t>
    </dgm:pt>
    <dgm:pt modelId="{53E3BA80-F48D-46AC-9150-DBE60DF8D58D}">
      <dgm:prSet/>
      <dgm:spPr/>
      <dgm:t>
        <a:bodyPr/>
        <a:lstStyle/>
        <a:p>
          <a:pPr marL="0" lvl="0" defTabSz="2578100">
            <a:lnSpc>
              <a:spcPct val="90000"/>
            </a:lnSpc>
            <a:spcBef>
              <a:spcPct val="0"/>
            </a:spcBef>
            <a:spcAft>
              <a:spcPts val="0"/>
            </a:spcAft>
            <a:buFont typeface="Arial" panose="020B0604020202020204" pitchFamily="34" charset="0"/>
            <a:buNone/>
          </a:pPr>
          <a:r>
            <a:rPr lang="cs-CZ" b="1" dirty="0"/>
            <a:t>(poskytované v souladu se zákonem o sociálních službách č. 108/2006 Sb.</a:t>
          </a:r>
          <a:r>
            <a:rPr lang="cs-CZ" dirty="0"/>
            <a:t>, v platném znění; podmínkou pro žadatele v tomto tématu podpory je podaná žádost o poskytnutí dotace z kapitoly 313 – MPSV státního rozpočtu)</a:t>
          </a:r>
          <a:endParaRPr lang="cs-CZ" dirty="0">
            <a:solidFill>
              <a:schemeClr val="tx1"/>
            </a:solidFill>
          </a:endParaRPr>
        </a:p>
      </dgm:t>
    </dgm:pt>
    <dgm:pt modelId="{B99A6BBD-7374-42C2-8223-1D2B355C57BF}" type="parTrans" cxnId="{94FC3D99-8A3F-4147-B4FC-102F7EE2A711}">
      <dgm:prSet/>
      <dgm:spPr/>
      <dgm:t>
        <a:bodyPr/>
        <a:lstStyle/>
        <a:p>
          <a:endParaRPr lang="cs-CZ"/>
        </a:p>
      </dgm:t>
    </dgm:pt>
    <dgm:pt modelId="{026F5D35-E3DF-4FAE-AB9D-1C00D31FCE00}" type="sibTrans" cxnId="{94FC3D99-8A3F-4147-B4FC-102F7EE2A711}">
      <dgm:prSet/>
      <dgm:spPr/>
      <dgm:t>
        <a:bodyPr/>
        <a:lstStyle/>
        <a:p>
          <a:endParaRPr lang="cs-CZ"/>
        </a:p>
      </dgm:t>
    </dgm:pt>
    <dgm:pt modelId="{1E8DC625-A5E0-41D0-88A0-C174F92BA7D9}">
      <dgm:prSet/>
      <dgm:spPr/>
      <dgm:t>
        <a:bodyPr/>
        <a:lstStyle/>
        <a:p>
          <a:pPr algn="just"/>
          <a:r>
            <a:rPr lang="cs-CZ" dirty="0"/>
            <a:t>Související aktivity zaměřené na pomoc a podporu osobám závislým, spoluzávislým nebo závislostí ohroženým, které doplňují síť sociálních služeb, ale nejsou sociální službou dle zákona o sociálních službách</a:t>
          </a:r>
          <a:endParaRPr lang="cs-CZ" dirty="0">
            <a:solidFill>
              <a:schemeClr val="tx1"/>
            </a:solidFill>
          </a:endParaRPr>
        </a:p>
      </dgm:t>
    </dgm:pt>
    <dgm:pt modelId="{DC292838-B57A-4D8F-8D64-71EF89D1B5B0}" type="parTrans" cxnId="{CE787022-612B-4997-933D-811B1EAA0E17}">
      <dgm:prSet/>
      <dgm:spPr/>
      <dgm:t>
        <a:bodyPr/>
        <a:lstStyle/>
        <a:p>
          <a:endParaRPr lang="cs-CZ"/>
        </a:p>
      </dgm:t>
    </dgm:pt>
    <dgm:pt modelId="{9877EBE6-2BF6-4053-97EC-9ECD0CC20E0A}" type="sibTrans" cxnId="{CE787022-612B-4997-933D-811B1EAA0E17}">
      <dgm:prSet/>
      <dgm:spPr/>
      <dgm:t>
        <a:bodyPr/>
        <a:lstStyle/>
        <a:p>
          <a:endParaRPr lang="cs-CZ"/>
        </a:p>
      </dgm:t>
    </dgm:pt>
    <dgm:pt modelId="{66BC0CE7-12B3-46EF-A18D-64834E3054DB}">
      <dgm:prSet/>
      <dgm:spPr/>
      <dgm:t>
        <a:bodyPr/>
        <a:lstStyle/>
        <a:p>
          <a:pPr marL="0" lvl="0" defTabSz="2578100">
            <a:lnSpc>
              <a:spcPct val="90000"/>
            </a:lnSpc>
            <a:spcBef>
              <a:spcPct val="0"/>
            </a:spcBef>
            <a:spcAft>
              <a:spcPts val="0"/>
            </a:spcAft>
            <a:buFont typeface="Arial" panose="020B0604020202020204" pitchFamily="34" charset="0"/>
            <a:buChar char="•"/>
          </a:pPr>
          <a:r>
            <a:rPr lang="cs-CZ" dirty="0">
              <a:solidFill>
                <a:schemeClr val="tx1"/>
              </a:solidFill>
            </a:rPr>
            <a:t>Jednoleté dotace</a:t>
          </a:r>
        </a:p>
      </dgm:t>
    </dgm:pt>
    <dgm:pt modelId="{0750CA2C-FB20-44C9-BD67-910F45AC79EA}" type="parTrans" cxnId="{8E88FB3A-5C8B-4AAB-84D0-34EE1BDB2EAC}">
      <dgm:prSet/>
      <dgm:spPr/>
      <dgm:t>
        <a:bodyPr/>
        <a:lstStyle/>
        <a:p>
          <a:endParaRPr lang="cs-CZ"/>
        </a:p>
      </dgm:t>
    </dgm:pt>
    <dgm:pt modelId="{3899E6ED-DB42-4E3C-B7EE-A4644A535E86}" type="sibTrans" cxnId="{8E88FB3A-5C8B-4AAB-84D0-34EE1BDB2EAC}">
      <dgm:prSet/>
      <dgm:spPr/>
      <dgm:t>
        <a:bodyPr/>
        <a:lstStyle/>
        <a:p>
          <a:endParaRPr lang="cs-CZ"/>
        </a:p>
      </dgm:t>
    </dgm:pt>
    <dgm:pt modelId="{6C287D12-4EFC-48E5-8ABA-02AD013AEA81}">
      <dgm:prSet/>
      <dgm:spPr/>
      <dgm:t>
        <a:bodyPr/>
        <a:lstStyle/>
        <a:p>
          <a:pPr marL="0" lvl="0" defTabSz="2578100">
            <a:lnSpc>
              <a:spcPct val="90000"/>
            </a:lnSpc>
            <a:spcBef>
              <a:spcPct val="0"/>
            </a:spcBef>
            <a:spcAft>
              <a:spcPts val="0"/>
            </a:spcAft>
            <a:buFont typeface="Arial" panose="020B0604020202020204" pitchFamily="34" charset="0"/>
            <a:buChar char="•"/>
          </a:pPr>
          <a:r>
            <a:rPr lang="cs-CZ" dirty="0">
              <a:solidFill>
                <a:schemeClr val="tx1"/>
              </a:solidFill>
            </a:rPr>
            <a:t>Víceleté dotace</a:t>
          </a:r>
        </a:p>
      </dgm:t>
    </dgm:pt>
    <dgm:pt modelId="{2DF13564-6A98-416B-A8D1-6EDA3FF13C17}" type="parTrans" cxnId="{F4A24C95-0F63-4C85-BD78-9F4D206B4DA1}">
      <dgm:prSet/>
      <dgm:spPr/>
      <dgm:t>
        <a:bodyPr/>
        <a:lstStyle/>
        <a:p>
          <a:endParaRPr lang="cs-CZ"/>
        </a:p>
      </dgm:t>
    </dgm:pt>
    <dgm:pt modelId="{9DEECC70-C420-4987-8DE0-FA4AD0570089}" type="sibTrans" cxnId="{F4A24C95-0F63-4C85-BD78-9F4D206B4DA1}">
      <dgm:prSet/>
      <dgm:spPr/>
      <dgm:t>
        <a:bodyPr/>
        <a:lstStyle/>
        <a:p>
          <a:endParaRPr lang="cs-CZ"/>
        </a:p>
      </dgm:t>
    </dgm:pt>
    <dgm:pt modelId="{A6DD7828-BEEC-4FE6-806A-67630EF6C461}">
      <dgm:prSet/>
      <dgm:spPr/>
      <dgm:t>
        <a:bodyPr/>
        <a:lstStyle/>
        <a:p>
          <a:pPr marL="0" lvl="0" defTabSz="2578100">
            <a:lnSpc>
              <a:spcPct val="90000"/>
            </a:lnSpc>
            <a:spcBef>
              <a:spcPct val="0"/>
            </a:spcBef>
            <a:spcAft>
              <a:spcPts val="0"/>
            </a:spcAft>
            <a:buFont typeface="Arial" panose="020B0604020202020204" pitchFamily="34" charset="0"/>
            <a:buNone/>
          </a:pPr>
          <a:endParaRPr lang="cs-CZ" dirty="0">
            <a:solidFill>
              <a:schemeClr val="tx1"/>
            </a:solidFill>
          </a:endParaRPr>
        </a:p>
      </dgm:t>
    </dgm:pt>
    <dgm:pt modelId="{CF7241C6-9804-4115-B117-0E5DC4097B26}" type="parTrans" cxnId="{2548FF4A-FF9F-4CBA-83A8-7B0B12722EA8}">
      <dgm:prSet/>
      <dgm:spPr/>
      <dgm:t>
        <a:bodyPr/>
        <a:lstStyle/>
        <a:p>
          <a:endParaRPr lang="cs-CZ"/>
        </a:p>
      </dgm:t>
    </dgm:pt>
    <dgm:pt modelId="{30A09783-4D33-4FAD-9280-3182E1845C1E}" type="sibTrans" cxnId="{2548FF4A-FF9F-4CBA-83A8-7B0B12722EA8}">
      <dgm:prSet/>
      <dgm:spPr/>
      <dgm:t>
        <a:bodyPr/>
        <a:lstStyle/>
        <a:p>
          <a:endParaRPr lang="cs-CZ"/>
        </a:p>
      </dgm:t>
    </dgm:pt>
    <dgm:pt modelId="{BF8AD5CF-6D91-4F6A-9399-C1657C510191}">
      <dgm:prSet custT="1"/>
      <dgm:spPr/>
      <dgm:t>
        <a:bodyPr/>
        <a:lstStyle/>
        <a:p>
          <a:r>
            <a:rPr lang="cs-CZ" sz="1800" b="1" dirty="0">
              <a:solidFill>
                <a:schemeClr val="tx1"/>
              </a:solidFill>
            </a:rPr>
            <a:t>Související aktivity</a:t>
          </a:r>
        </a:p>
      </dgm:t>
    </dgm:pt>
    <dgm:pt modelId="{0310FD65-56AF-45BB-BE6B-FB74DBCC0031}" type="sibTrans" cxnId="{232A6311-4C56-44F8-BC6B-DD2F54A205FE}">
      <dgm:prSet/>
      <dgm:spPr/>
      <dgm:t>
        <a:bodyPr/>
        <a:lstStyle/>
        <a:p>
          <a:endParaRPr lang="cs-CZ"/>
        </a:p>
      </dgm:t>
    </dgm:pt>
    <dgm:pt modelId="{8BB507D2-5F1E-43DC-A790-8128D6B06674}" type="parTrans" cxnId="{232A6311-4C56-44F8-BC6B-DD2F54A205FE}">
      <dgm:prSet/>
      <dgm:spPr/>
      <dgm:t>
        <a:bodyPr/>
        <a:lstStyle/>
        <a:p>
          <a:endParaRPr lang="cs-CZ"/>
        </a:p>
      </dgm:t>
    </dgm:pt>
    <dgm:pt modelId="{973140BC-21D0-4738-99B2-70987CD309BA}" type="pres">
      <dgm:prSet presAssocID="{680E3778-CE82-4D35-8BA3-A21622146999}" presName="linearFlow" presStyleCnt="0">
        <dgm:presLayoutVars>
          <dgm:dir/>
          <dgm:animLvl val="lvl"/>
          <dgm:resizeHandles val="exact"/>
        </dgm:presLayoutVars>
      </dgm:prSet>
      <dgm:spPr/>
    </dgm:pt>
    <dgm:pt modelId="{5BC3FBC6-64F9-4EB6-A9C9-1B2632D3F569}" type="pres">
      <dgm:prSet presAssocID="{468B2422-C9A4-4C03-9E2D-F79DEE6DE2F7}" presName="composite" presStyleCnt="0"/>
      <dgm:spPr/>
    </dgm:pt>
    <dgm:pt modelId="{FEBDA5B6-15BE-4CF0-9132-F508EE6EB614}" type="pres">
      <dgm:prSet presAssocID="{468B2422-C9A4-4C03-9E2D-F79DEE6DE2F7}" presName="parentText" presStyleLbl="alignNode1" presStyleIdx="0" presStyleCnt="2">
        <dgm:presLayoutVars>
          <dgm:chMax val="1"/>
          <dgm:bulletEnabled val="1"/>
        </dgm:presLayoutVars>
      </dgm:prSet>
      <dgm:spPr/>
    </dgm:pt>
    <dgm:pt modelId="{BB0CB22E-5AFE-43AC-89D0-4060BBC5F680}" type="pres">
      <dgm:prSet presAssocID="{468B2422-C9A4-4C03-9E2D-F79DEE6DE2F7}" presName="descendantText" presStyleLbl="alignAcc1" presStyleIdx="0" presStyleCnt="2" custScaleY="104386" custLinFactNeighborX="0" custLinFactNeighborY="-287">
        <dgm:presLayoutVars>
          <dgm:bulletEnabled val="1"/>
        </dgm:presLayoutVars>
      </dgm:prSet>
      <dgm:spPr/>
    </dgm:pt>
    <dgm:pt modelId="{A137B3C7-C683-421C-8F11-55F0FF0C4CF3}" type="pres">
      <dgm:prSet presAssocID="{A346B502-6D1E-493E-84A5-FDE4E6F1B634}" presName="sp" presStyleCnt="0"/>
      <dgm:spPr/>
    </dgm:pt>
    <dgm:pt modelId="{15847CA6-EE97-4764-9344-9DCA8D316782}" type="pres">
      <dgm:prSet presAssocID="{BF8AD5CF-6D91-4F6A-9399-C1657C510191}" presName="composite" presStyleCnt="0"/>
      <dgm:spPr/>
    </dgm:pt>
    <dgm:pt modelId="{079736CC-BBD6-4862-BA2B-A98BBFFFC401}" type="pres">
      <dgm:prSet presAssocID="{BF8AD5CF-6D91-4F6A-9399-C1657C510191}" presName="parentText" presStyleLbl="alignNode1" presStyleIdx="1" presStyleCnt="2">
        <dgm:presLayoutVars>
          <dgm:chMax val="1"/>
          <dgm:bulletEnabled val="1"/>
        </dgm:presLayoutVars>
      </dgm:prSet>
      <dgm:spPr/>
    </dgm:pt>
    <dgm:pt modelId="{4AC21E7C-F67F-44F7-B0C5-17AC13BAB4D3}" type="pres">
      <dgm:prSet presAssocID="{BF8AD5CF-6D91-4F6A-9399-C1657C510191}" presName="descendantText" presStyleLbl="alignAcc1" presStyleIdx="1" presStyleCnt="2">
        <dgm:presLayoutVars>
          <dgm:bulletEnabled val="1"/>
        </dgm:presLayoutVars>
      </dgm:prSet>
      <dgm:spPr/>
    </dgm:pt>
  </dgm:ptLst>
  <dgm:cxnLst>
    <dgm:cxn modelId="{36164705-9DB1-4602-A48F-5A6FAD3B05E4}" type="presOf" srcId="{BF8AD5CF-6D91-4F6A-9399-C1657C510191}" destId="{079736CC-BBD6-4862-BA2B-A98BBFFFC401}" srcOrd="0" destOrd="0" presId="urn:microsoft.com/office/officeart/2005/8/layout/chevron2"/>
    <dgm:cxn modelId="{8E527507-C19D-4EB0-A9F2-5E933F126028}" type="presOf" srcId="{53E3BA80-F48D-46AC-9150-DBE60DF8D58D}" destId="{BB0CB22E-5AFE-43AC-89D0-4060BBC5F680}" srcOrd="0" destOrd="0" presId="urn:microsoft.com/office/officeart/2005/8/layout/chevron2"/>
    <dgm:cxn modelId="{232A6311-4C56-44F8-BC6B-DD2F54A205FE}" srcId="{680E3778-CE82-4D35-8BA3-A21622146999}" destId="{BF8AD5CF-6D91-4F6A-9399-C1657C510191}" srcOrd="1" destOrd="0" parTransId="{8BB507D2-5F1E-43DC-A790-8128D6B06674}" sibTransId="{0310FD65-56AF-45BB-BE6B-FB74DBCC0031}"/>
    <dgm:cxn modelId="{B315901F-CDC2-4226-A07C-CB9EFA555080}" type="presOf" srcId="{A6DD7828-BEEC-4FE6-806A-67630EF6C461}" destId="{BB0CB22E-5AFE-43AC-89D0-4060BBC5F680}" srcOrd="0" destOrd="1" presId="urn:microsoft.com/office/officeart/2005/8/layout/chevron2"/>
    <dgm:cxn modelId="{CE787022-612B-4997-933D-811B1EAA0E17}" srcId="{BF8AD5CF-6D91-4F6A-9399-C1657C510191}" destId="{1E8DC625-A5E0-41D0-88A0-C174F92BA7D9}" srcOrd="0" destOrd="0" parTransId="{DC292838-B57A-4D8F-8D64-71EF89D1B5B0}" sibTransId="{9877EBE6-2BF6-4053-97EC-9ECD0CC20E0A}"/>
    <dgm:cxn modelId="{74955A2E-CC8C-44A8-A379-855C8B8C9AC5}" type="presOf" srcId="{66BC0CE7-12B3-46EF-A18D-64834E3054DB}" destId="{BB0CB22E-5AFE-43AC-89D0-4060BBC5F680}" srcOrd="0" destOrd="2" presId="urn:microsoft.com/office/officeart/2005/8/layout/chevron2"/>
    <dgm:cxn modelId="{8E88FB3A-5C8B-4AAB-84D0-34EE1BDB2EAC}" srcId="{468B2422-C9A4-4C03-9E2D-F79DEE6DE2F7}" destId="{66BC0CE7-12B3-46EF-A18D-64834E3054DB}" srcOrd="2" destOrd="0" parTransId="{0750CA2C-FB20-44C9-BD67-910F45AC79EA}" sibTransId="{3899E6ED-DB42-4E3C-B7EE-A4644A535E86}"/>
    <dgm:cxn modelId="{D2234B5F-891A-4FFC-B792-D303397ADE53}" srcId="{680E3778-CE82-4D35-8BA3-A21622146999}" destId="{468B2422-C9A4-4C03-9E2D-F79DEE6DE2F7}" srcOrd="0" destOrd="0" parTransId="{69317DFA-FAA2-48EB-9E6F-24474A04A79C}" sibTransId="{A346B502-6D1E-493E-84A5-FDE4E6F1B634}"/>
    <dgm:cxn modelId="{2548FF4A-FF9F-4CBA-83A8-7B0B12722EA8}" srcId="{468B2422-C9A4-4C03-9E2D-F79DEE6DE2F7}" destId="{A6DD7828-BEEC-4FE6-806A-67630EF6C461}" srcOrd="1" destOrd="0" parTransId="{CF7241C6-9804-4115-B117-0E5DC4097B26}" sibTransId="{30A09783-4D33-4FAD-9280-3182E1845C1E}"/>
    <dgm:cxn modelId="{F7B03D73-EE91-442D-B4B8-D31316853C6C}" type="presOf" srcId="{468B2422-C9A4-4C03-9E2D-F79DEE6DE2F7}" destId="{FEBDA5B6-15BE-4CF0-9132-F508EE6EB614}" srcOrd="0" destOrd="0" presId="urn:microsoft.com/office/officeart/2005/8/layout/chevron2"/>
    <dgm:cxn modelId="{A8DA5474-AE79-4436-8326-9F502E0248A3}" type="presOf" srcId="{680E3778-CE82-4D35-8BA3-A21622146999}" destId="{973140BC-21D0-4738-99B2-70987CD309BA}" srcOrd="0" destOrd="0" presId="urn:microsoft.com/office/officeart/2005/8/layout/chevron2"/>
    <dgm:cxn modelId="{562C1D59-30C1-4B6E-BEB1-F08FAA6AC17A}" type="presOf" srcId="{6C287D12-4EFC-48E5-8ABA-02AD013AEA81}" destId="{BB0CB22E-5AFE-43AC-89D0-4060BBC5F680}" srcOrd="0" destOrd="3" presId="urn:microsoft.com/office/officeart/2005/8/layout/chevron2"/>
    <dgm:cxn modelId="{F4A24C95-0F63-4C85-BD78-9F4D206B4DA1}" srcId="{468B2422-C9A4-4C03-9E2D-F79DEE6DE2F7}" destId="{6C287D12-4EFC-48E5-8ABA-02AD013AEA81}" srcOrd="3" destOrd="0" parTransId="{2DF13564-6A98-416B-A8D1-6EDA3FF13C17}" sibTransId="{9DEECC70-C420-4987-8DE0-FA4AD0570089}"/>
    <dgm:cxn modelId="{94FC3D99-8A3F-4147-B4FC-102F7EE2A711}" srcId="{468B2422-C9A4-4C03-9E2D-F79DEE6DE2F7}" destId="{53E3BA80-F48D-46AC-9150-DBE60DF8D58D}" srcOrd="0" destOrd="0" parTransId="{B99A6BBD-7374-42C2-8223-1D2B355C57BF}" sibTransId="{026F5D35-E3DF-4FAE-AB9D-1C00D31FCE00}"/>
    <dgm:cxn modelId="{6B4E33CA-35E9-47BC-87EC-D2652D74B711}" type="presOf" srcId="{1E8DC625-A5E0-41D0-88A0-C174F92BA7D9}" destId="{4AC21E7C-F67F-44F7-B0C5-17AC13BAB4D3}" srcOrd="0" destOrd="0" presId="urn:microsoft.com/office/officeart/2005/8/layout/chevron2"/>
    <dgm:cxn modelId="{A26B025E-CFF4-4498-A2B0-EADE362BC76C}" type="presParOf" srcId="{973140BC-21D0-4738-99B2-70987CD309BA}" destId="{5BC3FBC6-64F9-4EB6-A9C9-1B2632D3F569}" srcOrd="0" destOrd="0" presId="urn:microsoft.com/office/officeart/2005/8/layout/chevron2"/>
    <dgm:cxn modelId="{537316E4-6996-485D-8398-5E7C289956E0}" type="presParOf" srcId="{5BC3FBC6-64F9-4EB6-A9C9-1B2632D3F569}" destId="{FEBDA5B6-15BE-4CF0-9132-F508EE6EB614}" srcOrd="0" destOrd="0" presId="urn:microsoft.com/office/officeart/2005/8/layout/chevron2"/>
    <dgm:cxn modelId="{26A3472D-34F9-409C-ABE0-893ED514FE85}" type="presParOf" srcId="{5BC3FBC6-64F9-4EB6-A9C9-1B2632D3F569}" destId="{BB0CB22E-5AFE-43AC-89D0-4060BBC5F680}" srcOrd="1" destOrd="0" presId="urn:microsoft.com/office/officeart/2005/8/layout/chevron2"/>
    <dgm:cxn modelId="{7D319C80-861D-49F0-8A6B-0A79E61D354A}" type="presParOf" srcId="{973140BC-21D0-4738-99B2-70987CD309BA}" destId="{A137B3C7-C683-421C-8F11-55F0FF0C4CF3}" srcOrd="1" destOrd="0" presId="urn:microsoft.com/office/officeart/2005/8/layout/chevron2"/>
    <dgm:cxn modelId="{60A91D91-FE97-450F-B967-CE29F049192E}" type="presParOf" srcId="{973140BC-21D0-4738-99B2-70987CD309BA}" destId="{15847CA6-EE97-4764-9344-9DCA8D316782}" srcOrd="2" destOrd="0" presId="urn:microsoft.com/office/officeart/2005/8/layout/chevron2"/>
    <dgm:cxn modelId="{E99BF719-4AE2-414C-9A50-C47812D13329}" type="presParOf" srcId="{15847CA6-EE97-4764-9344-9DCA8D316782}" destId="{079736CC-BBD6-4862-BA2B-A98BBFFFC401}" srcOrd="0" destOrd="0" presId="urn:microsoft.com/office/officeart/2005/8/layout/chevron2"/>
    <dgm:cxn modelId="{90DE4BC3-91DC-42F4-82BB-80160C391DF2}" type="presParOf" srcId="{15847CA6-EE97-4764-9344-9DCA8D316782}" destId="{4AC21E7C-F67F-44F7-B0C5-17AC13BAB4D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DA5B6-15BE-4CF0-9132-F508EE6EB614}">
      <dsp:nvSpPr>
        <dsp:cNvPr id="0" name=""/>
        <dsp:cNvSpPr/>
      </dsp:nvSpPr>
      <dsp:spPr>
        <a:xfrm rot="5400000">
          <a:off x="-390646" y="392549"/>
          <a:ext cx="2604307" cy="18230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solidFill>
                <a:schemeClr val="tx1"/>
              </a:solidFill>
            </a:rPr>
            <a:t>Sociální  péče</a:t>
          </a:r>
        </a:p>
      </dsp:txBody>
      <dsp:txXfrm rot="-5400000">
        <a:off x="1" y="913411"/>
        <a:ext cx="1823015" cy="781292"/>
      </dsp:txXfrm>
    </dsp:sp>
    <dsp:sp modelId="{BB0CB22E-5AFE-43AC-89D0-4060BBC5F680}">
      <dsp:nvSpPr>
        <dsp:cNvPr id="0" name=""/>
        <dsp:cNvSpPr/>
      </dsp:nvSpPr>
      <dsp:spPr>
        <a:xfrm rot="5400000">
          <a:off x="4179907" y="-2356892"/>
          <a:ext cx="1692800" cy="64065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4625" lvl="0" indent="-174625" algn="l" defTabSz="2578100">
            <a:lnSpc>
              <a:spcPct val="90000"/>
            </a:lnSpc>
            <a:spcBef>
              <a:spcPct val="0"/>
            </a:spcBef>
            <a:spcAft>
              <a:spcPts val="0"/>
            </a:spcAft>
            <a:buFont typeface="Arial" panose="020B0604020202020204" pitchFamily="34" charset="0"/>
            <a:buChar char="•"/>
          </a:pPr>
          <a:r>
            <a:rPr lang="cs-CZ" sz="1800" kern="1200" dirty="0"/>
            <a:t>na webových stránkách www.ostrava.cz, v sekci „ÚŘAD“/„Dotace“ oblast „Sociální služby a zdravotnictví“ podoblast „Sociální péče“</a:t>
          </a:r>
        </a:p>
        <a:p>
          <a:pPr marL="174625" lvl="0" indent="-174625" algn="l" defTabSz="2578100">
            <a:lnSpc>
              <a:spcPct val="90000"/>
            </a:lnSpc>
            <a:spcBef>
              <a:spcPct val="0"/>
            </a:spcBef>
            <a:spcAft>
              <a:spcPts val="0"/>
            </a:spcAft>
            <a:buFont typeface="Arial" panose="020B0604020202020204" pitchFamily="34" charset="0"/>
            <a:buChar char="•"/>
          </a:pPr>
          <a:endParaRPr lang="cs-CZ" sz="1800" kern="1200" dirty="0"/>
        </a:p>
        <a:p>
          <a:pPr marL="174625" lvl="0" indent="-174625" algn="l" defTabSz="2578100">
            <a:lnSpc>
              <a:spcPct val="90000"/>
            </a:lnSpc>
            <a:spcBef>
              <a:spcPct val="0"/>
            </a:spcBef>
            <a:spcAft>
              <a:spcPts val="0"/>
            </a:spcAft>
            <a:buFont typeface="Arial" panose="020B0604020202020204" pitchFamily="34" charset="0"/>
            <a:buChar char="•"/>
          </a:pPr>
          <a:r>
            <a:rPr lang="cs-CZ" sz="1500" kern="1200" dirty="0"/>
            <a:t>Odkaz: https://www.ostrava.cz/cs/urad/hledam-informace/dotace/zdravotnictvi-a-socialni-sluzby/socialni-pece</a:t>
          </a:r>
        </a:p>
      </dsp:txBody>
      <dsp:txXfrm rot="-5400000">
        <a:off x="1823015" y="82636"/>
        <a:ext cx="6323948" cy="1527528"/>
      </dsp:txXfrm>
    </dsp:sp>
    <dsp:sp modelId="{079736CC-BBD6-4862-BA2B-A98BBFFFC401}">
      <dsp:nvSpPr>
        <dsp:cNvPr id="0" name=""/>
        <dsp:cNvSpPr/>
      </dsp:nvSpPr>
      <dsp:spPr>
        <a:xfrm rot="5400000">
          <a:off x="-390646" y="2713846"/>
          <a:ext cx="2604307" cy="18230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solidFill>
                <a:schemeClr val="tx1"/>
              </a:solidFill>
            </a:rPr>
            <a:t>Protidrogová prevence</a:t>
          </a:r>
        </a:p>
      </dsp:txBody>
      <dsp:txXfrm rot="-5400000">
        <a:off x="1" y="3234708"/>
        <a:ext cx="1823015" cy="781292"/>
      </dsp:txXfrm>
    </dsp:sp>
    <dsp:sp modelId="{4AC21E7C-F67F-44F7-B0C5-17AC13BAB4D3}">
      <dsp:nvSpPr>
        <dsp:cNvPr id="0" name=""/>
        <dsp:cNvSpPr/>
      </dsp:nvSpPr>
      <dsp:spPr>
        <a:xfrm rot="5400000">
          <a:off x="4179907" y="-33691"/>
          <a:ext cx="1692800" cy="64065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kern="1200" dirty="0"/>
            <a:t>na webových stránkách www.ostrava.cz v sekci „ÚŘAD“/„Dotace“, oblast „Sociální služby a zdravotnictví“ podoblast „Protidrogová prevence“</a:t>
          </a:r>
        </a:p>
        <a:p>
          <a:pPr marL="171450" lvl="1" indent="-171450" algn="l" defTabSz="755650">
            <a:lnSpc>
              <a:spcPct val="90000"/>
            </a:lnSpc>
            <a:spcBef>
              <a:spcPct val="0"/>
            </a:spcBef>
            <a:spcAft>
              <a:spcPct val="15000"/>
            </a:spcAft>
            <a:buChar char="•"/>
          </a:pPr>
          <a:endParaRPr lang="cs-CZ" sz="1700" kern="1200" dirty="0"/>
        </a:p>
        <a:p>
          <a:pPr marL="114300" lvl="1" indent="-114300" algn="l" defTabSz="666750">
            <a:lnSpc>
              <a:spcPct val="90000"/>
            </a:lnSpc>
            <a:spcBef>
              <a:spcPct val="0"/>
            </a:spcBef>
            <a:spcAft>
              <a:spcPct val="15000"/>
            </a:spcAft>
            <a:buChar char="•"/>
          </a:pPr>
          <a:r>
            <a:rPr lang="cs-CZ" altLang="cs-CZ" sz="1500" kern="1200" dirty="0"/>
            <a:t>Odkaz: https://www.ostrava.cz/cs/urad/hledam-informace/dotace/zdravotnictvi-a-socialni-sluzby/protidrogove-prevence</a:t>
          </a:r>
          <a:endParaRPr lang="cs-CZ" sz="1500" kern="1200" dirty="0"/>
        </a:p>
      </dsp:txBody>
      <dsp:txXfrm rot="-5400000">
        <a:off x="1823015" y="2405837"/>
        <a:ext cx="6323948" cy="1527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DA5B6-15BE-4CF0-9132-F508EE6EB614}">
      <dsp:nvSpPr>
        <dsp:cNvPr id="0" name=""/>
        <dsp:cNvSpPr/>
      </dsp:nvSpPr>
      <dsp:spPr>
        <a:xfrm rot="5400000">
          <a:off x="-387379" y="428284"/>
          <a:ext cx="2582527" cy="180776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b="1" u="none" kern="1200" dirty="0">
              <a:solidFill>
                <a:schemeClr val="tx1"/>
              </a:solidFill>
            </a:rPr>
            <a:t>Sociální služby</a:t>
          </a:r>
          <a:endParaRPr lang="cs-CZ" sz="1700" b="1" u="none" kern="1200" dirty="0">
            <a:solidFill>
              <a:schemeClr val="tx1"/>
            </a:solidFill>
          </a:endParaRPr>
        </a:p>
      </dsp:txBody>
      <dsp:txXfrm rot="-5400000">
        <a:off x="1" y="944790"/>
        <a:ext cx="1807769" cy="774758"/>
      </dsp:txXfrm>
    </dsp:sp>
    <dsp:sp modelId="{BB0CB22E-5AFE-43AC-89D0-4060BBC5F680}">
      <dsp:nvSpPr>
        <dsp:cNvPr id="0" name=""/>
        <dsp:cNvSpPr/>
      </dsp:nvSpPr>
      <dsp:spPr>
        <a:xfrm rot="5400000">
          <a:off x="4142550" y="-2334780"/>
          <a:ext cx="1752268" cy="642183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lvl="0" indent="-171450" algn="l" defTabSz="2578100">
            <a:lnSpc>
              <a:spcPct val="90000"/>
            </a:lnSpc>
            <a:spcBef>
              <a:spcPct val="0"/>
            </a:spcBef>
            <a:spcAft>
              <a:spcPts val="0"/>
            </a:spcAft>
            <a:buFont typeface="Arial" panose="020B0604020202020204" pitchFamily="34" charset="0"/>
            <a:buNone/>
          </a:pPr>
          <a:r>
            <a:rPr lang="cs-CZ" sz="1600" b="1" kern="1200" dirty="0"/>
            <a:t>(poskytované v souladu se zákonem o sociálních službách č. 108/2006 Sb.</a:t>
          </a:r>
          <a:r>
            <a:rPr lang="cs-CZ" sz="1600" kern="1200" dirty="0"/>
            <a:t>, v platném znění; podmínkou pro žadatele v tomto tématu podpory je podaná žádost o poskytnutí dotace z kapitoly 313 – MPSV státního rozpočtu)</a:t>
          </a:r>
          <a:endParaRPr lang="cs-CZ" sz="1600" kern="1200" dirty="0">
            <a:solidFill>
              <a:schemeClr val="tx1"/>
            </a:solidFill>
          </a:endParaRPr>
        </a:p>
        <a:p>
          <a:pPr marL="0" lvl="0" indent="-114300" algn="l" defTabSz="2578100">
            <a:lnSpc>
              <a:spcPct val="90000"/>
            </a:lnSpc>
            <a:spcBef>
              <a:spcPct val="0"/>
            </a:spcBef>
            <a:spcAft>
              <a:spcPts val="0"/>
            </a:spcAft>
            <a:buFont typeface="Arial" panose="020B0604020202020204" pitchFamily="34" charset="0"/>
            <a:buNone/>
          </a:pPr>
          <a:endParaRPr lang="cs-CZ" sz="1400" kern="1200" dirty="0">
            <a:solidFill>
              <a:schemeClr val="tx1"/>
            </a:solidFill>
          </a:endParaRPr>
        </a:p>
        <a:p>
          <a:pPr marL="0" lvl="0" indent="-171450" algn="l" defTabSz="2578100">
            <a:lnSpc>
              <a:spcPct val="90000"/>
            </a:lnSpc>
            <a:spcBef>
              <a:spcPct val="0"/>
            </a:spcBef>
            <a:spcAft>
              <a:spcPts val="0"/>
            </a:spcAft>
            <a:buFont typeface="Arial" panose="020B0604020202020204" pitchFamily="34" charset="0"/>
            <a:buChar char="•"/>
          </a:pPr>
          <a:r>
            <a:rPr lang="cs-CZ" sz="1600" kern="1200" dirty="0">
              <a:solidFill>
                <a:schemeClr val="tx1"/>
              </a:solidFill>
            </a:rPr>
            <a:t>Jednoleté dotace</a:t>
          </a:r>
        </a:p>
        <a:p>
          <a:pPr marL="0" lvl="0" indent="-171450" algn="l" defTabSz="2578100">
            <a:lnSpc>
              <a:spcPct val="90000"/>
            </a:lnSpc>
            <a:spcBef>
              <a:spcPct val="0"/>
            </a:spcBef>
            <a:spcAft>
              <a:spcPts val="0"/>
            </a:spcAft>
            <a:buFont typeface="Arial" panose="020B0604020202020204" pitchFamily="34" charset="0"/>
            <a:buChar char="•"/>
          </a:pPr>
          <a:r>
            <a:rPr lang="cs-CZ" sz="1600" kern="1200" dirty="0">
              <a:solidFill>
                <a:schemeClr val="tx1"/>
              </a:solidFill>
            </a:rPr>
            <a:t>Víceleté dotace</a:t>
          </a:r>
        </a:p>
        <a:p>
          <a:pPr marL="0" lvl="0" indent="-171450" algn="l" defTabSz="2578100">
            <a:lnSpc>
              <a:spcPct val="90000"/>
            </a:lnSpc>
            <a:spcBef>
              <a:spcPct val="0"/>
            </a:spcBef>
            <a:spcAft>
              <a:spcPts val="0"/>
            </a:spcAft>
            <a:buFont typeface="Arial" panose="020B0604020202020204" pitchFamily="34" charset="0"/>
            <a:buChar char="•"/>
          </a:pPr>
          <a:r>
            <a:rPr lang="cs-CZ" sz="1600" kern="1200" dirty="0">
              <a:solidFill>
                <a:schemeClr val="tx1"/>
              </a:solidFill>
            </a:rPr>
            <a:t>Jednoleté dotace v rámci spolufinancování IP MSK</a:t>
          </a:r>
        </a:p>
      </dsp:txBody>
      <dsp:txXfrm rot="-5400000">
        <a:off x="1807770" y="85539"/>
        <a:ext cx="6336291" cy="1581190"/>
      </dsp:txXfrm>
    </dsp:sp>
    <dsp:sp modelId="{079736CC-BBD6-4862-BA2B-A98BBFFFC401}">
      <dsp:nvSpPr>
        <dsp:cNvPr id="0" name=""/>
        <dsp:cNvSpPr/>
      </dsp:nvSpPr>
      <dsp:spPr>
        <a:xfrm rot="5400000">
          <a:off x="-387379" y="2730169"/>
          <a:ext cx="2582527" cy="180776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b="1" kern="1200" dirty="0">
              <a:solidFill>
                <a:schemeClr val="tx1"/>
              </a:solidFill>
            </a:rPr>
            <a:t>Související aktivity</a:t>
          </a:r>
        </a:p>
      </dsp:txBody>
      <dsp:txXfrm rot="-5400000">
        <a:off x="1" y="3246675"/>
        <a:ext cx="1807769" cy="774758"/>
      </dsp:txXfrm>
    </dsp:sp>
    <dsp:sp modelId="{4AC21E7C-F67F-44F7-B0C5-17AC13BAB4D3}">
      <dsp:nvSpPr>
        <dsp:cNvPr id="0" name=""/>
        <dsp:cNvSpPr/>
      </dsp:nvSpPr>
      <dsp:spPr>
        <a:xfrm rot="5400000">
          <a:off x="4179363" y="-28803"/>
          <a:ext cx="1678643" cy="642183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cs-CZ" altLang="cs-CZ" sz="1600" kern="1200" dirty="0">
              <a:solidFill>
                <a:schemeClr val="tx1"/>
              </a:solidFill>
            </a:rPr>
            <a:t>Podpora přímé dobrovolnické práce ve prospěch seniorů, zdravotně postižených, osamělých, nemocných nebo sociálně znevýhodněných osob vč. dětí</a:t>
          </a:r>
          <a:endParaRPr lang="cs-CZ" sz="1600" kern="1200" dirty="0">
            <a:solidFill>
              <a:schemeClr val="tx1"/>
            </a:solidFill>
          </a:endParaRPr>
        </a:p>
        <a:p>
          <a:pPr marL="171450" lvl="1" indent="-171450" algn="just" defTabSz="711200">
            <a:lnSpc>
              <a:spcPct val="90000"/>
            </a:lnSpc>
            <a:spcBef>
              <a:spcPct val="0"/>
            </a:spcBef>
            <a:spcAft>
              <a:spcPct val="15000"/>
            </a:spcAft>
            <a:buChar char="•"/>
          </a:pPr>
          <a:endParaRPr lang="cs-CZ" sz="1600" kern="1200" dirty="0">
            <a:solidFill>
              <a:schemeClr val="tx1"/>
            </a:solidFill>
          </a:endParaRPr>
        </a:p>
        <a:p>
          <a:pPr marL="171450" lvl="1" indent="-171450" algn="just" defTabSz="711200">
            <a:lnSpc>
              <a:spcPct val="90000"/>
            </a:lnSpc>
            <a:spcBef>
              <a:spcPct val="0"/>
            </a:spcBef>
            <a:spcAft>
              <a:spcPct val="15000"/>
            </a:spcAft>
            <a:buChar char="•"/>
          </a:pPr>
          <a:r>
            <a:rPr lang="cs-CZ" sz="1600" b="0" kern="1200" dirty="0"/>
            <a:t>Aktivizační činnosti pro rodiny s dětmi (zejména rodiny s dětmi v agendě SPOD) a pro osoby ohrožené sociálním vyloučením</a:t>
          </a:r>
          <a:endParaRPr lang="cs-CZ" sz="1600" kern="1200" dirty="0">
            <a:solidFill>
              <a:schemeClr val="tx1"/>
            </a:solidFill>
          </a:endParaRPr>
        </a:p>
      </dsp:txBody>
      <dsp:txXfrm rot="-5400000">
        <a:off x="1807770" y="2424736"/>
        <a:ext cx="6339885" cy="15147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DA5B6-15BE-4CF0-9132-F508EE6EB614}">
      <dsp:nvSpPr>
        <dsp:cNvPr id="0" name=""/>
        <dsp:cNvSpPr/>
      </dsp:nvSpPr>
      <dsp:spPr>
        <a:xfrm rot="5400000">
          <a:off x="-387757" y="426294"/>
          <a:ext cx="2585052" cy="180953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b="1" u="none" kern="1200" dirty="0">
              <a:solidFill>
                <a:schemeClr val="tx1"/>
              </a:solidFill>
            </a:rPr>
            <a:t>Sociální služby</a:t>
          </a:r>
          <a:endParaRPr lang="cs-CZ" sz="1700" b="1" u="none" kern="1200" dirty="0">
            <a:solidFill>
              <a:schemeClr val="tx1"/>
            </a:solidFill>
          </a:endParaRPr>
        </a:p>
      </dsp:txBody>
      <dsp:txXfrm rot="-5400000">
        <a:off x="1" y="943304"/>
        <a:ext cx="1809536" cy="775516"/>
      </dsp:txXfrm>
    </dsp:sp>
    <dsp:sp modelId="{BB0CB22E-5AFE-43AC-89D0-4060BBC5F680}">
      <dsp:nvSpPr>
        <dsp:cNvPr id="0" name=""/>
        <dsp:cNvSpPr/>
      </dsp:nvSpPr>
      <dsp:spPr>
        <a:xfrm rot="5400000">
          <a:off x="4142577" y="-2333040"/>
          <a:ext cx="1753981" cy="642006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lvl="0" indent="-171450" algn="l" defTabSz="2578100">
            <a:lnSpc>
              <a:spcPct val="90000"/>
            </a:lnSpc>
            <a:spcBef>
              <a:spcPct val="0"/>
            </a:spcBef>
            <a:spcAft>
              <a:spcPts val="0"/>
            </a:spcAft>
            <a:buFont typeface="Arial" panose="020B0604020202020204" pitchFamily="34" charset="0"/>
            <a:buNone/>
          </a:pPr>
          <a:r>
            <a:rPr lang="cs-CZ" sz="1600" b="1" kern="1200" dirty="0"/>
            <a:t>(poskytované v souladu se zákonem o sociálních službách č. 108/2006 Sb.</a:t>
          </a:r>
          <a:r>
            <a:rPr lang="cs-CZ" sz="1600" kern="1200" dirty="0"/>
            <a:t>, v platném znění; podmínkou pro žadatele v tomto tématu podpory je podaná žádost o poskytnutí dotace z kapitoly 313 – MPSV státního rozpočtu)</a:t>
          </a:r>
          <a:endParaRPr lang="cs-CZ" sz="1600" kern="1200" dirty="0">
            <a:solidFill>
              <a:schemeClr val="tx1"/>
            </a:solidFill>
          </a:endParaRPr>
        </a:p>
        <a:p>
          <a:pPr marL="0" lvl="0" indent="-171450" algn="l" defTabSz="2578100">
            <a:lnSpc>
              <a:spcPct val="90000"/>
            </a:lnSpc>
            <a:spcBef>
              <a:spcPct val="0"/>
            </a:spcBef>
            <a:spcAft>
              <a:spcPts val="0"/>
            </a:spcAft>
            <a:buFont typeface="Arial" panose="020B0604020202020204" pitchFamily="34" charset="0"/>
            <a:buNone/>
          </a:pPr>
          <a:endParaRPr lang="cs-CZ" sz="1600" kern="1200" dirty="0">
            <a:solidFill>
              <a:schemeClr val="tx1"/>
            </a:solidFill>
          </a:endParaRPr>
        </a:p>
        <a:p>
          <a:pPr marL="0" lvl="0" indent="-171450" algn="l" defTabSz="2578100">
            <a:lnSpc>
              <a:spcPct val="90000"/>
            </a:lnSpc>
            <a:spcBef>
              <a:spcPct val="0"/>
            </a:spcBef>
            <a:spcAft>
              <a:spcPts val="0"/>
            </a:spcAft>
            <a:buFont typeface="Arial" panose="020B0604020202020204" pitchFamily="34" charset="0"/>
            <a:buChar char="•"/>
          </a:pPr>
          <a:r>
            <a:rPr lang="cs-CZ" sz="1600" kern="1200" dirty="0">
              <a:solidFill>
                <a:schemeClr val="tx1"/>
              </a:solidFill>
            </a:rPr>
            <a:t>Jednoleté dotace</a:t>
          </a:r>
        </a:p>
        <a:p>
          <a:pPr marL="0" lvl="0" indent="-171450" algn="l" defTabSz="2578100">
            <a:lnSpc>
              <a:spcPct val="90000"/>
            </a:lnSpc>
            <a:spcBef>
              <a:spcPct val="0"/>
            </a:spcBef>
            <a:spcAft>
              <a:spcPts val="0"/>
            </a:spcAft>
            <a:buFont typeface="Arial" panose="020B0604020202020204" pitchFamily="34" charset="0"/>
            <a:buChar char="•"/>
          </a:pPr>
          <a:r>
            <a:rPr lang="cs-CZ" sz="1600" kern="1200" dirty="0">
              <a:solidFill>
                <a:schemeClr val="tx1"/>
              </a:solidFill>
            </a:rPr>
            <a:t>Víceleté dotace</a:t>
          </a:r>
        </a:p>
      </dsp:txBody>
      <dsp:txXfrm rot="-5400000">
        <a:off x="1809536" y="85623"/>
        <a:ext cx="6334441" cy="1582737"/>
      </dsp:txXfrm>
    </dsp:sp>
    <dsp:sp modelId="{079736CC-BBD6-4862-BA2B-A98BBFFFC401}">
      <dsp:nvSpPr>
        <dsp:cNvPr id="0" name=""/>
        <dsp:cNvSpPr/>
      </dsp:nvSpPr>
      <dsp:spPr>
        <a:xfrm rot="5400000">
          <a:off x="-387757" y="2730428"/>
          <a:ext cx="2585052" cy="180953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b="1" kern="1200" dirty="0">
              <a:solidFill>
                <a:schemeClr val="tx1"/>
              </a:solidFill>
            </a:rPr>
            <a:t>Související aktivity</a:t>
          </a:r>
        </a:p>
      </dsp:txBody>
      <dsp:txXfrm rot="-5400000">
        <a:off x="1" y="3247438"/>
        <a:ext cx="1809536" cy="775516"/>
      </dsp:txXfrm>
    </dsp:sp>
    <dsp:sp modelId="{4AC21E7C-F67F-44F7-B0C5-17AC13BAB4D3}">
      <dsp:nvSpPr>
        <dsp:cNvPr id="0" name=""/>
        <dsp:cNvSpPr/>
      </dsp:nvSpPr>
      <dsp:spPr>
        <a:xfrm rot="5400000">
          <a:off x="4179426" y="-27218"/>
          <a:ext cx="1680284" cy="642006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cs-CZ" sz="1600" kern="1200" dirty="0"/>
            <a:t>Související aktivity zaměřené na pomoc a podporu osobám závislým, spoluzávislým nebo závislostí ohroženým, které doplňují síť sociálních služeb, ale nejsou sociální službou dle zákona o sociálních službách</a:t>
          </a:r>
          <a:endParaRPr lang="cs-CZ" sz="1600" kern="1200" dirty="0">
            <a:solidFill>
              <a:schemeClr val="tx1"/>
            </a:solidFill>
          </a:endParaRPr>
        </a:p>
      </dsp:txBody>
      <dsp:txXfrm rot="-5400000">
        <a:off x="1809537" y="2424697"/>
        <a:ext cx="6338038" cy="151623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2D8124C-9961-1B0C-5C78-D5F8B8C8644B}"/>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cs-CZ" altLang="cs-CZ"/>
          </a:p>
        </p:txBody>
      </p:sp>
      <p:sp>
        <p:nvSpPr>
          <p:cNvPr id="5123" name="Rectangle 3">
            <a:extLst>
              <a:ext uri="{FF2B5EF4-FFF2-40B4-BE49-F238E27FC236}">
                <a16:creationId xmlns:a16="http://schemas.microsoft.com/office/drawing/2014/main" id="{ED3EADDD-0825-28CE-98BA-A940F634DC9B}"/>
              </a:ext>
            </a:extLst>
          </p:cNvPr>
          <p:cNvSpPr>
            <a:spLocks noGrp="1" noChangeArrowheads="1"/>
          </p:cNvSpPr>
          <p:nvPr>
            <p:ph type="dt" sz="quarter"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ltLang="cs-CZ"/>
          </a:p>
        </p:txBody>
      </p:sp>
      <p:sp>
        <p:nvSpPr>
          <p:cNvPr id="5124" name="Rectangle 4">
            <a:extLst>
              <a:ext uri="{FF2B5EF4-FFF2-40B4-BE49-F238E27FC236}">
                <a16:creationId xmlns:a16="http://schemas.microsoft.com/office/drawing/2014/main" id="{A3770EC1-53BA-06F9-76C2-6D4B601973CC}"/>
              </a:ext>
            </a:extLst>
          </p:cNvPr>
          <p:cNvSpPr>
            <a:spLocks noGrp="1" noChangeArrowheads="1"/>
          </p:cNvSpPr>
          <p:nvPr>
            <p:ph type="ftr" sz="quarter" idx="2"/>
          </p:nvPr>
        </p:nvSpPr>
        <p:spPr bwMode="auto">
          <a:xfrm>
            <a:off x="0"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cs-CZ" altLang="cs-CZ"/>
          </a:p>
        </p:txBody>
      </p:sp>
      <p:sp>
        <p:nvSpPr>
          <p:cNvPr id="5125" name="Rectangle 5">
            <a:extLst>
              <a:ext uri="{FF2B5EF4-FFF2-40B4-BE49-F238E27FC236}">
                <a16:creationId xmlns:a16="http://schemas.microsoft.com/office/drawing/2014/main" id="{5982524B-7AC4-6DD1-DFFA-41AE1155C907}"/>
              </a:ext>
            </a:extLst>
          </p:cNvPr>
          <p:cNvSpPr>
            <a:spLocks noGrp="1" noChangeArrowheads="1"/>
          </p:cNvSpPr>
          <p:nvPr>
            <p:ph type="sldNum" sz="quarter" idx="3"/>
          </p:nvPr>
        </p:nvSpPr>
        <p:spPr bwMode="auto">
          <a:xfrm>
            <a:off x="3849688"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CE7DC73-065C-426B-8C31-E9AFE0AE847E}" type="slidenum">
              <a:rPr lang="cs-CZ" altLang="cs-CZ"/>
              <a:pPr>
                <a:defRPr/>
              </a:pPr>
              <a:t>‹#›</a:t>
            </a:fld>
            <a:endParaRPr lang="cs-CZ" alt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9745177-CEE8-0F2C-C7BA-6869F476D4B0}"/>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cs-CZ" altLang="cs-CZ"/>
          </a:p>
        </p:txBody>
      </p:sp>
      <p:sp>
        <p:nvSpPr>
          <p:cNvPr id="3075" name="Rectangle 3">
            <a:extLst>
              <a:ext uri="{FF2B5EF4-FFF2-40B4-BE49-F238E27FC236}">
                <a16:creationId xmlns:a16="http://schemas.microsoft.com/office/drawing/2014/main" id="{918AEC70-67A9-D5FF-211B-4348D5DBCFBB}"/>
              </a:ext>
            </a:extLst>
          </p:cNvPr>
          <p:cNvSpPr>
            <a:spLocks noGrp="1" noChangeArrowheads="1"/>
          </p:cNvSpPr>
          <p:nvPr>
            <p:ph type="dt"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ltLang="cs-CZ"/>
          </a:p>
        </p:txBody>
      </p:sp>
      <p:sp>
        <p:nvSpPr>
          <p:cNvPr id="2052" name="Rectangle 4">
            <a:extLst>
              <a:ext uri="{FF2B5EF4-FFF2-40B4-BE49-F238E27FC236}">
                <a16:creationId xmlns:a16="http://schemas.microsoft.com/office/drawing/2014/main" id="{22ED1207-E3E8-0FC1-CC0F-526D615D8C76}"/>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0F1F612F-8BA4-0559-EDE9-96C5FB905E2F}"/>
              </a:ext>
            </a:extLst>
          </p:cNvPr>
          <p:cNvSpPr>
            <a:spLocks noGrp="1" noChangeArrowheads="1"/>
          </p:cNvSpPr>
          <p:nvPr>
            <p:ph type="body" sz="quarter" idx="3"/>
          </p:nvPr>
        </p:nvSpPr>
        <p:spPr bwMode="auto">
          <a:xfrm>
            <a:off x="679450" y="4714875"/>
            <a:ext cx="5438775" cy="446881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cs-CZ" altLang="cs-CZ" noProof="0"/>
              <a:t>Klepnutím lze upravit styly předlohy textu.</a:t>
            </a:r>
          </a:p>
          <a:p>
            <a:pPr lvl="1"/>
            <a:r>
              <a:rPr lang="cs-CZ" altLang="cs-CZ" noProof="0"/>
              <a:t>Druhá úroveň</a:t>
            </a:r>
          </a:p>
          <a:p>
            <a:pPr lvl="2"/>
            <a:r>
              <a:rPr lang="cs-CZ" altLang="cs-CZ" noProof="0"/>
              <a:t>Třetí úroveň</a:t>
            </a:r>
          </a:p>
          <a:p>
            <a:pPr lvl="3"/>
            <a:r>
              <a:rPr lang="cs-CZ" altLang="cs-CZ" noProof="0"/>
              <a:t>Čtvrtá úroveň</a:t>
            </a:r>
          </a:p>
          <a:p>
            <a:pPr lvl="4"/>
            <a:r>
              <a:rPr lang="cs-CZ" altLang="cs-CZ" noProof="0"/>
              <a:t>Pátá úroveň</a:t>
            </a:r>
          </a:p>
        </p:txBody>
      </p:sp>
      <p:sp>
        <p:nvSpPr>
          <p:cNvPr id="3078" name="Rectangle 6">
            <a:extLst>
              <a:ext uri="{FF2B5EF4-FFF2-40B4-BE49-F238E27FC236}">
                <a16:creationId xmlns:a16="http://schemas.microsoft.com/office/drawing/2014/main" id="{2E6A9E4E-32C4-420C-F648-6DCAB2C84062}"/>
              </a:ext>
            </a:extLst>
          </p:cNvPr>
          <p:cNvSpPr>
            <a:spLocks noGrp="1" noChangeArrowheads="1"/>
          </p:cNvSpPr>
          <p:nvPr>
            <p:ph type="ftr" sz="quarter" idx="4"/>
          </p:nvPr>
        </p:nvSpPr>
        <p:spPr bwMode="auto">
          <a:xfrm>
            <a:off x="0"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cs-CZ" altLang="cs-CZ"/>
          </a:p>
        </p:txBody>
      </p:sp>
      <p:sp>
        <p:nvSpPr>
          <p:cNvPr id="3079" name="Rectangle 7">
            <a:extLst>
              <a:ext uri="{FF2B5EF4-FFF2-40B4-BE49-F238E27FC236}">
                <a16:creationId xmlns:a16="http://schemas.microsoft.com/office/drawing/2014/main" id="{82AF3348-432D-87B1-F8FF-B2988309780C}"/>
              </a:ext>
            </a:extLst>
          </p:cNvPr>
          <p:cNvSpPr>
            <a:spLocks noGrp="1" noChangeArrowheads="1"/>
          </p:cNvSpPr>
          <p:nvPr>
            <p:ph type="sldNum" sz="quarter" idx="5"/>
          </p:nvPr>
        </p:nvSpPr>
        <p:spPr bwMode="auto">
          <a:xfrm>
            <a:off x="3849688"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9B4280B-692C-4334-ABF0-2D18280C47FC}"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44984D6-01B7-3C64-E4FB-8BA72D7E3A2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D39F64-FAD5-4EBF-8746-4EE4A8500CE2}" type="slidenum">
              <a:rPr lang="cs-CZ" altLang="cs-CZ" smtClean="0"/>
              <a:pPr>
                <a:spcBef>
                  <a:spcPct val="0"/>
                </a:spcBef>
              </a:pPr>
              <a:t>1</a:t>
            </a:fld>
            <a:endParaRPr lang="cs-CZ" altLang="cs-CZ"/>
          </a:p>
        </p:txBody>
      </p:sp>
      <p:sp>
        <p:nvSpPr>
          <p:cNvPr id="5123" name="Rectangle 2">
            <a:extLst>
              <a:ext uri="{FF2B5EF4-FFF2-40B4-BE49-F238E27FC236}">
                <a16:creationId xmlns:a16="http://schemas.microsoft.com/office/drawing/2014/main" id="{0C16BDC1-4C2D-F7AF-FE66-A85B2C7DBCC6}"/>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DA235CD6-4B00-91DD-9AB4-51BE7694F5A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a:extLst>
              <a:ext uri="{FF2B5EF4-FFF2-40B4-BE49-F238E27FC236}">
                <a16:creationId xmlns:a16="http://schemas.microsoft.com/office/drawing/2014/main" id="{4BDC1219-9AD2-CD61-FA70-3C3D0014565B}"/>
              </a:ext>
            </a:extLst>
          </p:cNvPr>
          <p:cNvSpPr>
            <a:spLocks noGrp="1" noRot="1" noChangeAspect="1" noChangeArrowheads="1" noTextEdit="1"/>
          </p:cNvSpPr>
          <p:nvPr>
            <p:ph type="sldImg"/>
          </p:nvPr>
        </p:nvSpPr>
        <p:spPr>
          <a:ln/>
        </p:spPr>
      </p:sp>
      <p:sp>
        <p:nvSpPr>
          <p:cNvPr id="19459" name="Zástupný symbol pro poznámky 2">
            <a:extLst>
              <a:ext uri="{FF2B5EF4-FFF2-40B4-BE49-F238E27FC236}">
                <a16:creationId xmlns:a16="http://schemas.microsoft.com/office/drawing/2014/main" id="{BCBDA74A-C7DF-D877-5B91-989C5CFF54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ltLang="cs-CZ">
              <a:latin typeface="Arial" panose="020B0604020202020204" pitchFamily="34" charset="0"/>
            </a:endParaRPr>
          </a:p>
        </p:txBody>
      </p:sp>
      <p:sp>
        <p:nvSpPr>
          <p:cNvPr id="19460" name="Zástupný symbol pro číslo snímku 3">
            <a:extLst>
              <a:ext uri="{FF2B5EF4-FFF2-40B4-BE49-F238E27FC236}">
                <a16:creationId xmlns:a16="http://schemas.microsoft.com/office/drawing/2014/main" id="{A896F78B-ABA6-2CED-B152-1F3F6173147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0D55B1-5D11-461E-915E-F24DCC87FDB0}" type="slidenum">
              <a:rPr lang="cs-CZ" altLang="cs-CZ" smtClean="0"/>
              <a:pPr>
                <a:spcBef>
                  <a:spcPct val="0"/>
                </a:spcBef>
              </a:pPr>
              <a:t>10</a:t>
            </a:fld>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a:extLst>
              <a:ext uri="{FF2B5EF4-FFF2-40B4-BE49-F238E27FC236}">
                <a16:creationId xmlns:a16="http://schemas.microsoft.com/office/drawing/2014/main" id="{5904E230-8F62-B5A9-235D-CEAB27CDC00A}"/>
              </a:ext>
            </a:extLst>
          </p:cNvPr>
          <p:cNvSpPr>
            <a:spLocks noGrp="1" noRot="1" noChangeAspect="1" noChangeArrowheads="1" noTextEdit="1"/>
          </p:cNvSpPr>
          <p:nvPr>
            <p:ph type="sldImg"/>
          </p:nvPr>
        </p:nvSpPr>
        <p:spPr>
          <a:ln/>
        </p:spPr>
      </p:sp>
      <p:sp>
        <p:nvSpPr>
          <p:cNvPr id="21507" name="Zástupný symbol pro poznámky 2">
            <a:extLst>
              <a:ext uri="{FF2B5EF4-FFF2-40B4-BE49-F238E27FC236}">
                <a16:creationId xmlns:a16="http://schemas.microsoft.com/office/drawing/2014/main" id="{D4252A16-D312-C898-E0D5-EE9CA512A0A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ltLang="cs-CZ">
              <a:latin typeface="Arial" panose="020B0604020202020204" pitchFamily="34" charset="0"/>
            </a:endParaRPr>
          </a:p>
        </p:txBody>
      </p:sp>
      <p:sp>
        <p:nvSpPr>
          <p:cNvPr id="21508" name="Zástupný symbol pro číslo snímku 3">
            <a:extLst>
              <a:ext uri="{FF2B5EF4-FFF2-40B4-BE49-F238E27FC236}">
                <a16:creationId xmlns:a16="http://schemas.microsoft.com/office/drawing/2014/main" id="{5220399F-AE13-FF8E-5537-0D0B48292D8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FE2AEF-8DBD-4ABC-9D1C-1585E8DBCBAB}" type="slidenum">
              <a:rPr lang="cs-CZ" altLang="cs-CZ" smtClean="0"/>
              <a:pPr>
                <a:spcBef>
                  <a:spcPct val="0"/>
                </a:spcBef>
              </a:pPr>
              <a:t>11</a:t>
            </a:fld>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a:extLst>
              <a:ext uri="{FF2B5EF4-FFF2-40B4-BE49-F238E27FC236}">
                <a16:creationId xmlns:a16="http://schemas.microsoft.com/office/drawing/2014/main" id="{298826FC-8550-377F-381B-4E63EBB9CB00}"/>
              </a:ext>
            </a:extLst>
          </p:cNvPr>
          <p:cNvSpPr>
            <a:spLocks noGrp="1" noRot="1" noChangeAspect="1" noChangeArrowheads="1" noTextEdit="1"/>
          </p:cNvSpPr>
          <p:nvPr>
            <p:ph type="sldImg"/>
          </p:nvPr>
        </p:nvSpPr>
        <p:spPr>
          <a:ln/>
        </p:spPr>
      </p:sp>
      <p:sp>
        <p:nvSpPr>
          <p:cNvPr id="23555" name="Zástupný symbol pro poznámky 2">
            <a:extLst>
              <a:ext uri="{FF2B5EF4-FFF2-40B4-BE49-F238E27FC236}">
                <a16:creationId xmlns:a16="http://schemas.microsoft.com/office/drawing/2014/main" id="{1467D748-7D2E-7C66-AA33-F834715BC5D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ltLang="cs-CZ">
              <a:latin typeface="Arial" panose="020B0604020202020204" pitchFamily="34" charset="0"/>
            </a:endParaRPr>
          </a:p>
        </p:txBody>
      </p:sp>
      <p:sp>
        <p:nvSpPr>
          <p:cNvPr id="23556" name="Zástupný symbol pro číslo snímku 3">
            <a:extLst>
              <a:ext uri="{FF2B5EF4-FFF2-40B4-BE49-F238E27FC236}">
                <a16:creationId xmlns:a16="http://schemas.microsoft.com/office/drawing/2014/main" id="{6BCFCD6A-C5FD-CA98-59A9-74C91A6F5E9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FFDFDB3-5115-4E28-A0DB-BD1507CB3837}" type="slidenum">
              <a:rPr lang="cs-CZ" altLang="cs-CZ" smtClean="0"/>
              <a:pPr>
                <a:spcBef>
                  <a:spcPct val="0"/>
                </a:spcBef>
              </a:pPr>
              <a:t>12</a:t>
            </a:fld>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a:extLst>
              <a:ext uri="{FF2B5EF4-FFF2-40B4-BE49-F238E27FC236}">
                <a16:creationId xmlns:a16="http://schemas.microsoft.com/office/drawing/2014/main" id="{E92669B6-4B33-9279-8632-9B72205DED16}"/>
              </a:ext>
            </a:extLst>
          </p:cNvPr>
          <p:cNvSpPr>
            <a:spLocks noGrp="1" noRot="1" noChangeAspect="1" noChangeArrowheads="1" noTextEdit="1"/>
          </p:cNvSpPr>
          <p:nvPr>
            <p:ph type="sldImg"/>
          </p:nvPr>
        </p:nvSpPr>
        <p:spPr>
          <a:ln/>
        </p:spPr>
      </p:sp>
      <p:sp>
        <p:nvSpPr>
          <p:cNvPr id="25603" name="Zástupný symbol pro poznámky 2">
            <a:extLst>
              <a:ext uri="{FF2B5EF4-FFF2-40B4-BE49-F238E27FC236}">
                <a16:creationId xmlns:a16="http://schemas.microsoft.com/office/drawing/2014/main" id="{612F7897-C300-DF07-A60D-C140CC27D82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ltLang="cs-CZ">
              <a:latin typeface="Arial" panose="020B0604020202020204" pitchFamily="34" charset="0"/>
            </a:endParaRPr>
          </a:p>
        </p:txBody>
      </p:sp>
      <p:sp>
        <p:nvSpPr>
          <p:cNvPr id="25604" name="Zástupný symbol pro číslo snímku 3">
            <a:extLst>
              <a:ext uri="{FF2B5EF4-FFF2-40B4-BE49-F238E27FC236}">
                <a16:creationId xmlns:a16="http://schemas.microsoft.com/office/drawing/2014/main" id="{268D2EC4-4F2A-599F-365F-85EDBB54DA9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4FFE6C-3145-4234-A08B-13A603A87F51}" type="slidenum">
              <a:rPr lang="cs-CZ" altLang="cs-CZ" smtClean="0"/>
              <a:pPr>
                <a:spcBef>
                  <a:spcPct val="0"/>
                </a:spcBef>
              </a:pPr>
              <a:t>13</a:t>
            </a:fld>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a:extLst>
              <a:ext uri="{FF2B5EF4-FFF2-40B4-BE49-F238E27FC236}">
                <a16:creationId xmlns:a16="http://schemas.microsoft.com/office/drawing/2014/main" id="{E889BF57-DBCE-579E-BF7A-996B54E8B39E}"/>
              </a:ext>
            </a:extLst>
          </p:cNvPr>
          <p:cNvSpPr>
            <a:spLocks noGrp="1" noRot="1" noChangeAspect="1" noChangeArrowheads="1" noTextEdit="1"/>
          </p:cNvSpPr>
          <p:nvPr>
            <p:ph type="sldImg"/>
          </p:nvPr>
        </p:nvSpPr>
        <p:spPr>
          <a:ln/>
        </p:spPr>
      </p:sp>
      <p:sp>
        <p:nvSpPr>
          <p:cNvPr id="27651" name="Zástupný symbol pro poznámky 2">
            <a:extLst>
              <a:ext uri="{FF2B5EF4-FFF2-40B4-BE49-F238E27FC236}">
                <a16:creationId xmlns:a16="http://schemas.microsoft.com/office/drawing/2014/main" id="{5B1E5D6A-8EE5-D444-5D83-B3AFA38B7C7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ltLang="cs-CZ">
              <a:latin typeface="Arial" panose="020B0604020202020204" pitchFamily="34" charset="0"/>
            </a:endParaRPr>
          </a:p>
        </p:txBody>
      </p:sp>
      <p:sp>
        <p:nvSpPr>
          <p:cNvPr id="27652" name="Zástupný symbol pro číslo snímku 3">
            <a:extLst>
              <a:ext uri="{FF2B5EF4-FFF2-40B4-BE49-F238E27FC236}">
                <a16:creationId xmlns:a16="http://schemas.microsoft.com/office/drawing/2014/main" id="{161ABAC4-7954-F5CE-8C5C-98EFB89F7AE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8357F2-E2CE-44E3-8A6E-66EDAE4BAC4B}" type="slidenum">
              <a:rPr lang="cs-CZ" altLang="cs-CZ" smtClean="0"/>
              <a:pPr>
                <a:spcBef>
                  <a:spcPct val="0"/>
                </a:spcBef>
              </a:pPr>
              <a:t>14</a:t>
            </a:fld>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a:extLst>
              <a:ext uri="{FF2B5EF4-FFF2-40B4-BE49-F238E27FC236}">
                <a16:creationId xmlns:a16="http://schemas.microsoft.com/office/drawing/2014/main" id="{5DE44294-9BCE-45EC-0FDD-299672E2320E}"/>
              </a:ext>
            </a:extLst>
          </p:cNvPr>
          <p:cNvSpPr>
            <a:spLocks noGrp="1" noRot="1" noChangeAspect="1" noChangeArrowheads="1" noTextEdit="1"/>
          </p:cNvSpPr>
          <p:nvPr>
            <p:ph type="sldImg"/>
          </p:nvPr>
        </p:nvSpPr>
        <p:spPr>
          <a:ln/>
        </p:spPr>
      </p:sp>
      <p:sp>
        <p:nvSpPr>
          <p:cNvPr id="29699" name="Zástupný symbol pro poznámky 2">
            <a:extLst>
              <a:ext uri="{FF2B5EF4-FFF2-40B4-BE49-F238E27FC236}">
                <a16:creationId xmlns:a16="http://schemas.microsoft.com/office/drawing/2014/main" id="{B2E74ECB-ABF2-7DFE-D716-396F4EB3DE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ltLang="cs-CZ">
              <a:latin typeface="Arial" panose="020B0604020202020204" pitchFamily="34" charset="0"/>
            </a:endParaRPr>
          </a:p>
        </p:txBody>
      </p:sp>
      <p:sp>
        <p:nvSpPr>
          <p:cNvPr id="29700" name="Zástupný symbol pro číslo snímku 3">
            <a:extLst>
              <a:ext uri="{FF2B5EF4-FFF2-40B4-BE49-F238E27FC236}">
                <a16:creationId xmlns:a16="http://schemas.microsoft.com/office/drawing/2014/main" id="{2311F057-3A08-202D-12FC-2EE39F24D2F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F4F54B-7EA7-44DD-9377-7599A3C05D4A}" type="slidenum">
              <a:rPr lang="cs-CZ" altLang="cs-CZ" smtClean="0"/>
              <a:pPr>
                <a:spcBef>
                  <a:spcPct val="0"/>
                </a:spcBef>
              </a:pPr>
              <a:t>15</a:t>
            </a:fld>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a:extLst>
              <a:ext uri="{FF2B5EF4-FFF2-40B4-BE49-F238E27FC236}">
                <a16:creationId xmlns:a16="http://schemas.microsoft.com/office/drawing/2014/main" id="{533F11CB-3A6E-E7A7-2638-A16AC36CAFAF}"/>
              </a:ext>
            </a:extLst>
          </p:cNvPr>
          <p:cNvSpPr>
            <a:spLocks noGrp="1" noRot="1" noChangeAspect="1" noChangeArrowheads="1" noTextEdit="1"/>
          </p:cNvSpPr>
          <p:nvPr>
            <p:ph type="sldImg"/>
          </p:nvPr>
        </p:nvSpPr>
        <p:spPr>
          <a:ln/>
        </p:spPr>
      </p:sp>
      <p:sp>
        <p:nvSpPr>
          <p:cNvPr id="31747" name="Zástupný symbol pro poznámky 2">
            <a:extLst>
              <a:ext uri="{FF2B5EF4-FFF2-40B4-BE49-F238E27FC236}">
                <a16:creationId xmlns:a16="http://schemas.microsoft.com/office/drawing/2014/main" id="{F4B0013C-6CFA-B9BA-3A8F-796397C6389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ltLang="cs-CZ">
              <a:latin typeface="Arial" panose="020B0604020202020204" pitchFamily="34" charset="0"/>
            </a:endParaRPr>
          </a:p>
        </p:txBody>
      </p:sp>
      <p:sp>
        <p:nvSpPr>
          <p:cNvPr id="31748" name="Zástupný symbol pro číslo snímku 3">
            <a:extLst>
              <a:ext uri="{FF2B5EF4-FFF2-40B4-BE49-F238E27FC236}">
                <a16:creationId xmlns:a16="http://schemas.microsoft.com/office/drawing/2014/main" id="{DBBB9C29-A4B1-739C-591D-4CBEB63EE59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9F0B87-93D9-43DF-8332-E27B003D2E08}" type="slidenum">
              <a:rPr lang="cs-CZ" altLang="cs-CZ" smtClean="0"/>
              <a:pPr>
                <a:spcBef>
                  <a:spcPct val="0"/>
                </a:spcBef>
              </a:pPr>
              <a:t>16</a:t>
            </a:fld>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44984D6-01B7-3C64-E4FB-8BA72D7E3A2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D39F64-FAD5-4EBF-8746-4EE4A8500CE2}" type="slidenum">
              <a:rPr lang="cs-CZ" altLang="cs-CZ" smtClean="0"/>
              <a:pPr>
                <a:spcBef>
                  <a:spcPct val="0"/>
                </a:spcBef>
              </a:pPr>
              <a:t>17</a:t>
            </a:fld>
            <a:endParaRPr lang="cs-CZ" altLang="cs-CZ"/>
          </a:p>
        </p:txBody>
      </p:sp>
      <p:sp>
        <p:nvSpPr>
          <p:cNvPr id="5123" name="Rectangle 2">
            <a:extLst>
              <a:ext uri="{FF2B5EF4-FFF2-40B4-BE49-F238E27FC236}">
                <a16:creationId xmlns:a16="http://schemas.microsoft.com/office/drawing/2014/main" id="{0C16BDC1-4C2D-F7AF-FE66-A85B2C7DBCC6}"/>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DA235CD6-4B00-91DD-9AB4-51BE7694F5A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4002566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obrázek snímku 1">
            <a:extLst>
              <a:ext uri="{FF2B5EF4-FFF2-40B4-BE49-F238E27FC236}">
                <a16:creationId xmlns:a16="http://schemas.microsoft.com/office/drawing/2014/main" id="{5E53D9DD-ECEC-61E6-DE2C-700B79121D69}"/>
              </a:ext>
            </a:extLst>
          </p:cNvPr>
          <p:cNvSpPr>
            <a:spLocks noGrp="1" noRot="1" noChangeAspect="1" noChangeArrowheads="1" noTextEdit="1"/>
          </p:cNvSpPr>
          <p:nvPr>
            <p:ph type="sldImg"/>
          </p:nvPr>
        </p:nvSpPr>
        <p:spPr>
          <a:ln/>
        </p:spPr>
      </p:sp>
      <p:sp>
        <p:nvSpPr>
          <p:cNvPr id="13315" name="Zástupný symbol pro poznámky 2">
            <a:extLst>
              <a:ext uri="{FF2B5EF4-FFF2-40B4-BE49-F238E27FC236}">
                <a16:creationId xmlns:a16="http://schemas.microsoft.com/office/drawing/2014/main" id="{14235961-5675-E674-2872-9E560B204DF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a typeface="Calibri" panose="020F0502020204030204" pitchFamily="34" charset="0"/>
              <a:cs typeface="Times New Roman" panose="02020603050405020304" pitchFamily="18" charset="0"/>
            </a:endParaRPr>
          </a:p>
        </p:txBody>
      </p:sp>
      <p:sp>
        <p:nvSpPr>
          <p:cNvPr id="13316" name="Zástupný symbol pro číslo snímku 3">
            <a:extLst>
              <a:ext uri="{FF2B5EF4-FFF2-40B4-BE49-F238E27FC236}">
                <a16:creationId xmlns:a16="http://schemas.microsoft.com/office/drawing/2014/main" id="{B5754F43-C139-515D-380A-440C4B400B7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52F0DB-0FE1-4845-BC4B-2CA2FD0E64FA}" type="slidenum">
              <a:rPr lang="cs-CZ" altLang="cs-CZ" smtClean="0"/>
              <a:pPr/>
              <a:t>18</a:t>
            </a:fld>
            <a:endParaRPr lang="cs-CZ"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a:extLst>
              <a:ext uri="{FF2B5EF4-FFF2-40B4-BE49-F238E27FC236}">
                <a16:creationId xmlns:a16="http://schemas.microsoft.com/office/drawing/2014/main" id="{679931EA-355F-0CB1-2ADF-E85E40A1A070}"/>
              </a:ext>
            </a:extLst>
          </p:cNvPr>
          <p:cNvSpPr>
            <a:spLocks noGrp="1" noRot="1" noChangeAspect="1" noChangeArrowheads="1" noTextEdit="1"/>
          </p:cNvSpPr>
          <p:nvPr>
            <p:ph type="sldImg"/>
          </p:nvPr>
        </p:nvSpPr>
        <p:spPr>
          <a:ln/>
        </p:spPr>
      </p:sp>
      <p:sp>
        <p:nvSpPr>
          <p:cNvPr id="15363" name="Zástupný symbol pro poznámky 2">
            <a:extLst>
              <a:ext uri="{FF2B5EF4-FFF2-40B4-BE49-F238E27FC236}">
                <a16:creationId xmlns:a16="http://schemas.microsoft.com/office/drawing/2014/main" id="{02E0D4D5-A3E1-ED17-2515-2A4DFE322B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a typeface="Calibri" panose="020F0502020204030204" pitchFamily="34" charset="0"/>
              <a:cs typeface="Times New Roman" panose="02020603050405020304" pitchFamily="18" charset="0"/>
            </a:endParaRPr>
          </a:p>
        </p:txBody>
      </p:sp>
      <p:sp>
        <p:nvSpPr>
          <p:cNvPr id="15364" name="Zástupný symbol pro číslo snímku 3">
            <a:extLst>
              <a:ext uri="{FF2B5EF4-FFF2-40B4-BE49-F238E27FC236}">
                <a16:creationId xmlns:a16="http://schemas.microsoft.com/office/drawing/2014/main" id="{2B7C239D-9DC8-22BB-C845-71D89571539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7F76B5-B834-46CD-AC23-5A2FA3C4FF18}" type="slidenum">
              <a:rPr lang="cs-CZ" altLang="cs-CZ" smtClean="0"/>
              <a:pPr/>
              <a:t>21</a:t>
            </a:fld>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obrázek snímku 1">
            <a:extLst>
              <a:ext uri="{FF2B5EF4-FFF2-40B4-BE49-F238E27FC236}">
                <a16:creationId xmlns:a16="http://schemas.microsoft.com/office/drawing/2014/main" id="{3515B7CC-85FD-4D5E-41E6-5CEB01A4D67D}"/>
              </a:ext>
            </a:extLst>
          </p:cNvPr>
          <p:cNvSpPr>
            <a:spLocks noGrp="1" noRot="1" noChangeAspect="1" noChangeArrowheads="1" noTextEdit="1"/>
          </p:cNvSpPr>
          <p:nvPr>
            <p:ph type="sldImg"/>
          </p:nvPr>
        </p:nvSpPr>
        <p:spPr>
          <a:ln/>
        </p:spPr>
      </p:sp>
      <p:sp>
        <p:nvSpPr>
          <p:cNvPr id="8195" name="Zástupný symbol pro poznámky 2">
            <a:extLst>
              <a:ext uri="{FF2B5EF4-FFF2-40B4-BE49-F238E27FC236}">
                <a16:creationId xmlns:a16="http://schemas.microsoft.com/office/drawing/2014/main" id="{6C6AAEAC-3726-19FB-FD99-6513A940E9D3}"/>
              </a:ext>
            </a:extLst>
          </p:cNvPr>
          <p:cNvSpPr>
            <a:spLocks noGrp="1" noChangeArrowheads="1"/>
          </p:cNvSpPr>
          <p:nvPr>
            <p:ph type="body" idx="1"/>
          </p:nvPr>
        </p:nvSpPr>
        <p:spPr/>
        <p:txBody>
          <a:bodyPr/>
          <a:lstStyle/>
          <a:p>
            <a:pPr marL="457200" indent="-457200" eaLnBrk="1" hangingPunct="1">
              <a:buClr>
                <a:srgbClr val="00ADD0"/>
              </a:buClr>
              <a:buFont typeface="Arial" panose="020B0604020202020204" pitchFamily="34" charset="0"/>
              <a:buChar char="•"/>
              <a:defRPr/>
            </a:pPr>
            <a:r>
              <a:rPr lang="cs-CZ" altLang="cs-CZ" sz="900" dirty="0">
                <a:solidFill>
                  <a:schemeClr val="bg1"/>
                </a:solidFill>
                <a:latin typeface="+mn-lt"/>
              </a:rPr>
              <a:t>spolupráce města Ostravy s odborem pro sociální začleňování (Agenturou) zahájena v roce 2015</a:t>
            </a:r>
          </a:p>
          <a:p>
            <a:pPr marL="457200" indent="-457200" eaLnBrk="1" hangingPunct="1">
              <a:buClr>
                <a:srgbClr val="00ADD0"/>
              </a:buClr>
              <a:buFont typeface="Arial" panose="020B0604020202020204" pitchFamily="34" charset="0"/>
              <a:buChar char="•"/>
              <a:defRPr/>
            </a:pPr>
            <a:r>
              <a:rPr lang="cs-CZ" altLang="cs-CZ" sz="900" dirty="0">
                <a:solidFill>
                  <a:schemeClr val="bg1"/>
                </a:solidFill>
                <a:latin typeface="+mn-lt"/>
              </a:rPr>
              <a:t>2015-2020 – spolupráce v rámci </a:t>
            </a:r>
            <a:r>
              <a:rPr lang="cs-CZ" altLang="cs-CZ" sz="900" dirty="0">
                <a:solidFill>
                  <a:srgbClr val="00ADD0"/>
                </a:solidFill>
                <a:latin typeface="+mn-lt"/>
              </a:rPr>
              <a:t>Koordinovaného přístupu k sociálně vyloučeným lokalitám </a:t>
            </a:r>
            <a:r>
              <a:rPr lang="cs-CZ" altLang="cs-CZ" sz="900" dirty="0">
                <a:solidFill>
                  <a:schemeClr val="bg1"/>
                </a:solidFill>
                <a:latin typeface="+mn-lt"/>
              </a:rPr>
              <a:t>	</a:t>
            </a:r>
          </a:p>
          <a:p>
            <a:pPr marL="1016000" lvl="2" indent="-342900" eaLnBrk="1" hangingPunct="1">
              <a:buClr>
                <a:srgbClr val="00ADD0"/>
              </a:buClr>
              <a:buFont typeface="Wingdings" panose="05000000000000000000" pitchFamily="2" charset="2"/>
              <a:buChar char="Ø"/>
              <a:defRPr/>
            </a:pPr>
            <a:r>
              <a:rPr lang="cs-CZ" altLang="cs-CZ" sz="900" dirty="0">
                <a:solidFill>
                  <a:schemeClr val="bg1"/>
                </a:solidFill>
                <a:latin typeface="+mn-lt"/>
              </a:rPr>
              <a:t>celkem </a:t>
            </a:r>
            <a:r>
              <a:rPr lang="cs-CZ" altLang="cs-CZ" sz="900" b="1" dirty="0">
                <a:solidFill>
                  <a:srgbClr val="FF0066"/>
                </a:solidFill>
                <a:latin typeface="+mn-lt"/>
              </a:rPr>
              <a:t>28 projektů za 233 mil. Kč </a:t>
            </a:r>
            <a:r>
              <a:rPr lang="cs-CZ" altLang="cs-CZ" sz="900" b="1" dirty="0">
                <a:solidFill>
                  <a:schemeClr val="bg1"/>
                </a:solidFill>
                <a:latin typeface="+mn-lt"/>
              </a:rPr>
              <a:t>– výzva OPZ + OP VVV</a:t>
            </a:r>
          </a:p>
          <a:p>
            <a:pPr marL="1016000" lvl="2" indent="-342900" eaLnBrk="1" hangingPunct="1">
              <a:buClr>
                <a:srgbClr val="00ADD0"/>
              </a:buClr>
              <a:buFont typeface="Wingdings" panose="05000000000000000000" pitchFamily="2" charset="2"/>
              <a:buChar char="Ø"/>
              <a:defRPr/>
            </a:pPr>
            <a:r>
              <a:rPr lang="cs-CZ" altLang="cs-CZ" sz="900" b="1" dirty="0">
                <a:solidFill>
                  <a:schemeClr val="bg1"/>
                </a:solidFill>
                <a:latin typeface="+mn-lt"/>
              </a:rPr>
              <a:t>celkem </a:t>
            </a:r>
            <a:r>
              <a:rPr lang="cs-CZ" altLang="cs-CZ" sz="900" b="1" dirty="0">
                <a:solidFill>
                  <a:srgbClr val="FF0066"/>
                </a:solidFill>
                <a:latin typeface="+mn-lt"/>
              </a:rPr>
              <a:t>12 projektů za 185 mil. Kč </a:t>
            </a:r>
            <a:r>
              <a:rPr lang="cs-CZ" altLang="cs-CZ" sz="900" b="1" dirty="0">
                <a:solidFill>
                  <a:schemeClr val="bg1"/>
                </a:solidFill>
                <a:latin typeface="+mn-lt"/>
              </a:rPr>
              <a:t>– výzva IROP</a:t>
            </a:r>
          </a:p>
          <a:p>
            <a:pPr lvl="1" indent="-457200" eaLnBrk="1" hangingPunct="1">
              <a:buClr>
                <a:srgbClr val="00ADD0"/>
              </a:buClr>
              <a:buFont typeface="Arial" panose="020B0604020202020204" pitchFamily="34" charset="0"/>
              <a:buChar char="•"/>
              <a:defRPr/>
            </a:pPr>
            <a:r>
              <a:rPr lang="cs-CZ" altLang="cs-CZ" sz="900" dirty="0">
                <a:solidFill>
                  <a:schemeClr val="bg1"/>
                </a:solidFill>
                <a:latin typeface="+mn-lt"/>
              </a:rPr>
              <a:t>Nyní návazná spolupráce v rámci </a:t>
            </a:r>
            <a:r>
              <a:rPr lang="cs-CZ" altLang="cs-CZ" sz="900" dirty="0">
                <a:solidFill>
                  <a:srgbClr val="00ADD0"/>
                </a:solidFill>
                <a:latin typeface="+mn-lt"/>
              </a:rPr>
              <a:t>Koordinovaného přístupu k sociálnímu vyloučení +</a:t>
            </a:r>
          </a:p>
          <a:p>
            <a:pPr>
              <a:lnSpc>
                <a:spcPct val="115000"/>
              </a:lnSpc>
              <a:defRPr/>
            </a:pPr>
            <a:endParaRPr lang="cs-CZ" altLang="cs-CZ" sz="900" dirty="0">
              <a:solidFill>
                <a:schemeClr val="bg1"/>
              </a:solidFill>
              <a:latin typeface="+mn-lt"/>
              <a:cs typeface="Times New Roman" panose="02020603050405020304" pitchFamily="18" charset="0"/>
            </a:endParaRPr>
          </a:p>
          <a:p>
            <a:pPr>
              <a:lnSpc>
                <a:spcPct val="115000"/>
              </a:lnSpc>
              <a:defRPr/>
            </a:pPr>
            <a:r>
              <a:rPr lang="cs-CZ" altLang="cs-CZ" sz="900" b="1" dirty="0">
                <a:latin typeface="+mn-lt"/>
                <a:cs typeface="Times New Roman" panose="02020603050405020304" pitchFamily="18" charset="0"/>
              </a:rPr>
              <a:t>Plusy</a:t>
            </a:r>
            <a:endParaRPr lang="cs-CZ" altLang="cs-CZ" sz="900" dirty="0">
              <a:latin typeface="+mn-lt"/>
              <a:cs typeface="Times New Roman" panose="02020603050405020304" pitchFamily="18" charset="0"/>
            </a:endParaRPr>
          </a:p>
          <a:p>
            <a:pPr marL="171450" indent="-171450">
              <a:lnSpc>
                <a:spcPct val="115000"/>
              </a:lnSpc>
              <a:buFont typeface="Arial" panose="020B0604020202020204" pitchFamily="34" charset="0"/>
              <a:buChar char="•"/>
              <a:defRPr/>
            </a:pPr>
            <a:r>
              <a:rPr lang="cs-CZ" altLang="cs-CZ" sz="900" dirty="0">
                <a:latin typeface="+mn-lt"/>
                <a:cs typeface="Times New Roman" panose="02020603050405020304" pitchFamily="18" charset="0"/>
              </a:rPr>
              <a:t>„zvýhodněný přístup“ k dotačním toků ESF21+ (specifické výzvy pro spolupracující obce, </a:t>
            </a:r>
            <a:r>
              <a:rPr lang="cs-CZ" altLang="cs-CZ" sz="900" dirty="0" err="1">
                <a:latin typeface="+mn-lt"/>
                <a:cs typeface="Times New Roman" panose="02020603050405020304" pitchFamily="18" charset="0"/>
              </a:rPr>
              <a:t>subalokace</a:t>
            </a:r>
            <a:r>
              <a:rPr lang="cs-CZ" altLang="cs-CZ" sz="900" dirty="0">
                <a:latin typeface="+mn-lt"/>
                <a:cs typeface="Times New Roman" panose="02020603050405020304" pitchFamily="18" charset="0"/>
              </a:rPr>
              <a:t> v některých otevřených výzvách, zvýšení bonifikace projektové žádosti obce/aktéra </a:t>
            </a:r>
            <a:br>
              <a:rPr lang="cs-CZ" altLang="cs-CZ" sz="900" dirty="0">
                <a:latin typeface="+mn-lt"/>
                <a:cs typeface="Times New Roman" panose="02020603050405020304" pitchFamily="18" charset="0"/>
              </a:rPr>
            </a:br>
            <a:r>
              <a:rPr lang="cs-CZ" altLang="cs-CZ" sz="900" dirty="0">
                <a:latin typeface="+mn-lt"/>
                <a:cs typeface="Times New Roman" panose="02020603050405020304" pitchFamily="18" charset="0"/>
              </a:rPr>
              <a:t>ze spolupracující obce), </a:t>
            </a:r>
          </a:p>
          <a:p>
            <a:pPr marL="171450" indent="-171450">
              <a:lnSpc>
                <a:spcPct val="115000"/>
              </a:lnSpc>
              <a:buFont typeface="Arial" panose="020B0604020202020204" pitchFamily="34" charset="0"/>
              <a:buChar char="•"/>
              <a:defRPr/>
            </a:pPr>
            <a:r>
              <a:rPr lang="cs-CZ" altLang="cs-CZ" sz="900" dirty="0">
                <a:latin typeface="+mn-lt"/>
                <a:cs typeface="Times New Roman" panose="02020603050405020304" pitchFamily="18" charset="0"/>
              </a:rPr>
              <a:t>akční plán na dobu 3 let – možnost reagovat na aktuální potřeby v území a na vyhlášené projektové výzvy, možnost realizovat projekty na to, co opravdu potřebujeme a chceme podporovat. Akční plán bude průběžně vyhodnocován,</a:t>
            </a:r>
          </a:p>
          <a:p>
            <a:pPr marL="171450" indent="-171450">
              <a:lnSpc>
                <a:spcPct val="115000"/>
              </a:lnSpc>
              <a:buFont typeface="Arial" panose="020B0604020202020204" pitchFamily="34" charset="0"/>
              <a:buChar char="•"/>
              <a:defRPr/>
            </a:pPr>
            <a:r>
              <a:rPr lang="cs-CZ" altLang="cs-CZ" sz="900" dirty="0">
                <a:latin typeface="+mn-lt"/>
                <a:cs typeface="Times New Roman" panose="02020603050405020304" pitchFamily="18" charset="0"/>
              </a:rPr>
              <a:t>víceleté financování projektů prevence kriminality v širších možnostech využití finančních prostředků (např. asistenti prevence kriminality, domovník preventista atd.) – nyní financování pouze jednoleté z MV ČR v rámci programu prevence kriminality na místní úrovni (z MV ČR tak možnost čerpat finance na jiné projekty – např. kamerový systém),</a:t>
            </a:r>
          </a:p>
          <a:p>
            <a:pPr marL="171450" indent="-171450">
              <a:lnSpc>
                <a:spcPct val="115000"/>
              </a:lnSpc>
              <a:buFont typeface="Arial" panose="020B0604020202020204" pitchFamily="34" charset="0"/>
              <a:buChar char="•"/>
              <a:defRPr/>
            </a:pPr>
            <a:r>
              <a:rPr lang="cs-CZ" altLang="cs-CZ" sz="900" dirty="0">
                <a:latin typeface="+mn-lt"/>
                <a:cs typeface="Times New Roman" panose="02020603050405020304" pitchFamily="18" charset="0"/>
              </a:rPr>
              <a:t>možnost ovlivnit, které projekty budou realizovány na území SMO (vydáním souhlasného stanoviska prostřednictvím Agentury + provázanost se vznikajícím 6. KP – zejména v oblasti sociálních služeb – jejich rozvoj nebo vznik – možnost financování z KSPV+ </a:t>
            </a:r>
          </a:p>
          <a:p>
            <a:pPr>
              <a:defRPr/>
            </a:pPr>
            <a:endParaRPr lang="cs-CZ" altLang="cs-CZ" dirty="0">
              <a:latin typeface="Arial" panose="020B0604020202020204" pitchFamily="34" charset="0"/>
            </a:endParaRPr>
          </a:p>
        </p:txBody>
      </p:sp>
      <p:sp>
        <p:nvSpPr>
          <p:cNvPr id="7172" name="Zástupný symbol pro číslo snímku 3">
            <a:extLst>
              <a:ext uri="{FF2B5EF4-FFF2-40B4-BE49-F238E27FC236}">
                <a16:creationId xmlns:a16="http://schemas.microsoft.com/office/drawing/2014/main" id="{421138A2-F75B-5BB9-C955-9BFDDB0464F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B8F3C3-FBF4-4A9D-B163-0A11FE7DF8B7}" type="slidenum">
              <a:rPr lang="cs-CZ" altLang="cs-CZ" smtClean="0"/>
              <a:pPr/>
              <a:t>2</a:t>
            </a:fld>
            <a:endParaRPr lang="cs-CZ" alt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a:extLst>
              <a:ext uri="{FF2B5EF4-FFF2-40B4-BE49-F238E27FC236}">
                <a16:creationId xmlns:a16="http://schemas.microsoft.com/office/drawing/2014/main" id="{679931EA-355F-0CB1-2ADF-E85E40A1A070}"/>
              </a:ext>
            </a:extLst>
          </p:cNvPr>
          <p:cNvSpPr>
            <a:spLocks noGrp="1" noRot="1" noChangeAspect="1" noChangeArrowheads="1" noTextEdit="1"/>
          </p:cNvSpPr>
          <p:nvPr>
            <p:ph type="sldImg"/>
          </p:nvPr>
        </p:nvSpPr>
        <p:spPr>
          <a:ln/>
        </p:spPr>
      </p:sp>
      <p:sp>
        <p:nvSpPr>
          <p:cNvPr id="15363" name="Zástupný symbol pro poznámky 2">
            <a:extLst>
              <a:ext uri="{FF2B5EF4-FFF2-40B4-BE49-F238E27FC236}">
                <a16:creationId xmlns:a16="http://schemas.microsoft.com/office/drawing/2014/main" id="{02E0D4D5-A3E1-ED17-2515-2A4DFE322B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a typeface="Calibri" panose="020F0502020204030204" pitchFamily="34" charset="0"/>
              <a:cs typeface="Times New Roman" panose="02020603050405020304" pitchFamily="18" charset="0"/>
            </a:endParaRPr>
          </a:p>
        </p:txBody>
      </p:sp>
      <p:sp>
        <p:nvSpPr>
          <p:cNvPr id="15364" name="Zástupný symbol pro číslo snímku 3">
            <a:extLst>
              <a:ext uri="{FF2B5EF4-FFF2-40B4-BE49-F238E27FC236}">
                <a16:creationId xmlns:a16="http://schemas.microsoft.com/office/drawing/2014/main" id="{2B7C239D-9DC8-22BB-C845-71D89571539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7F76B5-B834-46CD-AC23-5A2FA3C4FF18}" type="slidenum">
              <a:rPr kumimoji="0" lang="cs-CZ" altLang="cs-CZ"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cs-CZ" altLang="cs-CZ"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1242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44984D6-01B7-3C64-E4FB-8BA72D7E3A2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D39F64-FAD5-4EBF-8746-4EE4A8500CE2}" type="slidenum">
              <a:rPr lang="cs-CZ" altLang="cs-CZ" smtClean="0"/>
              <a:pPr>
                <a:spcBef>
                  <a:spcPct val="0"/>
                </a:spcBef>
              </a:pPr>
              <a:t>23</a:t>
            </a:fld>
            <a:endParaRPr lang="cs-CZ" altLang="cs-CZ"/>
          </a:p>
        </p:txBody>
      </p:sp>
      <p:sp>
        <p:nvSpPr>
          <p:cNvPr id="5123" name="Rectangle 2">
            <a:extLst>
              <a:ext uri="{FF2B5EF4-FFF2-40B4-BE49-F238E27FC236}">
                <a16:creationId xmlns:a16="http://schemas.microsoft.com/office/drawing/2014/main" id="{0C16BDC1-4C2D-F7AF-FE66-A85B2C7DBCC6}"/>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DA235CD6-4B00-91DD-9AB4-51BE7694F5A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obrázek snímku 1">
            <a:extLst>
              <a:ext uri="{FF2B5EF4-FFF2-40B4-BE49-F238E27FC236}">
                <a16:creationId xmlns:a16="http://schemas.microsoft.com/office/drawing/2014/main" id="{77AC90A3-5756-FBA3-8E0F-1B115708C20B}"/>
              </a:ext>
            </a:extLst>
          </p:cNvPr>
          <p:cNvSpPr>
            <a:spLocks noGrp="1" noRot="1" noChangeAspect="1" noChangeArrowheads="1" noTextEdit="1"/>
          </p:cNvSpPr>
          <p:nvPr>
            <p:ph type="sldImg"/>
          </p:nvPr>
        </p:nvSpPr>
        <p:spPr>
          <a:ln/>
        </p:spPr>
      </p:sp>
      <p:sp>
        <p:nvSpPr>
          <p:cNvPr id="17411" name="Zástupný symbol pro poznámky 2">
            <a:extLst>
              <a:ext uri="{FF2B5EF4-FFF2-40B4-BE49-F238E27FC236}">
                <a16:creationId xmlns:a16="http://schemas.microsoft.com/office/drawing/2014/main" id="{41D9FC1F-F991-21AC-188E-4180645537EB}"/>
              </a:ext>
            </a:extLst>
          </p:cNvPr>
          <p:cNvSpPr>
            <a:spLocks noGrp="1" noChangeArrowheads="1"/>
          </p:cNvSpPr>
          <p:nvPr>
            <p:ph type="body" idx="1"/>
          </p:nvPr>
        </p:nvSpPr>
        <p:spPr/>
        <p:txBody>
          <a:bodyPr/>
          <a:lstStyle/>
          <a:p>
            <a:pPr algn="just">
              <a:lnSpc>
                <a:spcPct val="120000"/>
              </a:lnSpc>
              <a:spcAft>
                <a:spcPts val="800"/>
              </a:spcAft>
              <a:defRPr/>
            </a:pPr>
            <a:r>
              <a:rPr lang="cs-CZ" altLang="cs-CZ" sz="1000" dirty="0">
                <a:latin typeface="+mj-lt"/>
                <a:cs typeface="Arial" panose="020B0604020202020204" pitchFamily="34" charset="0"/>
              </a:rPr>
              <a:t>Speciální kategorii opatření uvedených v Akčním plánu tvoří sociální služby. Jestliže bude obdržený projektový záměr naplňující určité opatření </a:t>
            </a:r>
            <a:r>
              <a:rPr lang="cs-CZ" altLang="cs-CZ" sz="1000" b="1" dirty="0">
                <a:latin typeface="+mj-lt"/>
                <a:cs typeface="Arial" panose="020B0604020202020204" pitchFamily="34" charset="0"/>
              </a:rPr>
              <a:t>obsahovat rozvoj stávající sociální služby či vznik nové</a:t>
            </a:r>
            <a:r>
              <a:rPr lang="cs-CZ" altLang="cs-CZ" sz="1000" dirty="0">
                <a:latin typeface="+mj-lt"/>
                <a:cs typeface="Arial" panose="020B0604020202020204" pitchFamily="34" charset="0"/>
              </a:rPr>
              <a:t>, musí být tento záměr v souladu s platným komunitním plánem, případně musí být jeho potřebnost uvedena v každoročním vyhodnocení komunitního plánu. </a:t>
            </a:r>
          </a:p>
          <a:p>
            <a:pPr algn="just">
              <a:lnSpc>
                <a:spcPct val="120000"/>
              </a:lnSpc>
              <a:spcAft>
                <a:spcPts val="800"/>
              </a:spcAft>
              <a:defRPr/>
            </a:pPr>
            <a:r>
              <a:rPr lang="cs-CZ" altLang="cs-CZ" sz="1000" dirty="0">
                <a:latin typeface="+mj-lt"/>
                <a:cs typeface="Arial" panose="020B0604020202020204" pitchFamily="34" charset="0"/>
              </a:rPr>
              <a:t>Důvodem je zajištění kontinuity ve financování nabízených sociálních služeb na území města. Pakliže nebude tato podmínka splněna, </a:t>
            </a:r>
            <a:r>
              <a:rPr lang="cs-CZ" altLang="cs-CZ" sz="1000" b="1" dirty="0">
                <a:latin typeface="+mj-lt"/>
                <a:cs typeface="Arial" panose="020B0604020202020204" pitchFamily="34" charset="0"/>
              </a:rPr>
              <a:t>nebude daný projektový záměr v souladu s Plánem</a:t>
            </a:r>
            <a:r>
              <a:rPr lang="cs-CZ" altLang="cs-CZ" sz="1000" dirty="0">
                <a:latin typeface="+mj-lt"/>
                <a:cs typeface="Arial" panose="020B0604020202020204" pitchFamily="34" charset="0"/>
              </a:rPr>
              <a:t>. </a:t>
            </a:r>
          </a:p>
          <a:p>
            <a:pPr algn="just">
              <a:lnSpc>
                <a:spcPct val="120000"/>
              </a:lnSpc>
              <a:spcAft>
                <a:spcPts val="800"/>
              </a:spcAft>
              <a:defRPr/>
            </a:pPr>
            <a:endParaRPr lang="cs-CZ" altLang="cs-CZ" sz="1000" dirty="0">
              <a:latin typeface="+mj-lt"/>
              <a:cs typeface="Arial" panose="020B0604020202020204" pitchFamily="34" charset="0"/>
            </a:endParaRPr>
          </a:p>
          <a:p>
            <a:pPr algn="just">
              <a:lnSpc>
                <a:spcPct val="120000"/>
              </a:lnSpc>
              <a:spcAft>
                <a:spcPts val="800"/>
              </a:spcAft>
              <a:defRPr/>
            </a:pPr>
            <a:r>
              <a:rPr lang="cs-CZ" altLang="cs-CZ" sz="1000" dirty="0">
                <a:latin typeface="+mj-lt"/>
                <a:cs typeface="Arial" panose="020B0604020202020204" pitchFamily="34" charset="0"/>
              </a:rPr>
              <a:t>Zároveň platí, že organizace, která v rámci Akčního plánu rozvíjí stávající sociální službu, nebo nabízí službu novou, musí postupovat v souladu s platnou metodikou aktualizace Krajské sítě sociálních služeb v Moravskoslezském kraji, tj. </a:t>
            </a:r>
            <a:r>
              <a:rPr lang="cs-CZ" altLang="cs-CZ" sz="1000" b="1" dirty="0">
                <a:latin typeface="+mj-lt"/>
                <a:cs typeface="Arial" panose="020B0604020202020204" pitchFamily="34" charset="0"/>
              </a:rPr>
              <a:t>požádat o zařazení sociální služby (se statusem optimální) do krajské sítě</a:t>
            </a:r>
            <a:r>
              <a:rPr lang="cs-CZ" altLang="cs-CZ" sz="1000" dirty="0">
                <a:latin typeface="+mj-lt"/>
                <a:cs typeface="Arial" panose="020B0604020202020204" pitchFamily="34" charset="0"/>
              </a:rPr>
              <a:t>.  </a:t>
            </a:r>
          </a:p>
          <a:p>
            <a:pPr algn="just">
              <a:lnSpc>
                <a:spcPct val="120000"/>
              </a:lnSpc>
              <a:spcAft>
                <a:spcPts val="800"/>
              </a:spcAft>
              <a:defRPr/>
            </a:pPr>
            <a:endParaRPr lang="cs-CZ" altLang="cs-CZ" sz="1000" dirty="0">
              <a:latin typeface="+mj-lt"/>
              <a:cs typeface="Arial" panose="020B0604020202020204" pitchFamily="34" charset="0"/>
            </a:endParaRPr>
          </a:p>
          <a:p>
            <a:pPr>
              <a:defRPr/>
            </a:pPr>
            <a:r>
              <a:rPr lang="cs-CZ" altLang="cs-CZ" sz="1000" dirty="0">
                <a:latin typeface="+mj-lt"/>
              </a:rPr>
              <a:t>V rámci sběru absorpční kapacity a dle rozvojových cílů připravovaného 6. KP se sešlo celkem 17 projektových záměrů na rozvoj nebo vznik sociálních služeb. </a:t>
            </a:r>
          </a:p>
          <a:p>
            <a:pPr>
              <a:defRPr/>
            </a:pPr>
            <a:r>
              <a:rPr lang="cs-CZ" altLang="cs-CZ" sz="1000" dirty="0">
                <a:latin typeface="+mj-lt"/>
              </a:rPr>
              <a:t>V případě realizace těchto projektů činily v rámci rozpočtu města cca 10 mil. Kč ročně. </a:t>
            </a:r>
          </a:p>
          <a:p>
            <a:pPr>
              <a:defRPr/>
            </a:pPr>
            <a:endParaRPr lang="cs-CZ" altLang="cs-CZ" sz="1000" dirty="0">
              <a:latin typeface="+mj-lt"/>
            </a:endParaRPr>
          </a:p>
          <a:p>
            <a:pPr>
              <a:defRPr/>
            </a:pPr>
            <a:r>
              <a:rPr lang="cs-CZ" altLang="cs-CZ" sz="1000" dirty="0">
                <a:latin typeface="+mj-lt"/>
              </a:rPr>
              <a:t>Veřejné zdroje – MPSV, KÚ MSK…</a:t>
            </a:r>
          </a:p>
        </p:txBody>
      </p:sp>
      <p:sp>
        <p:nvSpPr>
          <p:cNvPr id="17412" name="Zástupný symbol pro číslo snímku 3">
            <a:extLst>
              <a:ext uri="{FF2B5EF4-FFF2-40B4-BE49-F238E27FC236}">
                <a16:creationId xmlns:a16="http://schemas.microsoft.com/office/drawing/2014/main" id="{1DDFEE88-876B-8303-10A0-2734A34C54C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CD8288-E8DD-4135-8D2C-3F913FD5CAD3}" type="slidenum">
              <a:rPr lang="cs-CZ" altLang="cs-CZ" smtClean="0"/>
              <a:pPr/>
              <a:t>60</a:t>
            </a:fld>
            <a:endParaRPr lang="cs-CZ" alt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a:extLst>
              <a:ext uri="{FF2B5EF4-FFF2-40B4-BE49-F238E27FC236}">
                <a16:creationId xmlns:a16="http://schemas.microsoft.com/office/drawing/2014/main" id="{A84B38EF-0E33-092D-45A2-91F0C8B43E16}"/>
              </a:ext>
            </a:extLst>
          </p:cNvPr>
          <p:cNvSpPr>
            <a:spLocks noGrp="1" noRot="1" noChangeAspect="1" noChangeArrowheads="1" noTextEdit="1"/>
          </p:cNvSpPr>
          <p:nvPr>
            <p:ph type="sldImg"/>
          </p:nvPr>
        </p:nvSpPr>
        <p:spPr>
          <a:ln/>
        </p:spPr>
      </p:sp>
      <p:sp>
        <p:nvSpPr>
          <p:cNvPr id="19459" name="Zástupný symbol pro poznámky 2">
            <a:extLst>
              <a:ext uri="{FF2B5EF4-FFF2-40B4-BE49-F238E27FC236}">
                <a16:creationId xmlns:a16="http://schemas.microsoft.com/office/drawing/2014/main" id="{1E71F191-1B8A-4F13-675E-8960F061294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a:latin typeface="Arial"/>
                <a:cs typeface="Arial"/>
              </a:rPr>
              <a:t>Projekty Domovník-preventista zatím plánované v městských obvodech: Mariánské Hory a </a:t>
            </a:r>
            <a:r>
              <a:rPr lang="cs-CZ" altLang="cs-CZ" dirty="0" err="1">
                <a:latin typeface="Arial"/>
                <a:cs typeface="Arial"/>
              </a:rPr>
              <a:t>Hulváky</a:t>
            </a:r>
            <a:r>
              <a:rPr lang="cs-CZ" altLang="cs-CZ" dirty="0">
                <a:latin typeface="Arial"/>
                <a:cs typeface="Arial"/>
              </a:rPr>
              <a:t>, Ostrava-Jih a Poruba. </a:t>
            </a:r>
          </a:p>
          <a:p>
            <a:endParaRPr lang="cs-CZ" altLang="cs-CZ" dirty="0">
              <a:latin typeface="Arial" panose="020B0604020202020204" pitchFamily="34" charset="0"/>
              <a:cs typeface="Arial"/>
            </a:endParaRPr>
          </a:p>
          <a:p>
            <a:endParaRPr lang="cs-CZ" altLang="cs-CZ" dirty="0">
              <a:latin typeface="Arial" panose="020B0604020202020204" pitchFamily="34" charset="0"/>
              <a:cs typeface="Arial"/>
            </a:endParaRPr>
          </a:p>
        </p:txBody>
      </p:sp>
      <p:sp>
        <p:nvSpPr>
          <p:cNvPr id="19460" name="Zástupný symbol pro číslo snímku 3">
            <a:extLst>
              <a:ext uri="{FF2B5EF4-FFF2-40B4-BE49-F238E27FC236}">
                <a16:creationId xmlns:a16="http://schemas.microsoft.com/office/drawing/2014/main" id="{7CA2FD62-425C-E4C6-44B6-549DF02441A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4BE5D9-E3E4-4104-A429-52E00FDE98C8}" type="slidenum">
              <a:rPr lang="cs-CZ" altLang="cs-CZ" smtClean="0"/>
              <a:pPr/>
              <a:t>62</a:t>
            </a:fld>
            <a:endParaRPr lang="cs-CZ" alt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a:extLst>
              <a:ext uri="{FF2B5EF4-FFF2-40B4-BE49-F238E27FC236}">
                <a16:creationId xmlns:a16="http://schemas.microsoft.com/office/drawing/2014/main" id="{A84B38EF-0E33-092D-45A2-91F0C8B43E16}"/>
              </a:ext>
            </a:extLst>
          </p:cNvPr>
          <p:cNvSpPr>
            <a:spLocks noGrp="1" noRot="1" noChangeAspect="1" noChangeArrowheads="1" noTextEdit="1"/>
          </p:cNvSpPr>
          <p:nvPr>
            <p:ph type="sldImg"/>
          </p:nvPr>
        </p:nvSpPr>
        <p:spPr>
          <a:ln/>
        </p:spPr>
      </p:sp>
      <p:sp>
        <p:nvSpPr>
          <p:cNvPr id="19459" name="Zástupný symbol pro poznámky 2">
            <a:extLst>
              <a:ext uri="{FF2B5EF4-FFF2-40B4-BE49-F238E27FC236}">
                <a16:creationId xmlns:a16="http://schemas.microsoft.com/office/drawing/2014/main" id="{1E71F191-1B8A-4F13-675E-8960F061294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a:latin typeface="Arial"/>
                <a:cs typeface="Arial"/>
              </a:rPr>
              <a:t>Projekty Domovník-preventista zatím plánované v městských obvodech: Mariánské Hory a </a:t>
            </a:r>
            <a:r>
              <a:rPr lang="cs-CZ" altLang="cs-CZ" dirty="0" err="1">
                <a:latin typeface="Arial"/>
                <a:cs typeface="Arial"/>
              </a:rPr>
              <a:t>Hulváky</a:t>
            </a:r>
            <a:r>
              <a:rPr lang="cs-CZ" altLang="cs-CZ" dirty="0">
                <a:latin typeface="Arial"/>
                <a:cs typeface="Arial"/>
              </a:rPr>
              <a:t>, Ostrava-Jih a Poruba. </a:t>
            </a:r>
          </a:p>
          <a:p>
            <a:endParaRPr lang="cs-CZ" altLang="cs-CZ" dirty="0">
              <a:latin typeface="Arial" panose="020B0604020202020204" pitchFamily="34" charset="0"/>
              <a:cs typeface="Arial"/>
            </a:endParaRPr>
          </a:p>
          <a:p>
            <a:endParaRPr lang="cs-CZ" altLang="cs-CZ" dirty="0">
              <a:latin typeface="Arial" panose="020B0604020202020204" pitchFamily="34" charset="0"/>
              <a:cs typeface="Arial"/>
            </a:endParaRPr>
          </a:p>
        </p:txBody>
      </p:sp>
      <p:sp>
        <p:nvSpPr>
          <p:cNvPr id="19460" name="Zástupný symbol pro číslo snímku 3">
            <a:extLst>
              <a:ext uri="{FF2B5EF4-FFF2-40B4-BE49-F238E27FC236}">
                <a16:creationId xmlns:a16="http://schemas.microsoft.com/office/drawing/2014/main" id="{7CA2FD62-425C-E4C6-44B6-549DF02441A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4BE5D9-E3E4-4104-A429-52E00FDE98C8}" type="slidenum">
              <a:rPr lang="cs-CZ" altLang="cs-CZ" smtClean="0"/>
              <a:pPr/>
              <a:t>63</a:t>
            </a:fld>
            <a:endParaRPr lang="cs-CZ" altLang="cs-CZ"/>
          </a:p>
        </p:txBody>
      </p:sp>
    </p:spTree>
    <p:extLst>
      <p:ext uri="{BB962C8B-B14F-4D97-AF65-F5344CB8AC3E}">
        <p14:creationId xmlns:p14="http://schemas.microsoft.com/office/powerpoint/2010/main" val="1943978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obrázek snímku 1">
            <a:extLst>
              <a:ext uri="{FF2B5EF4-FFF2-40B4-BE49-F238E27FC236}">
                <a16:creationId xmlns:a16="http://schemas.microsoft.com/office/drawing/2014/main" id="{FFCBAF4A-67F8-A285-55D9-77824DF24190}"/>
              </a:ext>
            </a:extLst>
          </p:cNvPr>
          <p:cNvSpPr>
            <a:spLocks noGrp="1" noRot="1" noChangeAspect="1" noChangeArrowheads="1" noTextEdit="1"/>
          </p:cNvSpPr>
          <p:nvPr>
            <p:ph type="sldImg"/>
          </p:nvPr>
        </p:nvSpPr>
        <p:spPr>
          <a:ln/>
        </p:spPr>
      </p:sp>
      <p:sp>
        <p:nvSpPr>
          <p:cNvPr id="12291" name="Zástupný symbol pro poznámky 2">
            <a:extLst>
              <a:ext uri="{FF2B5EF4-FFF2-40B4-BE49-F238E27FC236}">
                <a16:creationId xmlns:a16="http://schemas.microsoft.com/office/drawing/2014/main" id="{7B3E7429-D8AB-EE31-A394-0D23AF992A8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ltLang="cs-CZ">
                <a:solidFill>
                  <a:srgbClr val="00B050"/>
                </a:solidFill>
                <a:latin typeface="Arial"/>
                <a:cs typeface="Arial"/>
              </a:rPr>
              <a:t>Základním východiskem pro zpracování městské Strategie ne národní Strategie prevence kriminality, postavena na základních pilířích A – B (současně jsou to priority naší městské Strategie)</a:t>
            </a:r>
            <a:endParaRPr lang="cs-CZ" altLang="cs-CZ">
              <a:solidFill>
                <a:srgbClr val="00B050"/>
              </a:solidFill>
              <a:latin typeface="Arial" panose="020B0604020202020204" pitchFamily="34" charset="0"/>
              <a:cs typeface="Arial"/>
            </a:endParaRPr>
          </a:p>
        </p:txBody>
      </p:sp>
      <p:sp>
        <p:nvSpPr>
          <p:cNvPr id="12292" name="Zástupný symbol pro číslo snímku 3">
            <a:extLst>
              <a:ext uri="{FF2B5EF4-FFF2-40B4-BE49-F238E27FC236}">
                <a16:creationId xmlns:a16="http://schemas.microsoft.com/office/drawing/2014/main" id="{2B17D5A1-9BC7-9434-B4B8-E53BEF90DE6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6352B4-2787-403A-8CF8-4CE7D186E4A1}" type="slidenum">
              <a:rPr lang="cs-CZ" altLang="cs-CZ" smtClean="0"/>
              <a:pPr>
                <a:spcBef>
                  <a:spcPct val="0"/>
                </a:spcBef>
              </a:pPr>
              <a:t>64</a:t>
            </a:fld>
            <a:endParaRPr lang="cs-CZ" alt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rázek snímku 1">
            <a:extLst>
              <a:ext uri="{FF2B5EF4-FFF2-40B4-BE49-F238E27FC236}">
                <a16:creationId xmlns:a16="http://schemas.microsoft.com/office/drawing/2014/main" id="{E09D75AA-3080-A206-40D8-2E14966092F8}"/>
              </a:ext>
            </a:extLst>
          </p:cNvPr>
          <p:cNvSpPr>
            <a:spLocks noGrp="1" noRot="1" noChangeAspect="1" noChangeArrowheads="1" noTextEdit="1"/>
          </p:cNvSpPr>
          <p:nvPr>
            <p:ph type="sldImg"/>
          </p:nvPr>
        </p:nvSpPr>
        <p:spPr>
          <a:ln/>
        </p:spPr>
      </p:sp>
      <p:sp>
        <p:nvSpPr>
          <p:cNvPr id="14339" name="Zástupný symbol pro poznámky 2">
            <a:extLst>
              <a:ext uri="{FF2B5EF4-FFF2-40B4-BE49-F238E27FC236}">
                <a16:creationId xmlns:a16="http://schemas.microsoft.com/office/drawing/2014/main" id="{8EB41CD6-51F8-37A3-B980-279D4F449C7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ltLang="cs-CZ">
              <a:solidFill>
                <a:srgbClr val="00B050"/>
              </a:solidFill>
              <a:latin typeface="Arial" panose="020B0604020202020204" pitchFamily="34" charset="0"/>
              <a:cs typeface="Arial"/>
            </a:endParaRPr>
          </a:p>
        </p:txBody>
      </p:sp>
      <p:sp>
        <p:nvSpPr>
          <p:cNvPr id="14340" name="Zástupný symbol pro číslo snímku 3">
            <a:extLst>
              <a:ext uri="{FF2B5EF4-FFF2-40B4-BE49-F238E27FC236}">
                <a16:creationId xmlns:a16="http://schemas.microsoft.com/office/drawing/2014/main" id="{101566E7-5201-4F2D-0CD3-4ACFF923442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A10919-861D-4D23-BAF2-BA99E54A9D00}" type="slidenum">
              <a:rPr lang="cs-CZ" altLang="cs-CZ" smtClean="0"/>
              <a:pPr>
                <a:spcBef>
                  <a:spcPct val="0"/>
                </a:spcBef>
              </a:pPr>
              <a:t>66</a:t>
            </a:fld>
            <a:endParaRPr lang="cs-CZ" altLang="cs-CZ"/>
          </a:p>
        </p:txBody>
      </p:sp>
    </p:spTree>
    <p:extLst>
      <p:ext uri="{BB962C8B-B14F-4D97-AF65-F5344CB8AC3E}">
        <p14:creationId xmlns:p14="http://schemas.microsoft.com/office/powerpoint/2010/main" val="1678052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44984D6-01B7-3C64-E4FB-8BA72D7E3A2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D39F64-FAD5-4EBF-8746-4EE4A8500CE2}" type="slidenum">
              <a:rPr lang="cs-CZ" altLang="cs-CZ" smtClean="0"/>
              <a:pPr>
                <a:spcBef>
                  <a:spcPct val="0"/>
                </a:spcBef>
              </a:pPr>
              <a:t>67</a:t>
            </a:fld>
            <a:endParaRPr lang="cs-CZ" altLang="cs-CZ"/>
          </a:p>
        </p:txBody>
      </p:sp>
      <p:sp>
        <p:nvSpPr>
          <p:cNvPr id="5123" name="Rectangle 2">
            <a:extLst>
              <a:ext uri="{FF2B5EF4-FFF2-40B4-BE49-F238E27FC236}">
                <a16:creationId xmlns:a16="http://schemas.microsoft.com/office/drawing/2014/main" id="{0C16BDC1-4C2D-F7AF-FE66-A85B2C7DBCC6}"/>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DA235CD6-4B00-91DD-9AB4-51BE7694F5A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4195959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8D81D888-1491-E6A8-26B8-D59F59A35B5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3BF070-2F5E-4E43-ACA9-750EABA3237C}" type="slidenum">
              <a:rPr lang="cs-CZ" altLang="cs-CZ" smtClean="0"/>
              <a:pPr>
                <a:spcBef>
                  <a:spcPct val="0"/>
                </a:spcBef>
              </a:pPr>
              <a:t>3</a:t>
            </a:fld>
            <a:endParaRPr lang="cs-CZ" altLang="cs-CZ"/>
          </a:p>
        </p:txBody>
      </p:sp>
      <p:sp>
        <p:nvSpPr>
          <p:cNvPr id="5123" name="Rectangle 2">
            <a:extLst>
              <a:ext uri="{FF2B5EF4-FFF2-40B4-BE49-F238E27FC236}">
                <a16:creationId xmlns:a16="http://schemas.microsoft.com/office/drawing/2014/main" id="{CFCAD470-B8B6-3222-66BB-6FE00DEEA62B}"/>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00A3479C-A7FF-4A14-52C4-A4F8C0F5BF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obrázek snímku 1">
            <a:extLst>
              <a:ext uri="{FF2B5EF4-FFF2-40B4-BE49-F238E27FC236}">
                <a16:creationId xmlns:a16="http://schemas.microsoft.com/office/drawing/2014/main" id="{383D228B-F88D-FE86-6223-8609D847F95C}"/>
              </a:ext>
            </a:extLst>
          </p:cNvPr>
          <p:cNvSpPr>
            <a:spLocks noGrp="1" noRot="1" noChangeAspect="1" noChangeArrowheads="1" noTextEdit="1"/>
          </p:cNvSpPr>
          <p:nvPr>
            <p:ph type="sldImg"/>
          </p:nvPr>
        </p:nvSpPr>
        <p:spPr>
          <a:ln/>
        </p:spPr>
      </p:sp>
      <p:sp>
        <p:nvSpPr>
          <p:cNvPr id="7171" name="Zástupný symbol pro poznámky 2">
            <a:extLst>
              <a:ext uri="{FF2B5EF4-FFF2-40B4-BE49-F238E27FC236}">
                <a16:creationId xmlns:a16="http://schemas.microsoft.com/office/drawing/2014/main" id="{8995C3EF-64EF-4B3B-37E0-427CE53C9B1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ltLang="cs-CZ">
              <a:latin typeface="Arial" panose="020B0604020202020204" pitchFamily="34" charset="0"/>
            </a:endParaRPr>
          </a:p>
        </p:txBody>
      </p:sp>
      <p:sp>
        <p:nvSpPr>
          <p:cNvPr id="7172" name="Zástupný symbol pro číslo snímku 3">
            <a:extLst>
              <a:ext uri="{FF2B5EF4-FFF2-40B4-BE49-F238E27FC236}">
                <a16:creationId xmlns:a16="http://schemas.microsoft.com/office/drawing/2014/main" id="{D76E688E-ECE0-F571-2A92-E098611807C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0BE743-4DAB-4AC8-B53E-3A97546C2422}" type="slidenum">
              <a:rPr lang="cs-CZ" altLang="cs-CZ" smtClean="0"/>
              <a:pPr>
                <a:spcBef>
                  <a:spcPct val="0"/>
                </a:spcBef>
              </a:pPr>
              <a:t>4</a:t>
            </a:fld>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obrázek snímku 1">
            <a:extLst>
              <a:ext uri="{FF2B5EF4-FFF2-40B4-BE49-F238E27FC236}">
                <a16:creationId xmlns:a16="http://schemas.microsoft.com/office/drawing/2014/main" id="{40655380-2B14-3DDD-DD9A-8C966C7B1160}"/>
              </a:ext>
            </a:extLst>
          </p:cNvPr>
          <p:cNvSpPr>
            <a:spLocks noGrp="1" noRot="1" noChangeAspect="1" noChangeArrowheads="1" noTextEdit="1"/>
          </p:cNvSpPr>
          <p:nvPr>
            <p:ph type="sldImg"/>
          </p:nvPr>
        </p:nvSpPr>
        <p:spPr>
          <a:ln/>
        </p:spPr>
      </p:sp>
      <p:sp>
        <p:nvSpPr>
          <p:cNvPr id="9219" name="Zástupný symbol pro poznámky 2">
            <a:extLst>
              <a:ext uri="{FF2B5EF4-FFF2-40B4-BE49-F238E27FC236}">
                <a16:creationId xmlns:a16="http://schemas.microsoft.com/office/drawing/2014/main" id="{D2C933BA-F5A7-B8F8-9A72-DB254F6051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ltLang="cs-CZ">
              <a:latin typeface="Arial" panose="020B0604020202020204" pitchFamily="34" charset="0"/>
            </a:endParaRPr>
          </a:p>
        </p:txBody>
      </p:sp>
      <p:sp>
        <p:nvSpPr>
          <p:cNvPr id="9220" name="Zástupný symbol pro číslo snímku 3">
            <a:extLst>
              <a:ext uri="{FF2B5EF4-FFF2-40B4-BE49-F238E27FC236}">
                <a16:creationId xmlns:a16="http://schemas.microsoft.com/office/drawing/2014/main" id="{BA070AE3-71FA-22EC-333D-3EB69E2A4AC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1B8C65-5346-42F8-892B-79FF4CB65B88}" type="slidenum">
              <a:rPr lang="cs-CZ" altLang="cs-CZ" smtClean="0"/>
              <a:pPr>
                <a:spcBef>
                  <a:spcPct val="0"/>
                </a:spcBef>
              </a:pPr>
              <a:t>5</a:t>
            </a:fld>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obrázek snímku 1">
            <a:extLst>
              <a:ext uri="{FF2B5EF4-FFF2-40B4-BE49-F238E27FC236}">
                <a16:creationId xmlns:a16="http://schemas.microsoft.com/office/drawing/2014/main" id="{8564D716-8979-34F9-C237-9D58A475E159}"/>
              </a:ext>
            </a:extLst>
          </p:cNvPr>
          <p:cNvSpPr>
            <a:spLocks noGrp="1" noRot="1" noChangeAspect="1" noChangeArrowheads="1" noTextEdit="1"/>
          </p:cNvSpPr>
          <p:nvPr>
            <p:ph type="sldImg"/>
          </p:nvPr>
        </p:nvSpPr>
        <p:spPr>
          <a:ln/>
        </p:spPr>
      </p:sp>
      <p:sp>
        <p:nvSpPr>
          <p:cNvPr id="11267" name="Zástupný symbol pro poznámky 2">
            <a:extLst>
              <a:ext uri="{FF2B5EF4-FFF2-40B4-BE49-F238E27FC236}">
                <a16:creationId xmlns:a16="http://schemas.microsoft.com/office/drawing/2014/main" id="{DC0CF893-41BD-1E33-0C7F-0870C09116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ltLang="cs-CZ">
              <a:latin typeface="Arial" panose="020B0604020202020204" pitchFamily="34" charset="0"/>
            </a:endParaRPr>
          </a:p>
        </p:txBody>
      </p:sp>
      <p:sp>
        <p:nvSpPr>
          <p:cNvPr id="11268" name="Zástupný symbol pro číslo snímku 3">
            <a:extLst>
              <a:ext uri="{FF2B5EF4-FFF2-40B4-BE49-F238E27FC236}">
                <a16:creationId xmlns:a16="http://schemas.microsoft.com/office/drawing/2014/main" id="{F9701030-115A-8FE5-5E6E-3126889816F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B94A86-4BB2-4E6F-AB9B-B68CA7C3B3C6}" type="slidenum">
              <a:rPr lang="cs-CZ" altLang="cs-CZ" smtClean="0"/>
              <a:pPr>
                <a:spcBef>
                  <a:spcPct val="0"/>
                </a:spcBef>
              </a:pPr>
              <a:t>6</a:t>
            </a:fld>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obrázek snímku 1">
            <a:extLst>
              <a:ext uri="{FF2B5EF4-FFF2-40B4-BE49-F238E27FC236}">
                <a16:creationId xmlns:a16="http://schemas.microsoft.com/office/drawing/2014/main" id="{7E06C73D-2567-0EC5-42EA-1483FA87158F}"/>
              </a:ext>
            </a:extLst>
          </p:cNvPr>
          <p:cNvSpPr>
            <a:spLocks noGrp="1" noRot="1" noChangeAspect="1" noChangeArrowheads="1" noTextEdit="1"/>
          </p:cNvSpPr>
          <p:nvPr>
            <p:ph type="sldImg"/>
          </p:nvPr>
        </p:nvSpPr>
        <p:spPr>
          <a:ln/>
        </p:spPr>
      </p:sp>
      <p:sp>
        <p:nvSpPr>
          <p:cNvPr id="13315" name="Zástupný symbol pro poznámky 2">
            <a:extLst>
              <a:ext uri="{FF2B5EF4-FFF2-40B4-BE49-F238E27FC236}">
                <a16:creationId xmlns:a16="http://schemas.microsoft.com/office/drawing/2014/main" id="{C24555B5-ADBD-0540-FE5C-9A550070784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ltLang="cs-CZ">
              <a:latin typeface="Arial" panose="020B0604020202020204" pitchFamily="34" charset="0"/>
            </a:endParaRPr>
          </a:p>
        </p:txBody>
      </p:sp>
      <p:sp>
        <p:nvSpPr>
          <p:cNvPr id="13316" name="Zástupný symbol pro číslo snímku 3">
            <a:extLst>
              <a:ext uri="{FF2B5EF4-FFF2-40B4-BE49-F238E27FC236}">
                <a16:creationId xmlns:a16="http://schemas.microsoft.com/office/drawing/2014/main" id="{ADC429AE-35EF-C6EC-CC46-89C91169D4A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366CBB-AAE3-4948-A3B6-D56605FD958F}" type="slidenum">
              <a:rPr lang="cs-CZ" altLang="cs-CZ" smtClean="0"/>
              <a:pPr>
                <a:spcBef>
                  <a:spcPct val="0"/>
                </a:spcBef>
              </a:pPr>
              <a:t>7</a:t>
            </a:fld>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a:extLst>
              <a:ext uri="{FF2B5EF4-FFF2-40B4-BE49-F238E27FC236}">
                <a16:creationId xmlns:a16="http://schemas.microsoft.com/office/drawing/2014/main" id="{C597D671-D743-7610-A647-23F7E198D522}"/>
              </a:ext>
            </a:extLst>
          </p:cNvPr>
          <p:cNvSpPr>
            <a:spLocks noGrp="1" noRot="1" noChangeAspect="1" noChangeArrowheads="1" noTextEdit="1"/>
          </p:cNvSpPr>
          <p:nvPr>
            <p:ph type="sldImg"/>
          </p:nvPr>
        </p:nvSpPr>
        <p:spPr>
          <a:ln/>
        </p:spPr>
      </p:sp>
      <p:sp>
        <p:nvSpPr>
          <p:cNvPr id="15363" name="Zástupný symbol pro poznámky 2">
            <a:extLst>
              <a:ext uri="{FF2B5EF4-FFF2-40B4-BE49-F238E27FC236}">
                <a16:creationId xmlns:a16="http://schemas.microsoft.com/office/drawing/2014/main" id="{A945DD32-1F7D-F3F3-2AB2-686B583C583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ltLang="cs-CZ">
              <a:latin typeface="Arial" panose="020B0604020202020204" pitchFamily="34" charset="0"/>
            </a:endParaRPr>
          </a:p>
        </p:txBody>
      </p:sp>
      <p:sp>
        <p:nvSpPr>
          <p:cNvPr id="15364" name="Zástupný symbol pro číslo snímku 3">
            <a:extLst>
              <a:ext uri="{FF2B5EF4-FFF2-40B4-BE49-F238E27FC236}">
                <a16:creationId xmlns:a16="http://schemas.microsoft.com/office/drawing/2014/main" id="{AAB7EDA3-E9CA-E22F-0743-E2709A75EB8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548D69-42A9-4C5F-8001-C1F7B5497873}" type="slidenum">
              <a:rPr lang="cs-CZ" altLang="cs-CZ" smtClean="0"/>
              <a:pPr>
                <a:spcBef>
                  <a:spcPct val="0"/>
                </a:spcBef>
              </a:pPr>
              <a:t>8</a:t>
            </a:fld>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obrázek snímku 1">
            <a:extLst>
              <a:ext uri="{FF2B5EF4-FFF2-40B4-BE49-F238E27FC236}">
                <a16:creationId xmlns:a16="http://schemas.microsoft.com/office/drawing/2014/main" id="{04D0774A-219D-21E2-20E5-D5C4955A895A}"/>
              </a:ext>
            </a:extLst>
          </p:cNvPr>
          <p:cNvSpPr>
            <a:spLocks noGrp="1" noRot="1" noChangeAspect="1" noChangeArrowheads="1" noTextEdit="1"/>
          </p:cNvSpPr>
          <p:nvPr>
            <p:ph type="sldImg"/>
          </p:nvPr>
        </p:nvSpPr>
        <p:spPr>
          <a:ln/>
        </p:spPr>
      </p:sp>
      <p:sp>
        <p:nvSpPr>
          <p:cNvPr id="18435" name="Zástupný symbol pro poznámky 2">
            <a:extLst>
              <a:ext uri="{FF2B5EF4-FFF2-40B4-BE49-F238E27FC236}">
                <a16:creationId xmlns:a16="http://schemas.microsoft.com/office/drawing/2014/main" id="{EDF0522E-6627-8B7E-E80C-52405A80CC99}"/>
              </a:ext>
            </a:extLst>
          </p:cNvPr>
          <p:cNvSpPr>
            <a:spLocks noGrp="1"/>
          </p:cNvSpPr>
          <p:nvPr>
            <p:ph type="body" idx="1"/>
          </p:nvPr>
        </p:nvSpPr>
        <p:spPr/>
        <p:txBody>
          <a:bodyPr/>
          <a:lstStyle/>
          <a:p>
            <a:pPr algn="just">
              <a:defRPr/>
            </a:pPr>
            <a:r>
              <a:rPr lang="cs-CZ" altLang="cs-CZ" sz="1100" dirty="0"/>
              <a:t>Připomínky:</a:t>
            </a:r>
          </a:p>
          <a:p>
            <a:pPr algn="just">
              <a:defRPr/>
            </a:pPr>
            <a:r>
              <a:rPr lang="cs-CZ" altLang="cs-CZ" sz="1100" b="1" dirty="0"/>
              <a:t>Hledisko individuální</a:t>
            </a:r>
            <a:r>
              <a:rPr lang="cs-CZ" altLang="cs-CZ" sz="1100" dirty="0"/>
              <a:t>: pochybnosti o relevantnosti zkoumání cílové skupiny pro klíčovou oblast primární prevence formou rozhovorů se školní třídou (v Ostravě je taková různorodost škol, že není reálné jejich variabilitu pojmout kvalitativním rozhovorem s 5 skupinami dětí. Bylo by dobré se zamyslet nad jiným způsobem sběru dat. Dalším rizikem je samotné umožnění vstupu do školy výzkumníkům. Návrhy řešení: metodička prevence v PP Katka </a:t>
            </a:r>
            <a:r>
              <a:rPr lang="cs-CZ" altLang="cs-CZ" sz="1100" dirty="0" err="1"/>
              <a:t>Ciklová</a:t>
            </a:r>
            <a:r>
              <a:rPr lang="cs-CZ" altLang="cs-CZ" sz="1100" dirty="0"/>
              <a:t> prodiskutuje možnosti se </a:t>
            </a:r>
            <a:r>
              <a:rPr lang="cs-CZ" altLang="cs-CZ" sz="1100" dirty="0" err="1"/>
              <a:t>Sociofaktorem</a:t>
            </a:r>
            <a:r>
              <a:rPr lang="cs-CZ" altLang="cs-CZ" sz="1100" dirty="0"/>
              <a:t>.</a:t>
            </a:r>
          </a:p>
          <a:p>
            <a:pPr algn="just">
              <a:defRPr/>
            </a:pPr>
            <a:r>
              <a:rPr lang="cs-CZ" altLang="cs-CZ" sz="1100" b="1" dirty="0"/>
              <a:t>Hledisko koncepční</a:t>
            </a:r>
            <a:r>
              <a:rPr lang="cs-CZ" altLang="cs-CZ" sz="1100" dirty="0"/>
              <a:t>: </a:t>
            </a:r>
          </a:p>
          <a:p>
            <a:pPr marL="171450" indent="-171450" algn="just">
              <a:buFontTx/>
              <a:buChar char="-"/>
              <a:defRPr/>
            </a:pPr>
            <a:r>
              <a:rPr lang="cs-CZ" altLang="cs-CZ" sz="1100" dirty="0"/>
              <a:t>přiřazení PS prevence kriminality v rámci PSZ ke klíčové oblasti SVL není vhodné (skupina je složena zejména z realizátorů projektů v rámci KPSLV), vhodnější se jeví pracovní skupina ROMSKÉ ETNIKUM pracující v rámci komunitního plánování Ostrava,</a:t>
            </a:r>
          </a:p>
          <a:p>
            <a:pPr marL="171450" indent="-171450" algn="just">
              <a:buFontTx/>
              <a:buChar char="-"/>
              <a:defRPr/>
            </a:pPr>
            <a:r>
              <a:rPr lang="cs-CZ" altLang="cs-CZ" sz="1100" dirty="0"/>
              <a:t>přiřazení Týmu pro mládež ke klíčové oblasti PRIMÁRNÍ PREVENCE je zcela nevhodné. Tým pro mládež pracuje zejména na úrovni sekundární prevence tj. řeší problematiku rizikových a problémových dětí/mládeže. Návrh: podskupina PRIMÁRNÍ PREVENCE pracující v rámci komunitního plánování Ostrava,</a:t>
            </a:r>
          </a:p>
          <a:p>
            <a:pPr marL="171450" indent="-171450" algn="just">
              <a:buFontTx/>
              <a:buChar char="-"/>
              <a:defRPr/>
            </a:pPr>
            <a:r>
              <a:rPr lang="cs-CZ" altLang="cs-CZ" sz="1100" dirty="0"/>
              <a:t>je k diskuzi, zda nevyužít potenciál Týmu pro mládež, který by se měl sejít v září, zvlášť když pracovní skupina pro klíčovou oblast pachatelé chybí (poznámka: aby nedošlo k mýlce: Tým pro mládež řeší děti z hlediska pachatele i oběti).</a:t>
            </a:r>
          </a:p>
          <a:p>
            <a:pPr algn="just">
              <a:defRPr/>
            </a:pPr>
            <a:r>
              <a:rPr lang="cs-CZ" altLang="cs-CZ" sz="1100" dirty="0"/>
              <a:t>S ohledem na </a:t>
            </a:r>
            <a:r>
              <a:rPr lang="cs-CZ" altLang="cs-CZ" sz="1100" b="1" dirty="0"/>
              <a:t>harmonogram</a:t>
            </a:r>
            <a:r>
              <a:rPr lang="cs-CZ" altLang="cs-CZ" sz="1100" dirty="0"/>
              <a:t> (viz </a:t>
            </a:r>
            <a:r>
              <a:rPr lang="cs-CZ" altLang="cs-CZ" sz="1100" dirty="0" err="1"/>
              <a:t>slide</a:t>
            </a:r>
            <a:r>
              <a:rPr lang="cs-CZ" altLang="cs-CZ" sz="1100" dirty="0"/>
              <a:t> 9) je potřeba myslet na to, že rozhovory </a:t>
            </a:r>
            <a:r>
              <a:rPr lang="cs-CZ" altLang="cs-CZ" sz="1100"/>
              <a:t>v těchto </a:t>
            </a:r>
            <a:r>
              <a:rPr lang="cs-CZ" altLang="cs-CZ" sz="1100" dirty="0"/>
              <a:t>skupinách musí být uskutečněny v prvních dvou týdnech v září. Je potřeba na to myslet při plánování jednání.</a:t>
            </a:r>
          </a:p>
        </p:txBody>
      </p:sp>
      <p:sp>
        <p:nvSpPr>
          <p:cNvPr id="17412" name="Zástupný symbol pro číslo snímku 3">
            <a:extLst>
              <a:ext uri="{FF2B5EF4-FFF2-40B4-BE49-F238E27FC236}">
                <a16:creationId xmlns:a16="http://schemas.microsoft.com/office/drawing/2014/main" id="{28A7E021-0213-DF34-B36A-B664F3073FC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03ADD0-364C-4796-B66B-724C99E95E3D}" type="slidenum">
              <a:rPr lang="cs-CZ" altLang="cs-CZ" smtClean="0"/>
              <a:pPr>
                <a:spcBef>
                  <a:spcPct val="0"/>
                </a:spcBef>
              </a:pPr>
              <a:t>9</a:t>
            </a:fld>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Rectangle 4">
            <a:extLst>
              <a:ext uri="{FF2B5EF4-FFF2-40B4-BE49-F238E27FC236}">
                <a16:creationId xmlns:a16="http://schemas.microsoft.com/office/drawing/2014/main" id="{4DE0C548-2051-3BFA-72F1-067B41249101}"/>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DCECF4AB-E38D-018B-CEF8-667030B1A601}"/>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8F5EFBD1-8551-21D1-F4C6-650BAB5D1966}"/>
              </a:ext>
            </a:extLst>
          </p:cNvPr>
          <p:cNvSpPr>
            <a:spLocks noGrp="1" noChangeArrowheads="1"/>
          </p:cNvSpPr>
          <p:nvPr>
            <p:ph type="sldNum" sz="quarter" idx="12"/>
          </p:nvPr>
        </p:nvSpPr>
        <p:spPr>
          <a:ln/>
        </p:spPr>
        <p:txBody>
          <a:bodyPr/>
          <a:lstStyle>
            <a:lvl1pPr>
              <a:defRPr/>
            </a:lvl1pPr>
          </a:lstStyle>
          <a:p>
            <a:pPr>
              <a:defRPr/>
            </a:pPr>
            <a:fld id="{25B64219-32AF-45A5-8FFE-548D908736A5}" type="slidenum">
              <a:rPr lang="cs-CZ" altLang="cs-CZ"/>
              <a:pPr>
                <a:defRPr/>
              </a:pPr>
              <a:t>‹#›</a:t>
            </a:fld>
            <a:endParaRPr lang="cs-CZ" altLang="cs-CZ"/>
          </a:p>
        </p:txBody>
      </p:sp>
    </p:spTree>
    <p:extLst>
      <p:ext uri="{BB962C8B-B14F-4D97-AF65-F5344CB8AC3E}">
        <p14:creationId xmlns:p14="http://schemas.microsoft.com/office/powerpoint/2010/main" val="3097689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197AF9FF-945D-ABEC-D51F-0105A853B571}"/>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1D85ACEE-5EE8-33A2-241A-CA0D55F3C1B7}"/>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67D70A7B-C8F0-A262-82F5-D92DC57136CE}"/>
              </a:ext>
            </a:extLst>
          </p:cNvPr>
          <p:cNvSpPr>
            <a:spLocks noGrp="1" noChangeArrowheads="1"/>
          </p:cNvSpPr>
          <p:nvPr>
            <p:ph type="sldNum" sz="quarter" idx="12"/>
          </p:nvPr>
        </p:nvSpPr>
        <p:spPr>
          <a:ln/>
        </p:spPr>
        <p:txBody>
          <a:bodyPr/>
          <a:lstStyle>
            <a:lvl1pPr>
              <a:defRPr/>
            </a:lvl1pPr>
          </a:lstStyle>
          <a:p>
            <a:pPr>
              <a:defRPr/>
            </a:pPr>
            <a:fld id="{C327C758-6D9F-4452-B262-0342EA734435}" type="slidenum">
              <a:rPr lang="cs-CZ" altLang="cs-CZ"/>
              <a:pPr>
                <a:defRPr/>
              </a:pPr>
              <a:t>‹#›</a:t>
            </a:fld>
            <a:endParaRPr lang="cs-CZ" altLang="cs-CZ"/>
          </a:p>
        </p:txBody>
      </p:sp>
    </p:spTree>
    <p:extLst>
      <p:ext uri="{BB962C8B-B14F-4D97-AF65-F5344CB8AC3E}">
        <p14:creationId xmlns:p14="http://schemas.microsoft.com/office/powerpoint/2010/main" val="416520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B3FD3219-4054-59E1-5BB9-7BBE124FF575}"/>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A4D6EB2C-13E0-DFB0-52DB-2A9112E3DBB9}"/>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5A9CCFC1-89C1-2AD4-A9C7-B972489EA7B8}"/>
              </a:ext>
            </a:extLst>
          </p:cNvPr>
          <p:cNvSpPr>
            <a:spLocks noGrp="1" noChangeArrowheads="1"/>
          </p:cNvSpPr>
          <p:nvPr>
            <p:ph type="sldNum" sz="quarter" idx="12"/>
          </p:nvPr>
        </p:nvSpPr>
        <p:spPr>
          <a:ln/>
        </p:spPr>
        <p:txBody>
          <a:bodyPr/>
          <a:lstStyle>
            <a:lvl1pPr>
              <a:defRPr/>
            </a:lvl1pPr>
          </a:lstStyle>
          <a:p>
            <a:pPr>
              <a:defRPr/>
            </a:pPr>
            <a:fld id="{C25FF3ED-1B24-45EB-B245-20F869724A15}" type="slidenum">
              <a:rPr lang="cs-CZ" altLang="cs-CZ"/>
              <a:pPr>
                <a:defRPr/>
              </a:pPr>
              <a:t>‹#›</a:t>
            </a:fld>
            <a:endParaRPr lang="cs-CZ" altLang="cs-CZ"/>
          </a:p>
        </p:txBody>
      </p:sp>
    </p:spTree>
    <p:extLst>
      <p:ext uri="{BB962C8B-B14F-4D97-AF65-F5344CB8AC3E}">
        <p14:creationId xmlns:p14="http://schemas.microsoft.com/office/powerpoint/2010/main" val="2023516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274638"/>
            <a:ext cx="8229600" cy="585152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a:extLst>
              <a:ext uri="{FF2B5EF4-FFF2-40B4-BE49-F238E27FC236}">
                <a16:creationId xmlns:a16="http://schemas.microsoft.com/office/drawing/2014/main" id="{40FDF408-3CF4-225B-961A-7B34A6380111}"/>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a:extLst>
              <a:ext uri="{FF2B5EF4-FFF2-40B4-BE49-F238E27FC236}">
                <a16:creationId xmlns:a16="http://schemas.microsoft.com/office/drawing/2014/main" id="{2FF7F412-AE4D-2380-3AD2-3BBBBAE38244}"/>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a:extLst>
              <a:ext uri="{FF2B5EF4-FFF2-40B4-BE49-F238E27FC236}">
                <a16:creationId xmlns:a16="http://schemas.microsoft.com/office/drawing/2014/main" id="{76A41888-E0D5-6E2C-1215-0660F85791D8}"/>
              </a:ext>
            </a:extLst>
          </p:cNvPr>
          <p:cNvSpPr>
            <a:spLocks noGrp="1" noChangeArrowheads="1"/>
          </p:cNvSpPr>
          <p:nvPr>
            <p:ph type="sldNum" sz="quarter" idx="12"/>
          </p:nvPr>
        </p:nvSpPr>
        <p:spPr>
          <a:ln/>
        </p:spPr>
        <p:txBody>
          <a:bodyPr/>
          <a:lstStyle>
            <a:lvl1pPr>
              <a:defRPr/>
            </a:lvl1pPr>
          </a:lstStyle>
          <a:p>
            <a:pPr>
              <a:defRPr/>
            </a:pPr>
            <a:fld id="{DC2FA90D-A4B7-43F9-8829-102781533B5B}" type="slidenum">
              <a:rPr lang="cs-CZ" altLang="cs-CZ"/>
              <a:pPr>
                <a:defRPr/>
              </a:pPr>
              <a:t>‹#›</a:t>
            </a:fld>
            <a:endParaRPr lang="cs-CZ" altLang="cs-CZ"/>
          </a:p>
        </p:txBody>
      </p:sp>
    </p:spTree>
    <p:extLst>
      <p:ext uri="{BB962C8B-B14F-4D97-AF65-F5344CB8AC3E}">
        <p14:creationId xmlns:p14="http://schemas.microsoft.com/office/powerpoint/2010/main" val="235980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138CEB13-3B3B-5D51-8847-43F163AE23B8}"/>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7082759B-D4FC-6812-335A-50F84C6ACE43}"/>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3461C325-7FF6-7EA5-789F-E95F6DF7EF9D}"/>
              </a:ext>
            </a:extLst>
          </p:cNvPr>
          <p:cNvSpPr>
            <a:spLocks noGrp="1" noChangeArrowheads="1"/>
          </p:cNvSpPr>
          <p:nvPr>
            <p:ph type="sldNum" sz="quarter" idx="12"/>
          </p:nvPr>
        </p:nvSpPr>
        <p:spPr>
          <a:ln/>
        </p:spPr>
        <p:txBody>
          <a:bodyPr/>
          <a:lstStyle>
            <a:lvl1pPr>
              <a:defRPr/>
            </a:lvl1pPr>
          </a:lstStyle>
          <a:p>
            <a:pPr>
              <a:defRPr/>
            </a:pPr>
            <a:fld id="{CBE4673C-AA7E-4972-A076-916403937429}" type="slidenum">
              <a:rPr lang="cs-CZ" altLang="cs-CZ"/>
              <a:pPr>
                <a:defRPr/>
              </a:pPr>
              <a:t>‹#›</a:t>
            </a:fld>
            <a:endParaRPr lang="cs-CZ" altLang="cs-CZ"/>
          </a:p>
        </p:txBody>
      </p:sp>
    </p:spTree>
    <p:extLst>
      <p:ext uri="{BB962C8B-B14F-4D97-AF65-F5344CB8AC3E}">
        <p14:creationId xmlns:p14="http://schemas.microsoft.com/office/powerpoint/2010/main" val="32710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4">
            <a:extLst>
              <a:ext uri="{FF2B5EF4-FFF2-40B4-BE49-F238E27FC236}">
                <a16:creationId xmlns:a16="http://schemas.microsoft.com/office/drawing/2014/main" id="{32F443DF-0531-971F-DE19-79D34F0FA000}"/>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F8735C58-6E2A-05E8-ACBF-FA0656D56D2A}"/>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A0E12B73-9678-4538-DD68-3F7025E963B1}"/>
              </a:ext>
            </a:extLst>
          </p:cNvPr>
          <p:cNvSpPr>
            <a:spLocks noGrp="1" noChangeArrowheads="1"/>
          </p:cNvSpPr>
          <p:nvPr>
            <p:ph type="sldNum" sz="quarter" idx="12"/>
          </p:nvPr>
        </p:nvSpPr>
        <p:spPr>
          <a:ln/>
        </p:spPr>
        <p:txBody>
          <a:bodyPr/>
          <a:lstStyle>
            <a:lvl1pPr>
              <a:defRPr/>
            </a:lvl1pPr>
          </a:lstStyle>
          <a:p>
            <a:pPr>
              <a:defRPr/>
            </a:pPr>
            <a:fld id="{53150218-3ACA-4753-984D-10C2774A146D}" type="slidenum">
              <a:rPr lang="cs-CZ" altLang="cs-CZ"/>
              <a:pPr>
                <a:defRPr/>
              </a:pPr>
              <a:t>‹#›</a:t>
            </a:fld>
            <a:endParaRPr lang="cs-CZ" altLang="cs-CZ"/>
          </a:p>
        </p:txBody>
      </p:sp>
    </p:spTree>
    <p:extLst>
      <p:ext uri="{BB962C8B-B14F-4D97-AF65-F5344CB8AC3E}">
        <p14:creationId xmlns:p14="http://schemas.microsoft.com/office/powerpoint/2010/main" val="1778158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99598F4C-D959-ED45-CCB6-795D17C3DA9C}"/>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5207EA3F-C0FA-42BD-EA5F-BE97C3826B67}"/>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6EB11BAD-6467-4D7F-463D-F7C41415395E}"/>
              </a:ext>
            </a:extLst>
          </p:cNvPr>
          <p:cNvSpPr>
            <a:spLocks noGrp="1" noChangeArrowheads="1"/>
          </p:cNvSpPr>
          <p:nvPr>
            <p:ph type="sldNum" sz="quarter" idx="12"/>
          </p:nvPr>
        </p:nvSpPr>
        <p:spPr>
          <a:ln/>
        </p:spPr>
        <p:txBody>
          <a:bodyPr/>
          <a:lstStyle>
            <a:lvl1pPr>
              <a:defRPr/>
            </a:lvl1pPr>
          </a:lstStyle>
          <a:p>
            <a:pPr>
              <a:defRPr/>
            </a:pPr>
            <a:fld id="{B6BF1EA4-98B2-4A98-9693-B15BCC893205}" type="slidenum">
              <a:rPr lang="cs-CZ" altLang="cs-CZ"/>
              <a:pPr>
                <a:defRPr/>
              </a:pPr>
              <a:t>‹#›</a:t>
            </a:fld>
            <a:endParaRPr lang="cs-CZ" altLang="cs-CZ"/>
          </a:p>
        </p:txBody>
      </p:sp>
    </p:spTree>
    <p:extLst>
      <p:ext uri="{BB962C8B-B14F-4D97-AF65-F5344CB8AC3E}">
        <p14:creationId xmlns:p14="http://schemas.microsoft.com/office/powerpoint/2010/main" val="3818262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18F73C19-ECB3-2CF1-DAF3-1980D7174720}"/>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5">
            <a:extLst>
              <a:ext uri="{FF2B5EF4-FFF2-40B4-BE49-F238E27FC236}">
                <a16:creationId xmlns:a16="http://schemas.microsoft.com/office/drawing/2014/main" id="{65CB9D71-53A1-00A1-1417-EF710AF5B6E2}"/>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9" name="Rectangle 6">
            <a:extLst>
              <a:ext uri="{FF2B5EF4-FFF2-40B4-BE49-F238E27FC236}">
                <a16:creationId xmlns:a16="http://schemas.microsoft.com/office/drawing/2014/main" id="{F5C97772-83E4-DA5F-03EE-86DC11534694}"/>
              </a:ext>
            </a:extLst>
          </p:cNvPr>
          <p:cNvSpPr>
            <a:spLocks noGrp="1" noChangeArrowheads="1"/>
          </p:cNvSpPr>
          <p:nvPr>
            <p:ph type="sldNum" sz="quarter" idx="12"/>
          </p:nvPr>
        </p:nvSpPr>
        <p:spPr>
          <a:ln/>
        </p:spPr>
        <p:txBody>
          <a:bodyPr/>
          <a:lstStyle>
            <a:lvl1pPr>
              <a:defRPr/>
            </a:lvl1pPr>
          </a:lstStyle>
          <a:p>
            <a:pPr>
              <a:defRPr/>
            </a:pPr>
            <a:fld id="{7260332D-9255-418D-AF63-801BF632FC72}" type="slidenum">
              <a:rPr lang="cs-CZ" altLang="cs-CZ"/>
              <a:pPr>
                <a:defRPr/>
              </a:pPr>
              <a:t>‹#›</a:t>
            </a:fld>
            <a:endParaRPr lang="cs-CZ" altLang="cs-CZ"/>
          </a:p>
        </p:txBody>
      </p:sp>
    </p:spTree>
    <p:extLst>
      <p:ext uri="{BB962C8B-B14F-4D97-AF65-F5344CB8AC3E}">
        <p14:creationId xmlns:p14="http://schemas.microsoft.com/office/powerpoint/2010/main" val="419936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a:extLst>
              <a:ext uri="{FF2B5EF4-FFF2-40B4-BE49-F238E27FC236}">
                <a16:creationId xmlns:a16="http://schemas.microsoft.com/office/drawing/2014/main" id="{F584E3BC-0A82-7DE5-430C-69F790229B79}"/>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a:extLst>
              <a:ext uri="{FF2B5EF4-FFF2-40B4-BE49-F238E27FC236}">
                <a16:creationId xmlns:a16="http://schemas.microsoft.com/office/drawing/2014/main" id="{BB714492-3F79-77D1-F223-9D257B1E1378}"/>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a:extLst>
              <a:ext uri="{FF2B5EF4-FFF2-40B4-BE49-F238E27FC236}">
                <a16:creationId xmlns:a16="http://schemas.microsoft.com/office/drawing/2014/main" id="{9E13B47C-4222-9F52-3DEA-3CD1C6DC3A9C}"/>
              </a:ext>
            </a:extLst>
          </p:cNvPr>
          <p:cNvSpPr>
            <a:spLocks noGrp="1" noChangeArrowheads="1"/>
          </p:cNvSpPr>
          <p:nvPr>
            <p:ph type="sldNum" sz="quarter" idx="12"/>
          </p:nvPr>
        </p:nvSpPr>
        <p:spPr>
          <a:ln/>
        </p:spPr>
        <p:txBody>
          <a:bodyPr/>
          <a:lstStyle>
            <a:lvl1pPr>
              <a:defRPr/>
            </a:lvl1pPr>
          </a:lstStyle>
          <a:p>
            <a:pPr>
              <a:defRPr/>
            </a:pPr>
            <a:fld id="{57FEF87A-B168-4983-BCF6-B51B1A7F1FE4}" type="slidenum">
              <a:rPr lang="cs-CZ" altLang="cs-CZ"/>
              <a:pPr>
                <a:defRPr/>
              </a:pPr>
              <a:t>‹#›</a:t>
            </a:fld>
            <a:endParaRPr lang="cs-CZ" altLang="cs-CZ"/>
          </a:p>
        </p:txBody>
      </p:sp>
    </p:spTree>
    <p:extLst>
      <p:ext uri="{BB962C8B-B14F-4D97-AF65-F5344CB8AC3E}">
        <p14:creationId xmlns:p14="http://schemas.microsoft.com/office/powerpoint/2010/main" val="177428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E9473B7-32A1-D141-603C-7125051F62CD}"/>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5">
            <a:extLst>
              <a:ext uri="{FF2B5EF4-FFF2-40B4-BE49-F238E27FC236}">
                <a16:creationId xmlns:a16="http://schemas.microsoft.com/office/drawing/2014/main" id="{3D2C937A-97FB-0179-41D6-3724DE5F9B27}"/>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4" name="Rectangle 6">
            <a:extLst>
              <a:ext uri="{FF2B5EF4-FFF2-40B4-BE49-F238E27FC236}">
                <a16:creationId xmlns:a16="http://schemas.microsoft.com/office/drawing/2014/main" id="{A1A45A10-F673-BD7F-1981-8DEA9E5C9D92}"/>
              </a:ext>
            </a:extLst>
          </p:cNvPr>
          <p:cNvSpPr>
            <a:spLocks noGrp="1" noChangeArrowheads="1"/>
          </p:cNvSpPr>
          <p:nvPr>
            <p:ph type="sldNum" sz="quarter" idx="12"/>
          </p:nvPr>
        </p:nvSpPr>
        <p:spPr>
          <a:ln/>
        </p:spPr>
        <p:txBody>
          <a:bodyPr/>
          <a:lstStyle>
            <a:lvl1pPr>
              <a:defRPr/>
            </a:lvl1pPr>
          </a:lstStyle>
          <a:p>
            <a:pPr>
              <a:defRPr/>
            </a:pPr>
            <a:fld id="{4828659A-111B-46EF-B7BA-31C8BDFF77BA}" type="slidenum">
              <a:rPr lang="cs-CZ" altLang="cs-CZ"/>
              <a:pPr>
                <a:defRPr/>
              </a:pPr>
              <a:t>‹#›</a:t>
            </a:fld>
            <a:endParaRPr lang="cs-CZ" altLang="cs-CZ"/>
          </a:p>
        </p:txBody>
      </p:sp>
    </p:spTree>
    <p:extLst>
      <p:ext uri="{BB962C8B-B14F-4D97-AF65-F5344CB8AC3E}">
        <p14:creationId xmlns:p14="http://schemas.microsoft.com/office/powerpoint/2010/main" val="403968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a:extLst>
              <a:ext uri="{FF2B5EF4-FFF2-40B4-BE49-F238E27FC236}">
                <a16:creationId xmlns:a16="http://schemas.microsoft.com/office/drawing/2014/main" id="{1553E0D1-3E02-2E7D-A0CB-6F4CE356AB61}"/>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6CB4CAA9-D697-0554-2281-501117542A7E}"/>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49157ADE-45CF-7850-0B8F-59EA7C94F7E6}"/>
              </a:ext>
            </a:extLst>
          </p:cNvPr>
          <p:cNvSpPr>
            <a:spLocks noGrp="1" noChangeArrowheads="1"/>
          </p:cNvSpPr>
          <p:nvPr>
            <p:ph type="sldNum" sz="quarter" idx="12"/>
          </p:nvPr>
        </p:nvSpPr>
        <p:spPr>
          <a:ln/>
        </p:spPr>
        <p:txBody>
          <a:bodyPr/>
          <a:lstStyle>
            <a:lvl1pPr>
              <a:defRPr/>
            </a:lvl1pPr>
          </a:lstStyle>
          <a:p>
            <a:pPr>
              <a:defRPr/>
            </a:pPr>
            <a:fld id="{4BFCEBEB-6D8D-4B06-9744-3D9942363C9D}" type="slidenum">
              <a:rPr lang="cs-CZ" altLang="cs-CZ"/>
              <a:pPr>
                <a:defRPr/>
              </a:pPr>
              <a:t>‹#›</a:t>
            </a:fld>
            <a:endParaRPr lang="cs-CZ" altLang="cs-CZ"/>
          </a:p>
        </p:txBody>
      </p:sp>
    </p:spTree>
    <p:extLst>
      <p:ext uri="{BB962C8B-B14F-4D97-AF65-F5344CB8AC3E}">
        <p14:creationId xmlns:p14="http://schemas.microsoft.com/office/powerpoint/2010/main" val="2102915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a:extLst>
              <a:ext uri="{FF2B5EF4-FFF2-40B4-BE49-F238E27FC236}">
                <a16:creationId xmlns:a16="http://schemas.microsoft.com/office/drawing/2014/main" id="{12BD6E22-FA2A-1E86-20B9-64FEBBD82EF9}"/>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9B39D0E8-4AE7-EF31-820E-E3060E5ABEC6}"/>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5AE0786F-C730-422A-7583-51E9297B9FF5}"/>
              </a:ext>
            </a:extLst>
          </p:cNvPr>
          <p:cNvSpPr>
            <a:spLocks noGrp="1" noChangeArrowheads="1"/>
          </p:cNvSpPr>
          <p:nvPr>
            <p:ph type="sldNum" sz="quarter" idx="12"/>
          </p:nvPr>
        </p:nvSpPr>
        <p:spPr>
          <a:ln/>
        </p:spPr>
        <p:txBody>
          <a:bodyPr/>
          <a:lstStyle>
            <a:lvl1pPr>
              <a:defRPr/>
            </a:lvl1pPr>
          </a:lstStyle>
          <a:p>
            <a:pPr>
              <a:defRPr/>
            </a:pPr>
            <a:fld id="{6564B665-7498-49E0-8E25-E48A6771EA70}" type="slidenum">
              <a:rPr lang="cs-CZ" altLang="cs-CZ"/>
              <a:pPr>
                <a:defRPr/>
              </a:pPr>
              <a:t>‹#›</a:t>
            </a:fld>
            <a:endParaRPr lang="cs-CZ" altLang="cs-CZ"/>
          </a:p>
        </p:txBody>
      </p:sp>
    </p:spTree>
    <p:extLst>
      <p:ext uri="{BB962C8B-B14F-4D97-AF65-F5344CB8AC3E}">
        <p14:creationId xmlns:p14="http://schemas.microsoft.com/office/powerpoint/2010/main" val="86702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FCE22A-8B42-6E4F-CAD5-2AB0BB9C8C4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a:extLst>
              <a:ext uri="{FF2B5EF4-FFF2-40B4-BE49-F238E27FC236}">
                <a16:creationId xmlns:a16="http://schemas.microsoft.com/office/drawing/2014/main" id="{4CC6E62E-F64C-9F0F-31FD-66B25D21E4A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8" name="Rectangle 4">
            <a:extLst>
              <a:ext uri="{FF2B5EF4-FFF2-40B4-BE49-F238E27FC236}">
                <a16:creationId xmlns:a16="http://schemas.microsoft.com/office/drawing/2014/main" id="{37135B21-0210-72B7-22AA-F74DD5AC903A}"/>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cs-CZ" altLang="cs-CZ"/>
          </a:p>
        </p:txBody>
      </p:sp>
      <p:sp>
        <p:nvSpPr>
          <p:cNvPr id="1029" name="Rectangle 5">
            <a:extLst>
              <a:ext uri="{FF2B5EF4-FFF2-40B4-BE49-F238E27FC236}">
                <a16:creationId xmlns:a16="http://schemas.microsoft.com/office/drawing/2014/main" id="{99676935-33F4-C5F5-5998-13920FB08AC8}"/>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cs-CZ" altLang="cs-CZ"/>
          </a:p>
        </p:txBody>
      </p:sp>
      <p:sp>
        <p:nvSpPr>
          <p:cNvPr id="1030" name="Rectangle 6">
            <a:extLst>
              <a:ext uri="{FF2B5EF4-FFF2-40B4-BE49-F238E27FC236}">
                <a16:creationId xmlns:a16="http://schemas.microsoft.com/office/drawing/2014/main" id="{96CF1B70-265F-5056-F2E3-00E239002500}"/>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6C8E1E2-340C-4F71-A19C-C45E7AD2AF52}"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vozarik@ostrava.cz"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hyperlink" Target="https://www.602.cz/formfiller" TargetMode="External"/><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5">
            <a:extLst>
              <a:ext uri="{FF2B5EF4-FFF2-40B4-BE49-F238E27FC236}">
                <a16:creationId xmlns:a16="http://schemas.microsoft.com/office/drawing/2014/main" id="{400BCD55-2502-0A81-F210-4BB87EBC769F}"/>
              </a:ext>
            </a:extLst>
          </p:cNvPr>
          <p:cNvSpPr txBox="1">
            <a:spLocks noChangeArrowheads="1"/>
          </p:cNvSpPr>
          <p:nvPr/>
        </p:nvSpPr>
        <p:spPr bwMode="auto">
          <a:xfrm>
            <a:off x="323850" y="6237288"/>
            <a:ext cx="25209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cs-CZ" altLang="cs-CZ" sz="2000">
              <a:solidFill>
                <a:schemeClr val="bg1"/>
              </a:solidFill>
            </a:endParaRPr>
          </a:p>
        </p:txBody>
      </p:sp>
      <p:sp>
        <p:nvSpPr>
          <p:cNvPr id="4100" name="Rectangle 15">
            <a:extLst>
              <a:ext uri="{FF2B5EF4-FFF2-40B4-BE49-F238E27FC236}">
                <a16:creationId xmlns:a16="http://schemas.microsoft.com/office/drawing/2014/main" id="{00EBAC57-A383-2177-FC22-14FF1DDF454B}"/>
              </a:ext>
            </a:extLst>
          </p:cNvPr>
          <p:cNvSpPr>
            <a:spLocks noChangeArrowheads="1"/>
          </p:cNvSpPr>
          <p:nvPr/>
        </p:nvSpPr>
        <p:spPr bwMode="auto">
          <a:xfrm>
            <a:off x="539750" y="2636912"/>
            <a:ext cx="8064500" cy="1800274"/>
          </a:xfrm>
          <a:prstGeom prst="rect">
            <a:avLst/>
          </a:prstGeom>
          <a:noFill/>
          <a:ln>
            <a:noFill/>
          </a:ln>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eaLnBrk="1" hangingPunct="1">
              <a:lnSpc>
                <a:spcPct val="90000"/>
              </a:lnSpc>
              <a:buFontTx/>
              <a:buNone/>
              <a:defRPr/>
            </a:pPr>
            <a:r>
              <a:rPr lang="cs-CZ" altLang="cs-CZ" sz="4000" b="1" dirty="0">
                <a:solidFill>
                  <a:schemeClr val="bg1"/>
                </a:solidFill>
              </a:rPr>
              <a:t>Seminář k výběrovému řízení pro rok 2023 v oblasti sociální péče a protidrogové prevence</a:t>
            </a:r>
            <a:endParaRPr lang="cs-CZ" altLang="cs-CZ" b="1" dirty="0">
              <a:solidFill>
                <a:schemeClr val="bg1"/>
              </a:solidFill>
            </a:endParaRPr>
          </a:p>
          <a:p>
            <a:pPr algn="ctr" eaLnBrk="1" hangingPunct="1">
              <a:lnSpc>
                <a:spcPct val="90000"/>
              </a:lnSpc>
              <a:buFontTx/>
              <a:buNone/>
              <a:defRPr/>
            </a:pPr>
            <a:endParaRPr lang="cs-CZ" altLang="cs-CZ" sz="1600" b="1" dirty="0">
              <a:solidFill>
                <a:schemeClr val="bg1"/>
              </a:solidFill>
            </a:endParaRPr>
          </a:p>
          <a:p>
            <a:pPr algn="ctr" eaLnBrk="1" hangingPunct="1">
              <a:lnSpc>
                <a:spcPct val="90000"/>
              </a:lnSpc>
              <a:buFontTx/>
              <a:buNone/>
              <a:defRPr/>
            </a:pPr>
            <a:endParaRPr lang="cs-CZ" altLang="cs-CZ" sz="1600" b="1" dirty="0">
              <a:solidFill>
                <a:schemeClr val="bg1"/>
              </a:solidFill>
            </a:endParaRPr>
          </a:p>
          <a:p>
            <a:pPr algn="ctr" eaLnBrk="1" hangingPunct="1">
              <a:lnSpc>
                <a:spcPct val="90000"/>
              </a:lnSpc>
              <a:buFontTx/>
              <a:buNone/>
              <a:defRPr/>
            </a:pPr>
            <a:endParaRPr lang="cs-CZ" altLang="cs-CZ" sz="1600" b="1" dirty="0">
              <a:solidFill>
                <a:schemeClr val="bg1"/>
              </a:solidFill>
            </a:endParaRPr>
          </a:p>
          <a:p>
            <a:pPr algn="ctr" eaLnBrk="1" hangingPunct="1">
              <a:lnSpc>
                <a:spcPct val="90000"/>
              </a:lnSpc>
              <a:buFontTx/>
              <a:buNone/>
              <a:defRPr/>
            </a:pPr>
            <a:endParaRPr lang="cs-CZ" altLang="cs-CZ" sz="2000" b="1" dirty="0">
              <a:solidFill>
                <a:srgbClr val="00ADD0"/>
              </a:solidFill>
            </a:endParaRPr>
          </a:p>
          <a:p>
            <a:pPr algn="ctr" eaLnBrk="1" hangingPunct="1">
              <a:lnSpc>
                <a:spcPct val="90000"/>
              </a:lnSpc>
              <a:buFontTx/>
              <a:buNone/>
              <a:defRPr/>
            </a:pPr>
            <a:endParaRPr lang="cs-CZ" altLang="cs-CZ" sz="2000" b="1" dirty="0">
              <a:solidFill>
                <a:srgbClr val="00ADD0"/>
              </a:solidFill>
            </a:endParaRPr>
          </a:p>
          <a:p>
            <a:pPr algn="ctr" eaLnBrk="1" hangingPunct="1">
              <a:lnSpc>
                <a:spcPct val="90000"/>
              </a:lnSpc>
              <a:buFontTx/>
              <a:buNone/>
              <a:defRPr/>
            </a:pPr>
            <a:endParaRPr lang="cs-CZ" altLang="cs-CZ" sz="2000" b="1" dirty="0">
              <a:solidFill>
                <a:srgbClr val="00ADD0"/>
              </a:solidFill>
            </a:endParaRPr>
          </a:p>
        </p:txBody>
      </p:sp>
      <p:sp>
        <p:nvSpPr>
          <p:cNvPr id="4101" name="Rectangle 22">
            <a:extLst>
              <a:ext uri="{FF2B5EF4-FFF2-40B4-BE49-F238E27FC236}">
                <a16:creationId xmlns:a16="http://schemas.microsoft.com/office/drawing/2014/main" id="{9A490DB9-8EDF-7E76-F263-B99EB0D870B4}"/>
              </a:ext>
            </a:extLst>
          </p:cNvPr>
          <p:cNvSpPr>
            <a:spLocks noChangeArrowheads="1"/>
          </p:cNvSpPr>
          <p:nvPr/>
        </p:nvSpPr>
        <p:spPr bwMode="auto">
          <a:xfrm>
            <a:off x="160338" y="57483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b="1">
              <a:solidFill>
                <a:srgbClr val="00ADD0"/>
              </a:solidFill>
            </a:endParaRPr>
          </a:p>
        </p:txBody>
      </p:sp>
      <p:sp>
        <p:nvSpPr>
          <p:cNvPr id="2054" name="Text Box 26">
            <a:extLst>
              <a:ext uri="{FF2B5EF4-FFF2-40B4-BE49-F238E27FC236}">
                <a16:creationId xmlns:a16="http://schemas.microsoft.com/office/drawing/2014/main" id="{5FAB7BD1-AABA-5F97-7E06-DFD06BFAFCA0}"/>
              </a:ext>
            </a:extLst>
          </p:cNvPr>
          <p:cNvSpPr txBox="1">
            <a:spLocks noChangeArrowheads="1"/>
          </p:cNvSpPr>
          <p:nvPr/>
        </p:nvSpPr>
        <p:spPr bwMode="auto">
          <a:xfrm>
            <a:off x="284163" y="260350"/>
            <a:ext cx="4068762" cy="41549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cs-CZ" altLang="cs-CZ" sz="1050" b="1" dirty="0">
                <a:solidFill>
                  <a:srgbClr val="00ADD0"/>
                </a:solidFill>
              </a:rPr>
              <a:t>Statutární město Ostrava</a:t>
            </a:r>
          </a:p>
          <a:p>
            <a:pPr eaLnBrk="1" hangingPunct="1">
              <a:defRPr/>
            </a:pPr>
            <a:r>
              <a:rPr lang="cs-CZ" altLang="cs-CZ" sz="1050" dirty="0">
                <a:solidFill>
                  <a:srgbClr val="00ADD0"/>
                </a:solidFill>
              </a:rPr>
              <a:t>Odbor sociálních věcí a zdravotnictví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2882B075-681F-3A8A-A355-B5625E9FA835}"/>
              </a:ext>
            </a:extLst>
          </p:cNvPr>
          <p:cNvSpPr>
            <a:spLocks noGrp="1" noChangeArrowheads="1"/>
          </p:cNvSpPr>
          <p:nvPr>
            <p:ph type="title"/>
          </p:nvPr>
        </p:nvSpPr>
        <p:spPr>
          <a:xfrm>
            <a:off x="457200" y="274638"/>
            <a:ext cx="8229600" cy="777875"/>
          </a:xfrm>
        </p:spPr>
        <p:txBody>
          <a:bodyPr/>
          <a:lstStyle/>
          <a:p>
            <a:pPr algn="l"/>
            <a:r>
              <a:rPr lang="cs-CZ" altLang="cs-CZ" sz="3600" b="1">
                <a:solidFill>
                  <a:srgbClr val="00ADD0"/>
                </a:solidFill>
              </a:rPr>
              <a:t>6. KP</a:t>
            </a:r>
          </a:p>
        </p:txBody>
      </p:sp>
      <p:sp>
        <p:nvSpPr>
          <p:cNvPr id="6147" name="Zástupný symbol pro obsah 3">
            <a:extLst>
              <a:ext uri="{FF2B5EF4-FFF2-40B4-BE49-F238E27FC236}">
                <a16:creationId xmlns:a16="http://schemas.microsoft.com/office/drawing/2014/main" id="{8A1FECE2-240F-180E-8856-6C633BF9F391}"/>
              </a:ext>
            </a:extLst>
          </p:cNvPr>
          <p:cNvSpPr>
            <a:spLocks noGrp="1"/>
          </p:cNvSpPr>
          <p:nvPr>
            <p:ph idx="1"/>
          </p:nvPr>
        </p:nvSpPr>
        <p:spPr>
          <a:xfrm>
            <a:off x="395288" y="1341438"/>
            <a:ext cx="8353425" cy="4784725"/>
          </a:xfrm>
        </p:spPr>
        <p:txBody>
          <a:bodyPr/>
          <a:lstStyle/>
          <a:p>
            <a:pPr marL="0" lvl="2" indent="0" eaLnBrk="1" fontAlgn="t" hangingPunct="1">
              <a:buFontTx/>
              <a:buNone/>
              <a:defRPr/>
            </a:pPr>
            <a:r>
              <a:rPr lang="cs-CZ" b="1" u="sng" dirty="0">
                <a:solidFill>
                  <a:schemeClr val="bg1"/>
                </a:solidFill>
                <a:ea typeface="+mn-ea"/>
                <a:cs typeface="+mn-cs"/>
              </a:rPr>
              <a:t>Realizace komunitního plánování v Ostravě v roce 2021:</a:t>
            </a:r>
          </a:p>
          <a:p>
            <a:pPr marL="0" lvl="2" indent="0" eaLnBrk="1" fontAlgn="t" hangingPunct="1">
              <a:buFontTx/>
              <a:buNone/>
              <a:defRPr/>
            </a:pPr>
            <a:endParaRPr lang="cs-CZ" b="1" u="sng" dirty="0">
              <a:solidFill>
                <a:schemeClr val="bg1"/>
              </a:solidFill>
              <a:ea typeface="+mn-ea"/>
              <a:cs typeface="+mn-cs"/>
            </a:endParaRPr>
          </a:p>
          <a:p>
            <a:pPr marL="342900" lvl="2" indent="-342900" algn="just" eaLnBrk="1" fontAlgn="t" hangingPunct="1">
              <a:buFont typeface="Wingdings" panose="05000000000000000000" pitchFamily="2" charset="2"/>
              <a:buChar char="Ø"/>
              <a:defRPr/>
            </a:pPr>
            <a:r>
              <a:rPr lang="cs-CZ" b="1" dirty="0">
                <a:solidFill>
                  <a:schemeClr val="bg1"/>
                </a:solidFill>
                <a:ea typeface="+mn-ea"/>
                <a:cs typeface="+mn-cs"/>
              </a:rPr>
              <a:t>186 sociálních služeb na území města a 174 souvisejících aktivit</a:t>
            </a:r>
          </a:p>
          <a:p>
            <a:pPr marL="342900" lvl="2" indent="-342900" algn="just" eaLnBrk="1" fontAlgn="t" hangingPunct="1">
              <a:buFont typeface="Wingdings" panose="05000000000000000000" pitchFamily="2" charset="2"/>
              <a:buChar char="Ø"/>
              <a:defRPr/>
            </a:pPr>
            <a:r>
              <a:rPr lang="cs-CZ" b="1" dirty="0">
                <a:solidFill>
                  <a:schemeClr val="bg1"/>
                </a:solidFill>
                <a:ea typeface="+mn-ea"/>
                <a:cs typeface="+mn-cs"/>
              </a:rPr>
              <a:t>25 000 klientů služeb, 120 000 účastníků aktivit</a:t>
            </a:r>
          </a:p>
          <a:p>
            <a:pPr marL="342900" lvl="2" indent="-342900" algn="just" eaLnBrk="1" fontAlgn="t" hangingPunct="1">
              <a:buFont typeface="Wingdings" panose="05000000000000000000" pitchFamily="2" charset="2"/>
              <a:buChar char="Ø"/>
              <a:defRPr/>
            </a:pPr>
            <a:r>
              <a:rPr lang="cs-CZ" b="1" dirty="0">
                <a:solidFill>
                  <a:schemeClr val="bg1"/>
                </a:solidFill>
                <a:ea typeface="+mn-ea"/>
                <a:cs typeface="+mn-cs"/>
              </a:rPr>
              <a:t>celkové náklady na zajištění sítě služeb a aktivit       2,3 mld. Kč</a:t>
            </a:r>
          </a:p>
          <a:p>
            <a:pPr marL="342900" lvl="2" indent="-342900" algn="just" eaLnBrk="1" fontAlgn="t" hangingPunct="1">
              <a:buFont typeface="Wingdings" panose="05000000000000000000" pitchFamily="2" charset="2"/>
              <a:buChar char="Ø"/>
              <a:defRPr/>
            </a:pPr>
            <a:r>
              <a:rPr lang="cs-CZ" b="1" dirty="0">
                <a:solidFill>
                  <a:schemeClr val="bg1"/>
                </a:solidFill>
                <a:ea typeface="+mn-ea"/>
                <a:cs typeface="+mn-cs"/>
              </a:rPr>
              <a:t>vazba na 5 dotačních oblastí</a:t>
            </a:r>
          </a:p>
          <a:p>
            <a:pPr marL="342900" lvl="2" indent="-342900" algn="just" eaLnBrk="1" fontAlgn="t" hangingPunct="1">
              <a:buFont typeface="Wingdings" panose="05000000000000000000" pitchFamily="2" charset="2"/>
              <a:buChar char="Ø"/>
              <a:defRPr/>
            </a:pPr>
            <a:r>
              <a:rPr lang="cs-CZ" b="1" dirty="0">
                <a:solidFill>
                  <a:schemeClr val="bg1"/>
                </a:solidFill>
                <a:ea typeface="+mn-ea"/>
                <a:cs typeface="+mn-cs"/>
              </a:rPr>
              <a:t>město Ostrava přispívá více 454 mil. Kč (19,55%), prostřednictvím dotací  SMO 151 mil. Kč</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a:extLst>
              <a:ext uri="{FF2B5EF4-FFF2-40B4-BE49-F238E27FC236}">
                <a16:creationId xmlns:a16="http://schemas.microsoft.com/office/drawing/2014/main" id="{C2F7F742-FBFD-655B-E317-039F2C8D5E8C}"/>
              </a:ext>
            </a:extLst>
          </p:cNvPr>
          <p:cNvSpPr>
            <a:spLocks noGrp="1" noChangeArrowheads="1"/>
          </p:cNvSpPr>
          <p:nvPr>
            <p:ph type="title"/>
          </p:nvPr>
        </p:nvSpPr>
        <p:spPr>
          <a:xfrm>
            <a:off x="457200" y="274638"/>
            <a:ext cx="8229600" cy="777875"/>
          </a:xfrm>
        </p:spPr>
        <p:txBody>
          <a:bodyPr/>
          <a:lstStyle/>
          <a:p>
            <a:pPr algn="l"/>
            <a:r>
              <a:rPr lang="cs-CZ" altLang="cs-CZ" sz="3600" b="1">
                <a:solidFill>
                  <a:srgbClr val="00ADD0"/>
                </a:solidFill>
              </a:rPr>
              <a:t>6. KP – plánovaný rozvoj</a:t>
            </a:r>
          </a:p>
        </p:txBody>
      </p:sp>
      <p:sp>
        <p:nvSpPr>
          <p:cNvPr id="6147" name="Zástupný symbol pro obsah 3">
            <a:extLst>
              <a:ext uri="{FF2B5EF4-FFF2-40B4-BE49-F238E27FC236}">
                <a16:creationId xmlns:a16="http://schemas.microsoft.com/office/drawing/2014/main" id="{537C8C3B-C780-A8DA-8F89-C72D2A4FC6A0}"/>
              </a:ext>
            </a:extLst>
          </p:cNvPr>
          <p:cNvSpPr>
            <a:spLocks noGrp="1"/>
          </p:cNvSpPr>
          <p:nvPr>
            <p:ph idx="1"/>
          </p:nvPr>
        </p:nvSpPr>
        <p:spPr>
          <a:xfrm>
            <a:off x="395288" y="1412875"/>
            <a:ext cx="8353425" cy="4713288"/>
          </a:xfrm>
        </p:spPr>
        <p:txBody>
          <a:bodyPr/>
          <a:lstStyle/>
          <a:p>
            <a:pPr marL="342900" lvl="2" indent="-342900" eaLnBrk="1" fontAlgn="t" hangingPunct="1">
              <a:spcAft>
                <a:spcPts val="0"/>
              </a:spcAft>
              <a:buFont typeface="Wingdings" panose="05000000000000000000" pitchFamily="2" charset="2"/>
              <a:buChar char="Ø"/>
              <a:defRPr/>
            </a:pPr>
            <a:r>
              <a:rPr lang="cs-CZ" sz="2200" b="1" dirty="0">
                <a:solidFill>
                  <a:srgbClr val="FF0000"/>
                </a:solidFill>
                <a:ea typeface="+mn-ea"/>
                <a:cs typeface="+mn-cs"/>
              </a:rPr>
              <a:t>Společné/průřezové cíle</a:t>
            </a:r>
            <a:r>
              <a:rPr lang="cs-CZ" sz="2200" b="1" dirty="0">
                <a:solidFill>
                  <a:srgbClr val="FFFF00"/>
                </a:solidFill>
                <a:ea typeface="+mn-ea"/>
                <a:cs typeface="+mn-cs"/>
              </a:rPr>
              <a:t> </a:t>
            </a:r>
          </a:p>
          <a:p>
            <a:pPr marL="342900" lvl="2" indent="-342900" eaLnBrk="1" fontAlgn="t" hangingPunct="1">
              <a:spcAft>
                <a:spcPts val="0"/>
              </a:spcAft>
              <a:buFontTx/>
              <a:buChar char="-"/>
              <a:defRPr/>
            </a:pPr>
            <a:r>
              <a:rPr lang="cs-CZ" sz="2200" b="1" dirty="0">
                <a:solidFill>
                  <a:schemeClr val="bg1"/>
                </a:solidFill>
                <a:ea typeface="+mn-ea"/>
                <a:cs typeface="+mn-cs"/>
              </a:rPr>
              <a:t>zachovat proces komunitního plánování,</a:t>
            </a:r>
          </a:p>
          <a:p>
            <a:pPr marL="342900" lvl="2" indent="-342900" eaLnBrk="1" fontAlgn="t" hangingPunct="1">
              <a:spcAft>
                <a:spcPts val="0"/>
              </a:spcAft>
              <a:buFontTx/>
              <a:buChar char="-"/>
              <a:defRPr/>
            </a:pPr>
            <a:r>
              <a:rPr lang="cs-CZ" sz="2200" b="1" dirty="0">
                <a:solidFill>
                  <a:schemeClr val="bg1"/>
                </a:solidFill>
                <a:ea typeface="+mn-ea"/>
                <a:cs typeface="+mn-cs"/>
              </a:rPr>
              <a:t>zajistit podporu stávající sítě sociálních služeb a souvisejících aktivit,</a:t>
            </a:r>
          </a:p>
          <a:p>
            <a:pPr marL="342900" lvl="2" indent="-342900" eaLnBrk="1" fontAlgn="t" hangingPunct="1">
              <a:spcAft>
                <a:spcPts val="0"/>
              </a:spcAft>
              <a:buFontTx/>
              <a:buChar char="-"/>
              <a:defRPr/>
            </a:pPr>
            <a:r>
              <a:rPr lang="cs-CZ" sz="2200" b="1" dirty="0">
                <a:solidFill>
                  <a:schemeClr val="bg1"/>
                </a:solidFill>
                <a:ea typeface="+mn-ea"/>
                <a:cs typeface="+mn-cs"/>
              </a:rPr>
              <a:t>podporovat deinstitucionalizaci, transformaci a humanizaci pobytových sociálních služeb,</a:t>
            </a:r>
          </a:p>
          <a:p>
            <a:pPr marL="342900" lvl="2" indent="-342900" eaLnBrk="1" fontAlgn="t" hangingPunct="1">
              <a:spcAft>
                <a:spcPts val="0"/>
              </a:spcAft>
              <a:buFontTx/>
              <a:buChar char="-"/>
              <a:defRPr/>
            </a:pPr>
            <a:r>
              <a:rPr lang="cs-CZ" sz="2200" b="1" dirty="0">
                <a:solidFill>
                  <a:schemeClr val="bg1"/>
                </a:solidFill>
                <a:ea typeface="+mn-ea"/>
                <a:cs typeface="+mn-cs"/>
              </a:rPr>
              <a:t>přispívat k naplňování Koncepce sociálního bydlení,</a:t>
            </a:r>
          </a:p>
          <a:p>
            <a:pPr marL="342900" lvl="2" indent="-342900" eaLnBrk="1" fontAlgn="t" hangingPunct="1">
              <a:spcAft>
                <a:spcPts val="0"/>
              </a:spcAft>
              <a:buFontTx/>
              <a:buChar char="-"/>
              <a:defRPr/>
            </a:pPr>
            <a:r>
              <a:rPr lang="cs-CZ" sz="2200" b="1" dirty="0">
                <a:solidFill>
                  <a:schemeClr val="bg1"/>
                </a:solidFill>
                <a:ea typeface="+mn-ea"/>
                <a:cs typeface="+mn-cs"/>
              </a:rPr>
              <a:t>podporovat zaměstnávání osob se sníženým pracovním uplatněním,</a:t>
            </a:r>
          </a:p>
          <a:p>
            <a:pPr marL="342900" lvl="2" indent="-342900" eaLnBrk="1" fontAlgn="t" hangingPunct="1">
              <a:spcAft>
                <a:spcPts val="0"/>
              </a:spcAft>
              <a:buFontTx/>
              <a:buChar char="-"/>
              <a:defRPr/>
            </a:pPr>
            <a:r>
              <a:rPr lang="cs-CZ" sz="2200" b="1" dirty="0">
                <a:solidFill>
                  <a:schemeClr val="bg1"/>
                </a:solidFill>
                <a:ea typeface="+mn-ea"/>
                <a:cs typeface="+mn-cs"/>
              </a:rPr>
              <a:t>zajistit informovanost laické i odborné veřejnosti, </a:t>
            </a:r>
          </a:p>
          <a:p>
            <a:pPr marL="342900" lvl="2" indent="-342900" eaLnBrk="1" fontAlgn="t" hangingPunct="1">
              <a:spcAft>
                <a:spcPts val="0"/>
              </a:spcAft>
              <a:buFontTx/>
              <a:buChar char="-"/>
              <a:defRPr/>
            </a:pPr>
            <a:r>
              <a:rPr lang="cs-CZ" sz="2200" b="1" dirty="0">
                <a:solidFill>
                  <a:schemeClr val="bg1"/>
                </a:solidFill>
                <a:ea typeface="+mn-ea"/>
                <a:cs typeface="+mn-cs"/>
              </a:rPr>
              <a:t>podpora dobrovolnictví.</a:t>
            </a:r>
          </a:p>
          <a:p>
            <a:pPr marL="0" lvl="2" indent="0" eaLnBrk="1" fontAlgn="t" hangingPunct="1">
              <a:spcAft>
                <a:spcPts val="0"/>
              </a:spcAft>
              <a:buFontTx/>
              <a:buNone/>
              <a:defRPr/>
            </a:pPr>
            <a:r>
              <a:rPr lang="cs-CZ" b="1" dirty="0">
                <a:solidFill>
                  <a:schemeClr val="bg1"/>
                </a:solidFill>
                <a:ea typeface="+mn-ea"/>
                <a:cs typeface="+mn-cs"/>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D1A86396-05B8-38C8-88A8-A51CB0ECBC43}"/>
              </a:ext>
            </a:extLst>
          </p:cNvPr>
          <p:cNvSpPr>
            <a:spLocks noGrp="1" noChangeArrowheads="1"/>
          </p:cNvSpPr>
          <p:nvPr>
            <p:ph type="title"/>
          </p:nvPr>
        </p:nvSpPr>
        <p:spPr>
          <a:xfrm>
            <a:off x="457200" y="274638"/>
            <a:ext cx="8229600" cy="777875"/>
          </a:xfrm>
        </p:spPr>
        <p:txBody>
          <a:bodyPr/>
          <a:lstStyle/>
          <a:p>
            <a:pPr algn="l"/>
            <a:r>
              <a:rPr lang="cs-CZ" altLang="cs-CZ" sz="3600" b="1">
                <a:solidFill>
                  <a:srgbClr val="00ADD0"/>
                </a:solidFill>
              </a:rPr>
              <a:t>6. KP – plánovaný rozvoj</a:t>
            </a:r>
          </a:p>
        </p:txBody>
      </p:sp>
      <p:sp>
        <p:nvSpPr>
          <p:cNvPr id="6147" name="Zástupný symbol pro obsah 3">
            <a:extLst>
              <a:ext uri="{FF2B5EF4-FFF2-40B4-BE49-F238E27FC236}">
                <a16:creationId xmlns:a16="http://schemas.microsoft.com/office/drawing/2014/main" id="{AA43553B-78B6-E841-7778-4B8B18E945C2}"/>
              </a:ext>
            </a:extLst>
          </p:cNvPr>
          <p:cNvSpPr>
            <a:spLocks noGrp="1"/>
          </p:cNvSpPr>
          <p:nvPr>
            <p:ph idx="1"/>
          </p:nvPr>
        </p:nvSpPr>
        <p:spPr>
          <a:xfrm>
            <a:off x="107950" y="908050"/>
            <a:ext cx="8928100" cy="5834063"/>
          </a:xfrm>
        </p:spPr>
        <p:txBody>
          <a:bodyPr/>
          <a:lstStyle/>
          <a:p>
            <a:pPr marL="342900" lvl="2" indent="-342900" eaLnBrk="1" fontAlgn="t" hangingPunct="1">
              <a:spcAft>
                <a:spcPts val="0"/>
              </a:spcAft>
              <a:buFont typeface="Wingdings" panose="05000000000000000000" pitchFamily="2" charset="2"/>
              <a:buChar char="Ø"/>
              <a:defRPr/>
            </a:pPr>
            <a:r>
              <a:rPr lang="cs-CZ" sz="2100" b="1" dirty="0">
                <a:solidFill>
                  <a:srgbClr val="FF0000"/>
                </a:solidFill>
                <a:ea typeface="+mn-ea"/>
                <a:cs typeface="+mn-cs"/>
              </a:rPr>
              <a:t>Senioři</a:t>
            </a:r>
            <a:r>
              <a:rPr lang="cs-CZ" sz="2100" b="1" dirty="0">
                <a:solidFill>
                  <a:srgbClr val="FFFF00"/>
                </a:solidFill>
                <a:ea typeface="+mn-ea"/>
                <a:cs typeface="+mn-cs"/>
              </a:rPr>
              <a:t> </a:t>
            </a:r>
          </a:p>
          <a:p>
            <a:pPr marL="342900" lvl="2" indent="-342900" eaLnBrk="1" fontAlgn="t" hangingPunct="1">
              <a:spcAft>
                <a:spcPts val="0"/>
              </a:spcAft>
              <a:buFontTx/>
              <a:buChar char="-"/>
              <a:defRPr/>
            </a:pPr>
            <a:r>
              <a:rPr lang="cs-CZ" sz="2100" b="1" dirty="0">
                <a:solidFill>
                  <a:schemeClr val="bg1"/>
                </a:solidFill>
                <a:ea typeface="+mn-ea"/>
                <a:cs typeface="+mn-cs"/>
              </a:rPr>
              <a:t>pobytové kapacity (</a:t>
            </a:r>
            <a:r>
              <a:rPr lang="cs-CZ" sz="2100" b="1" dirty="0">
                <a:solidFill>
                  <a:srgbClr val="FFFF00"/>
                </a:solidFill>
                <a:ea typeface="+mn-ea"/>
                <a:cs typeface="+mn-cs"/>
              </a:rPr>
              <a:t>304 lůžek</a:t>
            </a:r>
            <a:r>
              <a:rPr lang="cs-CZ" sz="2100" b="1" dirty="0">
                <a:solidFill>
                  <a:schemeClr val="bg1"/>
                </a:solidFill>
                <a:ea typeface="+mn-ea"/>
                <a:cs typeface="+mn-cs"/>
              </a:rPr>
              <a:t>), odlehčovací </a:t>
            </a:r>
            <a:r>
              <a:rPr lang="cs-CZ" sz="2100" b="1" dirty="0" err="1">
                <a:solidFill>
                  <a:schemeClr val="bg1"/>
                </a:solidFill>
                <a:ea typeface="+mn-ea"/>
                <a:cs typeface="+mn-cs"/>
              </a:rPr>
              <a:t>služeby</a:t>
            </a:r>
            <a:r>
              <a:rPr lang="cs-CZ" sz="2100" b="1" dirty="0">
                <a:solidFill>
                  <a:schemeClr val="bg1"/>
                </a:solidFill>
                <a:ea typeface="+mn-ea"/>
                <a:cs typeface="+mn-cs"/>
              </a:rPr>
              <a:t> (</a:t>
            </a:r>
            <a:r>
              <a:rPr lang="cs-CZ" sz="2100" b="1" dirty="0">
                <a:solidFill>
                  <a:srgbClr val="FFFF00"/>
                </a:solidFill>
                <a:ea typeface="+mn-ea"/>
                <a:cs typeface="+mn-cs"/>
              </a:rPr>
              <a:t>28 lůžek</a:t>
            </a:r>
            <a:r>
              <a:rPr lang="cs-CZ" sz="2100" b="1" dirty="0">
                <a:solidFill>
                  <a:schemeClr val="bg1"/>
                </a:solidFill>
                <a:ea typeface="+mn-ea"/>
                <a:cs typeface="+mn-cs"/>
              </a:rPr>
              <a:t>), osobní asistence a pečovatelská služba (</a:t>
            </a:r>
            <a:r>
              <a:rPr lang="cs-CZ" sz="2100" b="1" dirty="0">
                <a:solidFill>
                  <a:srgbClr val="FFFF00"/>
                </a:solidFill>
                <a:ea typeface="+mn-ea"/>
                <a:cs typeface="+mn-cs"/>
              </a:rPr>
              <a:t>18,0 úvazky</a:t>
            </a:r>
            <a:r>
              <a:rPr lang="cs-CZ" sz="2100" b="1" dirty="0">
                <a:solidFill>
                  <a:schemeClr val="bg1"/>
                </a:solidFill>
                <a:ea typeface="+mn-ea"/>
                <a:cs typeface="+mn-cs"/>
              </a:rPr>
              <a:t>).</a:t>
            </a:r>
          </a:p>
          <a:p>
            <a:pPr marL="342900" lvl="2" indent="-342900" eaLnBrk="1" fontAlgn="t" hangingPunct="1">
              <a:spcAft>
                <a:spcPts val="0"/>
              </a:spcAft>
              <a:buFont typeface="Wingdings" panose="05000000000000000000" pitchFamily="2" charset="2"/>
              <a:buChar char="Ø"/>
              <a:defRPr/>
            </a:pPr>
            <a:r>
              <a:rPr lang="cs-CZ" sz="2100" b="1" dirty="0">
                <a:solidFill>
                  <a:srgbClr val="FF0000"/>
                </a:solidFill>
                <a:ea typeface="+mn-ea"/>
                <a:cs typeface="+mn-cs"/>
              </a:rPr>
              <a:t>Občané s duševním onemocněním a psychosociálními obtížemi </a:t>
            </a:r>
          </a:p>
          <a:p>
            <a:pPr marL="342900" lvl="2" indent="-342900" eaLnBrk="1" fontAlgn="t" hangingPunct="1">
              <a:spcAft>
                <a:spcPts val="0"/>
              </a:spcAft>
              <a:buFontTx/>
              <a:buChar char="-"/>
              <a:defRPr/>
            </a:pPr>
            <a:r>
              <a:rPr lang="cs-CZ" sz="2100" b="1" dirty="0">
                <a:solidFill>
                  <a:schemeClr val="bg1"/>
                </a:solidFill>
                <a:ea typeface="+mn-ea"/>
                <a:cs typeface="+mn-cs"/>
              </a:rPr>
              <a:t>chráněné bydlení (</a:t>
            </a:r>
            <a:r>
              <a:rPr lang="cs-CZ" sz="2100" b="1" dirty="0">
                <a:solidFill>
                  <a:srgbClr val="FFFF00"/>
                </a:solidFill>
                <a:ea typeface="+mn-ea"/>
                <a:cs typeface="+mn-cs"/>
              </a:rPr>
              <a:t>18 lůžek</a:t>
            </a:r>
            <a:r>
              <a:rPr lang="cs-CZ" sz="2100" b="1" dirty="0">
                <a:solidFill>
                  <a:schemeClr val="bg1"/>
                </a:solidFill>
                <a:ea typeface="+mn-ea"/>
                <a:cs typeface="+mn-cs"/>
              </a:rPr>
              <a:t>), služby následné péče (</a:t>
            </a:r>
            <a:r>
              <a:rPr lang="cs-CZ" sz="2100" b="1" dirty="0">
                <a:solidFill>
                  <a:srgbClr val="FFFF00"/>
                </a:solidFill>
                <a:ea typeface="+mn-ea"/>
                <a:cs typeface="+mn-cs"/>
              </a:rPr>
              <a:t>3,0 úvazky</a:t>
            </a:r>
            <a:r>
              <a:rPr lang="cs-CZ" sz="2100" b="1" dirty="0">
                <a:solidFill>
                  <a:schemeClr val="bg1"/>
                </a:solidFill>
                <a:ea typeface="+mn-ea"/>
                <a:cs typeface="+mn-cs"/>
              </a:rPr>
              <a:t>), sociálně terapeutické dílny (</a:t>
            </a:r>
            <a:r>
              <a:rPr lang="cs-CZ" sz="2100" b="1" dirty="0">
                <a:solidFill>
                  <a:srgbClr val="FFFF00"/>
                </a:solidFill>
                <a:ea typeface="+mn-ea"/>
                <a:cs typeface="+mn-cs"/>
              </a:rPr>
              <a:t>1,0 úvazek)</a:t>
            </a:r>
            <a:r>
              <a:rPr lang="cs-CZ" sz="2100" b="1" dirty="0">
                <a:solidFill>
                  <a:schemeClr val="bg1"/>
                </a:solidFill>
                <a:ea typeface="+mn-ea"/>
                <a:cs typeface="+mn-cs"/>
              </a:rPr>
              <a:t>, zaměstnávání lidí se zkušeností (</a:t>
            </a:r>
            <a:r>
              <a:rPr lang="cs-CZ" sz="2100" b="1" dirty="0">
                <a:solidFill>
                  <a:srgbClr val="FFFF00"/>
                </a:solidFill>
                <a:ea typeface="+mn-ea"/>
                <a:cs typeface="+mn-cs"/>
              </a:rPr>
              <a:t>6,0 úvazků</a:t>
            </a:r>
            <a:r>
              <a:rPr lang="cs-CZ" sz="2100" b="1" dirty="0">
                <a:solidFill>
                  <a:schemeClr val="bg1"/>
                </a:solidFill>
                <a:ea typeface="+mn-ea"/>
                <a:cs typeface="+mn-cs"/>
              </a:rPr>
              <a:t>).</a:t>
            </a:r>
          </a:p>
          <a:p>
            <a:pPr marL="342900" lvl="2" indent="-342900" algn="just" eaLnBrk="1" fontAlgn="t" hangingPunct="1">
              <a:buFont typeface="Wingdings" panose="05000000000000000000" pitchFamily="2" charset="2"/>
              <a:buChar char="Ø"/>
              <a:defRPr/>
            </a:pPr>
            <a:r>
              <a:rPr lang="cs-CZ" sz="2100" b="1" dirty="0">
                <a:solidFill>
                  <a:schemeClr val="bg1"/>
                </a:solidFill>
                <a:ea typeface="+mn-ea"/>
                <a:cs typeface="+mn-cs"/>
              </a:rPr>
              <a:t> </a:t>
            </a:r>
            <a:r>
              <a:rPr lang="cs-CZ" sz="2100" b="1" dirty="0">
                <a:solidFill>
                  <a:srgbClr val="FF0000"/>
                </a:solidFill>
                <a:ea typeface="+mn-ea"/>
                <a:cs typeface="+mn-cs"/>
              </a:rPr>
              <a:t>Občané se zrakovým postižením </a:t>
            </a:r>
          </a:p>
          <a:p>
            <a:pPr marL="342900" lvl="2" indent="-342900" algn="just" eaLnBrk="1" fontAlgn="t" hangingPunct="1">
              <a:buFontTx/>
              <a:buChar char="-"/>
              <a:defRPr/>
            </a:pPr>
            <a:r>
              <a:rPr lang="cs-CZ" sz="2100" b="1" dirty="0">
                <a:solidFill>
                  <a:schemeClr val="bg1"/>
                </a:solidFill>
                <a:ea typeface="+mn-ea"/>
                <a:cs typeface="+mn-cs"/>
              </a:rPr>
              <a:t>vzdělávací a informační aktivity, monitoring veřejného prostoru.</a:t>
            </a:r>
          </a:p>
          <a:p>
            <a:pPr marL="342900" lvl="2" indent="-342900" algn="just" eaLnBrk="1" fontAlgn="t" hangingPunct="1">
              <a:buFont typeface="Wingdings" panose="05000000000000000000" pitchFamily="2" charset="2"/>
              <a:buChar char="Ø"/>
              <a:defRPr/>
            </a:pPr>
            <a:r>
              <a:rPr lang="cs-CZ" sz="2100" b="1" dirty="0">
                <a:solidFill>
                  <a:srgbClr val="FF0000"/>
                </a:solidFill>
                <a:ea typeface="+mn-ea"/>
                <a:cs typeface="+mn-cs"/>
              </a:rPr>
              <a:t>Občané se sluchovým postižením</a:t>
            </a:r>
          </a:p>
          <a:p>
            <a:pPr marL="342900" lvl="2" indent="-342900" algn="just" eaLnBrk="1" fontAlgn="t" hangingPunct="1">
              <a:buFontTx/>
              <a:buChar char="-"/>
              <a:defRPr/>
            </a:pPr>
            <a:r>
              <a:rPr lang="cs-CZ" sz="2100" b="1" dirty="0">
                <a:solidFill>
                  <a:schemeClr val="bg1"/>
                </a:solidFill>
                <a:ea typeface="+mn-ea"/>
                <a:cs typeface="+mn-cs"/>
              </a:rPr>
              <a:t>tlumočnické služby (</a:t>
            </a:r>
            <a:r>
              <a:rPr lang="cs-CZ" sz="2100" b="1" dirty="0">
                <a:solidFill>
                  <a:srgbClr val="FFFF00"/>
                </a:solidFill>
                <a:ea typeface="+mn-ea"/>
                <a:cs typeface="+mn-cs"/>
              </a:rPr>
              <a:t>0,9 úvazku</a:t>
            </a:r>
            <a:r>
              <a:rPr lang="cs-CZ" sz="2100" b="1" dirty="0">
                <a:solidFill>
                  <a:schemeClr val="bg1"/>
                </a:solidFill>
                <a:ea typeface="+mn-ea"/>
                <a:cs typeface="+mn-cs"/>
              </a:rPr>
              <a:t>), sociální rehabilitace (</a:t>
            </a:r>
            <a:r>
              <a:rPr lang="cs-CZ" sz="2100" b="1" dirty="0">
                <a:solidFill>
                  <a:srgbClr val="FFFF00"/>
                </a:solidFill>
                <a:ea typeface="+mn-ea"/>
                <a:cs typeface="+mn-cs"/>
              </a:rPr>
              <a:t>1,6 úvazku</a:t>
            </a:r>
            <a:r>
              <a:rPr lang="cs-CZ" sz="2100" b="1" dirty="0">
                <a:solidFill>
                  <a:schemeClr val="bg1"/>
                </a:solidFill>
                <a:ea typeface="+mn-ea"/>
                <a:cs typeface="+mn-cs"/>
              </a:rPr>
              <a:t>), dobrovolnictví.</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a:extLst>
              <a:ext uri="{FF2B5EF4-FFF2-40B4-BE49-F238E27FC236}">
                <a16:creationId xmlns:a16="http://schemas.microsoft.com/office/drawing/2014/main" id="{05DA5EC4-B6FE-0887-A322-430BF05B4892}"/>
              </a:ext>
            </a:extLst>
          </p:cNvPr>
          <p:cNvSpPr>
            <a:spLocks noGrp="1" noChangeArrowheads="1"/>
          </p:cNvSpPr>
          <p:nvPr>
            <p:ph type="title"/>
          </p:nvPr>
        </p:nvSpPr>
        <p:spPr>
          <a:xfrm>
            <a:off x="457200" y="274638"/>
            <a:ext cx="8229600" cy="777875"/>
          </a:xfrm>
        </p:spPr>
        <p:txBody>
          <a:bodyPr/>
          <a:lstStyle/>
          <a:p>
            <a:pPr algn="l"/>
            <a:r>
              <a:rPr lang="cs-CZ" altLang="cs-CZ" sz="3600" b="1">
                <a:solidFill>
                  <a:srgbClr val="00ADD0"/>
                </a:solidFill>
              </a:rPr>
              <a:t>6. KP – plánovaný rozvoj</a:t>
            </a:r>
          </a:p>
        </p:txBody>
      </p:sp>
      <p:sp>
        <p:nvSpPr>
          <p:cNvPr id="6147" name="Zástupný symbol pro obsah 3">
            <a:extLst>
              <a:ext uri="{FF2B5EF4-FFF2-40B4-BE49-F238E27FC236}">
                <a16:creationId xmlns:a16="http://schemas.microsoft.com/office/drawing/2014/main" id="{DCE4945C-552A-9442-115D-BD13C0D9320E}"/>
              </a:ext>
            </a:extLst>
          </p:cNvPr>
          <p:cNvSpPr>
            <a:spLocks noGrp="1"/>
          </p:cNvSpPr>
          <p:nvPr>
            <p:ph idx="1"/>
          </p:nvPr>
        </p:nvSpPr>
        <p:spPr>
          <a:xfrm>
            <a:off x="107950" y="981075"/>
            <a:ext cx="8928100" cy="5761038"/>
          </a:xfrm>
        </p:spPr>
        <p:txBody>
          <a:bodyPr/>
          <a:lstStyle/>
          <a:p>
            <a:pPr marL="342900" lvl="2" indent="-342900" algn="just" eaLnBrk="1" fontAlgn="t" hangingPunct="1">
              <a:spcAft>
                <a:spcPts val="0"/>
              </a:spcAft>
              <a:buFont typeface="Wingdings" panose="05000000000000000000" pitchFamily="2" charset="2"/>
              <a:buChar char="Ø"/>
              <a:defRPr/>
            </a:pPr>
            <a:r>
              <a:rPr lang="cs-CZ" sz="2100" b="1" dirty="0">
                <a:solidFill>
                  <a:srgbClr val="FF0000"/>
                </a:solidFill>
                <a:ea typeface="+mn-ea"/>
                <a:cs typeface="+mn-cs"/>
              </a:rPr>
              <a:t>Občané s mentálním, tělesným a kombinovaným postižením</a:t>
            </a:r>
          </a:p>
          <a:p>
            <a:pPr marL="342900" lvl="2" indent="-342900" algn="just" eaLnBrk="1" fontAlgn="t" hangingPunct="1">
              <a:spcAft>
                <a:spcPts val="0"/>
              </a:spcAft>
              <a:buFontTx/>
              <a:buChar char="-"/>
              <a:defRPr/>
            </a:pPr>
            <a:r>
              <a:rPr lang="cs-CZ" sz="2100" b="1" dirty="0">
                <a:solidFill>
                  <a:schemeClr val="bg1"/>
                </a:solidFill>
                <a:ea typeface="+mn-ea"/>
                <a:cs typeface="+mn-cs"/>
              </a:rPr>
              <a:t>domov pro osoby se ZP (</a:t>
            </a:r>
            <a:r>
              <a:rPr lang="cs-CZ" sz="2100" b="1" dirty="0">
                <a:solidFill>
                  <a:srgbClr val="FFFF00"/>
                </a:solidFill>
                <a:ea typeface="+mn-ea"/>
                <a:cs typeface="+mn-cs"/>
              </a:rPr>
              <a:t>8 lůžek</a:t>
            </a:r>
            <a:r>
              <a:rPr lang="cs-CZ" sz="2100" b="1" dirty="0">
                <a:solidFill>
                  <a:schemeClr val="bg1"/>
                </a:solidFill>
                <a:ea typeface="+mn-ea"/>
                <a:cs typeface="+mn-cs"/>
              </a:rPr>
              <a:t>), bydlení (</a:t>
            </a:r>
            <a:r>
              <a:rPr lang="cs-CZ" sz="2100" b="1" dirty="0">
                <a:solidFill>
                  <a:srgbClr val="FFFF00"/>
                </a:solidFill>
                <a:ea typeface="+mn-ea"/>
                <a:cs typeface="+mn-cs"/>
              </a:rPr>
              <a:t>4 lůžka, 11,15 úvazků</a:t>
            </a:r>
            <a:r>
              <a:rPr lang="cs-CZ" sz="2100" b="1" dirty="0">
                <a:solidFill>
                  <a:schemeClr val="bg1"/>
                </a:solidFill>
                <a:ea typeface="+mn-ea"/>
                <a:cs typeface="+mn-cs"/>
              </a:rPr>
              <a:t>), odlehčovací služby (</a:t>
            </a:r>
            <a:r>
              <a:rPr lang="cs-CZ" sz="2100" b="1" dirty="0">
                <a:solidFill>
                  <a:srgbClr val="FFFF00"/>
                </a:solidFill>
                <a:ea typeface="+mn-ea"/>
                <a:cs typeface="+mn-cs"/>
              </a:rPr>
              <a:t>4 lůžka, 11,5 úvazků</a:t>
            </a:r>
            <a:r>
              <a:rPr lang="cs-CZ" sz="2100" b="1" dirty="0">
                <a:solidFill>
                  <a:schemeClr val="bg1"/>
                </a:solidFill>
                <a:ea typeface="+mn-ea"/>
                <a:cs typeface="+mn-cs"/>
              </a:rPr>
              <a:t>), osobní asistence (</a:t>
            </a:r>
            <a:r>
              <a:rPr lang="cs-CZ" sz="2100" b="1" dirty="0">
                <a:solidFill>
                  <a:srgbClr val="FFFF00"/>
                </a:solidFill>
                <a:ea typeface="+mn-ea"/>
                <a:cs typeface="+mn-cs"/>
              </a:rPr>
              <a:t>4,0 úvazky</a:t>
            </a:r>
            <a:r>
              <a:rPr lang="cs-CZ" sz="2100" b="1" dirty="0">
                <a:solidFill>
                  <a:schemeClr val="bg1"/>
                </a:solidFill>
                <a:ea typeface="+mn-ea"/>
                <a:cs typeface="+mn-cs"/>
              </a:rPr>
              <a:t>), raná péče (</a:t>
            </a:r>
            <a:r>
              <a:rPr lang="cs-CZ" sz="2100" b="1" dirty="0">
                <a:solidFill>
                  <a:srgbClr val="FFFF00"/>
                </a:solidFill>
                <a:ea typeface="+mn-ea"/>
                <a:cs typeface="+mn-cs"/>
              </a:rPr>
              <a:t>2,0 úvazky</a:t>
            </a:r>
            <a:r>
              <a:rPr lang="cs-CZ" sz="2100" b="1" dirty="0">
                <a:solidFill>
                  <a:schemeClr val="bg1"/>
                </a:solidFill>
                <a:ea typeface="+mn-ea"/>
                <a:cs typeface="+mn-cs"/>
              </a:rPr>
              <a:t>), sociální rehabilitace (</a:t>
            </a:r>
            <a:r>
              <a:rPr lang="cs-CZ" sz="2100" b="1" dirty="0">
                <a:solidFill>
                  <a:srgbClr val="FFFF00"/>
                </a:solidFill>
                <a:ea typeface="+mn-ea"/>
                <a:cs typeface="+mn-cs"/>
              </a:rPr>
              <a:t>1,0 úvazek</a:t>
            </a:r>
            <a:r>
              <a:rPr lang="cs-CZ" sz="2100" b="1" dirty="0">
                <a:solidFill>
                  <a:schemeClr val="bg1"/>
                </a:solidFill>
                <a:ea typeface="+mn-ea"/>
                <a:cs typeface="+mn-cs"/>
              </a:rPr>
              <a:t>), sociálně terapeutické dílny (</a:t>
            </a:r>
            <a:r>
              <a:rPr lang="cs-CZ" sz="2100" b="1" dirty="0">
                <a:solidFill>
                  <a:srgbClr val="FFFF00"/>
                </a:solidFill>
                <a:ea typeface="+mn-ea"/>
                <a:cs typeface="+mn-cs"/>
              </a:rPr>
              <a:t>2,0 úvazky</a:t>
            </a:r>
            <a:r>
              <a:rPr lang="cs-CZ" sz="2100" b="1" dirty="0">
                <a:solidFill>
                  <a:schemeClr val="bg1"/>
                </a:solidFill>
                <a:ea typeface="+mn-ea"/>
                <a:cs typeface="+mn-cs"/>
              </a:rPr>
              <a:t>), odborné sociální poradenství (</a:t>
            </a:r>
            <a:r>
              <a:rPr lang="cs-CZ" sz="2100" b="1" dirty="0">
                <a:solidFill>
                  <a:srgbClr val="FFFF00"/>
                </a:solidFill>
                <a:ea typeface="+mn-ea"/>
                <a:cs typeface="+mn-cs"/>
              </a:rPr>
              <a:t>2,0 úvazky</a:t>
            </a:r>
            <a:r>
              <a:rPr lang="cs-CZ" sz="2100" b="1" dirty="0">
                <a:solidFill>
                  <a:schemeClr val="bg1"/>
                </a:solidFill>
                <a:ea typeface="+mn-ea"/>
                <a:cs typeface="+mn-cs"/>
              </a:rPr>
              <a:t>).</a:t>
            </a:r>
          </a:p>
          <a:p>
            <a:pPr marL="342900" lvl="2" indent="-342900" algn="just" eaLnBrk="1" fontAlgn="t" hangingPunct="1">
              <a:buFont typeface="Wingdings" panose="05000000000000000000" pitchFamily="2" charset="2"/>
              <a:buChar char="Ø"/>
              <a:defRPr/>
            </a:pPr>
            <a:r>
              <a:rPr lang="cs-CZ" sz="2100" b="1" dirty="0">
                <a:solidFill>
                  <a:srgbClr val="FF0000"/>
                </a:solidFill>
                <a:ea typeface="+mn-ea"/>
                <a:cs typeface="+mn-cs"/>
              </a:rPr>
              <a:t>Děti a rodina</a:t>
            </a:r>
          </a:p>
          <a:p>
            <a:pPr marL="342900" lvl="2" indent="-342900" algn="just" eaLnBrk="1" fontAlgn="t" hangingPunct="1">
              <a:buFontTx/>
              <a:buChar char="-"/>
              <a:defRPr/>
            </a:pPr>
            <a:r>
              <a:rPr lang="cs-CZ" sz="2100" b="1" dirty="0">
                <a:solidFill>
                  <a:schemeClr val="bg1"/>
                </a:solidFill>
                <a:ea typeface="+mn-ea"/>
                <a:cs typeface="+mn-cs"/>
              </a:rPr>
              <a:t>krizová péče (</a:t>
            </a:r>
            <a:r>
              <a:rPr lang="cs-CZ" sz="2100" b="1" dirty="0">
                <a:solidFill>
                  <a:srgbClr val="FFFF00"/>
                </a:solidFill>
                <a:ea typeface="+mn-ea"/>
                <a:cs typeface="+mn-cs"/>
              </a:rPr>
              <a:t>2,0 úvazku</a:t>
            </a:r>
            <a:r>
              <a:rPr lang="cs-CZ" sz="2100" b="1" dirty="0">
                <a:solidFill>
                  <a:schemeClr val="bg1"/>
                </a:solidFill>
                <a:ea typeface="+mn-ea"/>
                <a:cs typeface="+mn-cs"/>
              </a:rPr>
              <a:t>), neformální lektoři (</a:t>
            </a:r>
            <a:r>
              <a:rPr lang="cs-CZ" sz="2100" b="1" dirty="0">
                <a:solidFill>
                  <a:srgbClr val="FFFF00"/>
                </a:solidFill>
                <a:ea typeface="+mn-ea"/>
                <a:cs typeface="+mn-cs"/>
              </a:rPr>
              <a:t>1,0 úvazek</a:t>
            </a:r>
            <a:r>
              <a:rPr lang="cs-CZ" sz="2100" b="1" dirty="0">
                <a:solidFill>
                  <a:schemeClr val="bg1"/>
                </a:solidFill>
                <a:ea typeface="+mn-ea"/>
                <a:cs typeface="+mn-cs"/>
              </a:rPr>
              <a:t>), dobrovolnictví (</a:t>
            </a:r>
            <a:r>
              <a:rPr lang="cs-CZ" sz="2100" b="1" dirty="0">
                <a:solidFill>
                  <a:srgbClr val="FFFF00"/>
                </a:solidFill>
                <a:ea typeface="+mn-ea"/>
                <a:cs typeface="+mn-cs"/>
              </a:rPr>
              <a:t>1,0 úvazek</a:t>
            </a:r>
            <a:r>
              <a:rPr lang="cs-CZ" sz="2100" b="1" dirty="0">
                <a:solidFill>
                  <a:schemeClr val="bg1"/>
                </a:solidFill>
                <a:ea typeface="+mn-ea"/>
                <a:cs typeface="+mn-cs"/>
              </a:rPr>
              <a:t>).</a:t>
            </a:r>
          </a:p>
          <a:p>
            <a:pPr marL="342900" lvl="2" indent="-342900" algn="just" eaLnBrk="1" fontAlgn="t" hangingPunct="1">
              <a:spcAft>
                <a:spcPts val="0"/>
              </a:spcAft>
              <a:buFont typeface="Wingdings" panose="05000000000000000000" pitchFamily="2" charset="2"/>
              <a:buChar char="Ø"/>
              <a:defRPr/>
            </a:pPr>
            <a:r>
              <a:rPr lang="cs-CZ" sz="2100" b="1" dirty="0">
                <a:solidFill>
                  <a:srgbClr val="FF0000"/>
                </a:solidFill>
                <a:ea typeface="+mn-ea"/>
                <a:cs typeface="+mn-cs"/>
              </a:rPr>
              <a:t>Občané ohrožení sociálním vyloučením a sociálně vyloučení </a:t>
            </a:r>
          </a:p>
          <a:p>
            <a:pPr marL="342900" lvl="2" indent="-342900" algn="just" eaLnBrk="1" fontAlgn="t" hangingPunct="1">
              <a:spcAft>
                <a:spcPts val="0"/>
              </a:spcAft>
              <a:buFontTx/>
              <a:buChar char="-"/>
              <a:defRPr/>
            </a:pPr>
            <a:r>
              <a:rPr lang="cs-CZ" sz="2100" b="1" dirty="0">
                <a:solidFill>
                  <a:schemeClr val="bg1"/>
                </a:solidFill>
                <a:ea typeface="+mn-ea"/>
                <a:cs typeface="+mn-cs"/>
              </a:rPr>
              <a:t>domova se zvláštním režimem (</a:t>
            </a:r>
            <a:r>
              <a:rPr lang="cs-CZ" sz="2100" b="1" dirty="0">
                <a:solidFill>
                  <a:srgbClr val="FFFF00"/>
                </a:solidFill>
                <a:ea typeface="+mn-ea"/>
                <a:cs typeface="+mn-cs"/>
              </a:rPr>
              <a:t>18 lůžek</a:t>
            </a:r>
            <a:r>
              <a:rPr lang="cs-CZ" sz="2100" b="1" dirty="0">
                <a:solidFill>
                  <a:schemeClr val="bg1"/>
                </a:solidFill>
                <a:ea typeface="+mn-ea"/>
                <a:cs typeface="+mn-cs"/>
              </a:rPr>
              <a:t>), dočasná lůžka/krizová pomoc (</a:t>
            </a:r>
            <a:r>
              <a:rPr lang="cs-CZ" sz="2100" b="1" dirty="0">
                <a:solidFill>
                  <a:srgbClr val="FFFF00"/>
                </a:solidFill>
                <a:ea typeface="+mn-ea"/>
                <a:cs typeface="+mn-cs"/>
              </a:rPr>
              <a:t>3 lůžka, 2,4 úvazku</a:t>
            </a:r>
            <a:r>
              <a:rPr lang="cs-CZ" sz="2100" b="1" dirty="0">
                <a:solidFill>
                  <a:schemeClr val="bg1"/>
                </a:solidFill>
                <a:ea typeface="+mn-ea"/>
                <a:cs typeface="+mn-cs"/>
              </a:rPr>
              <a:t>), terénní programy (</a:t>
            </a:r>
            <a:r>
              <a:rPr lang="cs-CZ" sz="2100" b="1" dirty="0">
                <a:solidFill>
                  <a:srgbClr val="FFFF00"/>
                </a:solidFill>
                <a:ea typeface="+mn-ea"/>
                <a:cs typeface="+mn-cs"/>
              </a:rPr>
              <a:t>2,0 úvazku</a:t>
            </a:r>
            <a:r>
              <a:rPr lang="cs-CZ" sz="2100" b="1" dirty="0">
                <a:solidFill>
                  <a:schemeClr val="bg1"/>
                </a:solidFill>
                <a:ea typeface="+mn-ea"/>
                <a:cs typeface="+mn-cs"/>
              </a:rPr>
              <a:t>), nízkoprahové denní centrum (</a:t>
            </a:r>
            <a:r>
              <a:rPr lang="cs-CZ" sz="2100" b="1" dirty="0">
                <a:solidFill>
                  <a:srgbClr val="FFFF00"/>
                </a:solidFill>
                <a:ea typeface="+mn-ea"/>
                <a:cs typeface="+mn-cs"/>
              </a:rPr>
              <a:t>5,0 úvazků</a:t>
            </a:r>
            <a:r>
              <a:rPr lang="cs-CZ" sz="2100" b="1" dirty="0">
                <a:solidFill>
                  <a:schemeClr val="bg1"/>
                </a:solidFill>
                <a:ea typeface="+mn-ea"/>
                <a:cs typeface="+mn-cs"/>
              </a:rPr>
              <a:t>), potravinová banka (</a:t>
            </a:r>
            <a:r>
              <a:rPr lang="cs-CZ" sz="2100" b="1" dirty="0">
                <a:solidFill>
                  <a:srgbClr val="FFFF00"/>
                </a:solidFill>
                <a:ea typeface="+mn-ea"/>
                <a:cs typeface="+mn-cs"/>
              </a:rPr>
              <a:t>1,0 úvazku</a:t>
            </a:r>
            <a:r>
              <a:rPr lang="cs-CZ" sz="2100" b="1" dirty="0">
                <a:solidFill>
                  <a:schemeClr val="bg1"/>
                </a:solidFill>
                <a:ea typeface="+mn-ea"/>
                <a:cs typeface="+mn-cs"/>
              </a:rPr>
              <a:t>), sociální šatník (</a:t>
            </a:r>
            <a:r>
              <a:rPr lang="cs-CZ" sz="2100" b="1" dirty="0">
                <a:solidFill>
                  <a:srgbClr val="FFFF00"/>
                </a:solidFill>
                <a:ea typeface="+mn-ea"/>
                <a:cs typeface="+mn-cs"/>
              </a:rPr>
              <a:t>0,5 úvazku</a:t>
            </a:r>
            <a:r>
              <a:rPr lang="cs-CZ" sz="2100" b="1" dirty="0">
                <a:solidFill>
                  <a:schemeClr val="bg1"/>
                </a:solidFill>
                <a:ea typeface="+mn-ea"/>
                <a:cs typeface="+mn-cs"/>
              </a:rPr>
              <a:t>).</a:t>
            </a:r>
          </a:p>
          <a:p>
            <a:pPr marL="0" lvl="2" indent="0" algn="just" eaLnBrk="1" fontAlgn="t" hangingPunct="1">
              <a:spcAft>
                <a:spcPts val="0"/>
              </a:spcAft>
              <a:buFontTx/>
              <a:buNone/>
              <a:defRPr/>
            </a:pPr>
            <a:endParaRPr lang="cs-CZ" sz="2200" b="1" dirty="0">
              <a:solidFill>
                <a:schemeClr val="bg1"/>
              </a:solidFill>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a:extLst>
              <a:ext uri="{FF2B5EF4-FFF2-40B4-BE49-F238E27FC236}">
                <a16:creationId xmlns:a16="http://schemas.microsoft.com/office/drawing/2014/main" id="{7E274704-6831-4046-FC30-188F30C41F7A}"/>
              </a:ext>
            </a:extLst>
          </p:cNvPr>
          <p:cNvSpPr>
            <a:spLocks noGrp="1" noChangeArrowheads="1"/>
          </p:cNvSpPr>
          <p:nvPr>
            <p:ph type="title"/>
          </p:nvPr>
        </p:nvSpPr>
        <p:spPr>
          <a:xfrm>
            <a:off x="457200" y="274638"/>
            <a:ext cx="8229600" cy="777875"/>
          </a:xfrm>
        </p:spPr>
        <p:txBody>
          <a:bodyPr/>
          <a:lstStyle/>
          <a:p>
            <a:pPr algn="l"/>
            <a:r>
              <a:rPr lang="cs-CZ" altLang="cs-CZ" sz="3600" b="1">
                <a:solidFill>
                  <a:srgbClr val="00ADD0"/>
                </a:solidFill>
              </a:rPr>
              <a:t>6. KP – plánovaný rozvoj</a:t>
            </a:r>
          </a:p>
        </p:txBody>
      </p:sp>
      <p:sp>
        <p:nvSpPr>
          <p:cNvPr id="6147" name="Zástupný symbol pro obsah 3">
            <a:extLst>
              <a:ext uri="{FF2B5EF4-FFF2-40B4-BE49-F238E27FC236}">
                <a16:creationId xmlns:a16="http://schemas.microsoft.com/office/drawing/2014/main" id="{E75C269B-F50E-3A7D-E768-A69B00FB1249}"/>
              </a:ext>
            </a:extLst>
          </p:cNvPr>
          <p:cNvSpPr>
            <a:spLocks noGrp="1"/>
          </p:cNvSpPr>
          <p:nvPr>
            <p:ph idx="1"/>
          </p:nvPr>
        </p:nvSpPr>
        <p:spPr>
          <a:xfrm>
            <a:off x="323850" y="1125538"/>
            <a:ext cx="8516938" cy="4967287"/>
          </a:xfrm>
        </p:spPr>
        <p:txBody>
          <a:bodyPr/>
          <a:lstStyle/>
          <a:p>
            <a:pPr marL="342900" lvl="2" indent="-342900" algn="just" eaLnBrk="1" fontAlgn="t" hangingPunct="1">
              <a:spcAft>
                <a:spcPts val="0"/>
              </a:spcAft>
              <a:buFont typeface="Wingdings" panose="05000000000000000000" pitchFamily="2" charset="2"/>
              <a:buChar char="Ø"/>
              <a:defRPr/>
            </a:pPr>
            <a:r>
              <a:rPr lang="cs-CZ" sz="2200" b="1" dirty="0">
                <a:solidFill>
                  <a:srgbClr val="FF0000"/>
                </a:solidFill>
                <a:ea typeface="+mn-ea"/>
                <a:cs typeface="+mn-cs"/>
              </a:rPr>
              <a:t>Romské etnikum </a:t>
            </a:r>
          </a:p>
          <a:p>
            <a:pPr marL="342900" lvl="2" indent="-342900" algn="just" eaLnBrk="1" fontAlgn="t" hangingPunct="1">
              <a:spcAft>
                <a:spcPts val="0"/>
              </a:spcAft>
              <a:buFontTx/>
              <a:buChar char="-"/>
              <a:defRPr/>
            </a:pPr>
            <a:r>
              <a:rPr lang="cs-CZ" sz="2200" b="1" dirty="0">
                <a:solidFill>
                  <a:schemeClr val="bg1"/>
                </a:solidFill>
                <a:ea typeface="+mn-ea"/>
                <a:cs typeface="+mn-cs"/>
              </a:rPr>
              <a:t>nízkoprahové zařízení pro děti a mládež (</a:t>
            </a:r>
            <a:r>
              <a:rPr lang="cs-CZ" sz="2200" b="1" dirty="0">
                <a:solidFill>
                  <a:srgbClr val="FFFF00"/>
                </a:solidFill>
                <a:ea typeface="+mn-ea"/>
                <a:cs typeface="+mn-cs"/>
              </a:rPr>
              <a:t>3,0 úvazku</a:t>
            </a:r>
            <a:r>
              <a:rPr lang="cs-CZ" sz="2200" b="1" dirty="0">
                <a:solidFill>
                  <a:schemeClr val="bg1"/>
                </a:solidFill>
                <a:ea typeface="+mn-ea"/>
                <a:cs typeface="+mn-cs"/>
              </a:rPr>
              <a:t>), dluhové poradenství (</a:t>
            </a:r>
            <a:r>
              <a:rPr lang="cs-CZ" sz="2200" b="1" dirty="0">
                <a:solidFill>
                  <a:srgbClr val="FFFF00"/>
                </a:solidFill>
                <a:ea typeface="+mn-ea"/>
                <a:cs typeface="+mn-cs"/>
              </a:rPr>
              <a:t>2,0 úvazky</a:t>
            </a:r>
            <a:r>
              <a:rPr lang="cs-CZ" sz="2200" b="1" dirty="0">
                <a:solidFill>
                  <a:schemeClr val="bg1"/>
                </a:solidFill>
                <a:ea typeface="+mn-ea"/>
                <a:cs typeface="+mn-cs"/>
              </a:rPr>
              <a:t>), zdravotní služby v SVL, vzdělávání ZŠ, ŠŠ.</a:t>
            </a:r>
          </a:p>
          <a:p>
            <a:pPr marL="342900" lvl="2" indent="-342900" algn="just" eaLnBrk="1" fontAlgn="t" hangingPunct="1">
              <a:buFont typeface="Wingdings" panose="05000000000000000000" pitchFamily="2" charset="2"/>
              <a:buChar char="Ø"/>
              <a:defRPr/>
            </a:pPr>
            <a:r>
              <a:rPr lang="cs-CZ" sz="2200" b="1" dirty="0">
                <a:solidFill>
                  <a:srgbClr val="FF0000"/>
                </a:solidFill>
                <a:ea typeface="+mn-ea"/>
                <a:cs typeface="+mn-cs"/>
              </a:rPr>
              <a:t>Protidrogová prevence</a:t>
            </a:r>
          </a:p>
          <a:p>
            <a:pPr marL="342900" lvl="2" indent="-342900" algn="just" eaLnBrk="1" fontAlgn="t" hangingPunct="1">
              <a:buFontTx/>
              <a:buChar char="-"/>
              <a:defRPr/>
            </a:pPr>
            <a:r>
              <a:rPr lang="cs-CZ" sz="2200" b="1" dirty="0">
                <a:solidFill>
                  <a:schemeClr val="bg1"/>
                </a:solidFill>
                <a:ea typeface="+mn-ea"/>
                <a:cs typeface="+mn-cs"/>
              </a:rPr>
              <a:t>terénní programy (</a:t>
            </a:r>
            <a:r>
              <a:rPr lang="cs-CZ" sz="2200" b="1" dirty="0">
                <a:solidFill>
                  <a:srgbClr val="FFFF00"/>
                </a:solidFill>
                <a:ea typeface="+mn-ea"/>
                <a:cs typeface="+mn-cs"/>
              </a:rPr>
              <a:t>1,0 úvazku</a:t>
            </a:r>
            <a:r>
              <a:rPr lang="cs-CZ" sz="2200" b="1" dirty="0">
                <a:solidFill>
                  <a:schemeClr val="bg1"/>
                </a:solidFill>
                <a:ea typeface="+mn-ea"/>
                <a:cs typeface="+mn-cs"/>
              </a:rPr>
              <a:t>), tréninkové bydlení (</a:t>
            </a:r>
            <a:r>
              <a:rPr lang="cs-CZ" sz="2200" b="1" dirty="0">
                <a:solidFill>
                  <a:srgbClr val="FFFF00"/>
                </a:solidFill>
                <a:ea typeface="+mn-ea"/>
                <a:cs typeface="+mn-cs"/>
              </a:rPr>
              <a:t>1,0 úvazku</a:t>
            </a:r>
            <a:r>
              <a:rPr lang="cs-CZ" sz="2200" b="1" dirty="0">
                <a:solidFill>
                  <a:schemeClr val="bg1"/>
                </a:solidFill>
                <a:ea typeface="+mn-ea"/>
                <a:cs typeface="+mn-cs"/>
              </a:rPr>
              <a:t>), komunitní centrum (</a:t>
            </a:r>
            <a:r>
              <a:rPr lang="cs-CZ" sz="2200" b="1" dirty="0">
                <a:solidFill>
                  <a:srgbClr val="FFFF00"/>
                </a:solidFill>
                <a:ea typeface="+mn-ea"/>
                <a:cs typeface="+mn-cs"/>
              </a:rPr>
              <a:t>6,0 úvazku</a:t>
            </a:r>
            <a:r>
              <a:rPr lang="cs-CZ" sz="2200" b="1" dirty="0">
                <a:solidFill>
                  <a:schemeClr val="bg1"/>
                </a:solidFill>
                <a:ea typeface="+mn-ea"/>
                <a:cs typeface="+mn-cs"/>
              </a:rPr>
              <a:t>), kontaktní centrum (</a:t>
            </a:r>
            <a:r>
              <a:rPr lang="cs-CZ" sz="2200" b="1" dirty="0">
                <a:solidFill>
                  <a:srgbClr val="FFFF00"/>
                </a:solidFill>
                <a:ea typeface="+mn-ea"/>
                <a:cs typeface="+mn-cs"/>
              </a:rPr>
              <a:t>8,0 úvazku</a:t>
            </a:r>
            <a:r>
              <a:rPr lang="cs-CZ" sz="2200" b="1" dirty="0">
                <a:solidFill>
                  <a:schemeClr val="bg1"/>
                </a:solidFill>
                <a:ea typeface="+mn-ea"/>
                <a:cs typeface="+mn-cs"/>
              </a:rPr>
              <a:t>), </a:t>
            </a:r>
            <a:r>
              <a:rPr lang="cs-CZ" sz="2200" b="1" dirty="0" err="1">
                <a:solidFill>
                  <a:schemeClr val="bg1"/>
                </a:solidFill>
                <a:ea typeface="+mn-ea"/>
                <a:cs typeface="+mn-cs"/>
              </a:rPr>
              <a:t>recovery</a:t>
            </a:r>
            <a:r>
              <a:rPr lang="cs-CZ" sz="2200" b="1" dirty="0">
                <a:solidFill>
                  <a:schemeClr val="bg1"/>
                </a:solidFill>
                <a:ea typeface="+mn-ea"/>
                <a:cs typeface="+mn-cs"/>
              </a:rPr>
              <a:t> kouči (</a:t>
            </a:r>
            <a:r>
              <a:rPr lang="cs-CZ" sz="2200" b="1" dirty="0">
                <a:solidFill>
                  <a:srgbClr val="FFFF00"/>
                </a:solidFill>
                <a:ea typeface="+mn-ea"/>
                <a:cs typeface="+mn-cs"/>
              </a:rPr>
              <a:t>1,0 úvazku</a:t>
            </a:r>
            <a:r>
              <a:rPr lang="cs-CZ" sz="2200" b="1" dirty="0">
                <a:solidFill>
                  <a:schemeClr val="bg1"/>
                </a:solidFill>
                <a:ea typeface="+mn-ea"/>
                <a:cs typeface="+mn-cs"/>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B8548912-4269-3986-47F1-5F4A21E31F2B}"/>
              </a:ext>
            </a:extLst>
          </p:cNvPr>
          <p:cNvSpPr>
            <a:spLocks noGrp="1" noChangeArrowheads="1"/>
          </p:cNvSpPr>
          <p:nvPr>
            <p:ph type="title"/>
          </p:nvPr>
        </p:nvSpPr>
        <p:spPr>
          <a:xfrm>
            <a:off x="457200" y="274638"/>
            <a:ext cx="8229600" cy="777875"/>
          </a:xfrm>
        </p:spPr>
        <p:txBody>
          <a:bodyPr/>
          <a:lstStyle/>
          <a:p>
            <a:pPr algn="l"/>
            <a:r>
              <a:rPr lang="cs-CZ" altLang="cs-CZ" sz="3600" b="1" dirty="0">
                <a:solidFill>
                  <a:srgbClr val="00ADD0"/>
                </a:solidFill>
              </a:rPr>
              <a:t>6. KP – plánovaný rozvoj - finance</a:t>
            </a:r>
          </a:p>
        </p:txBody>
      </p:sp>
      <p:graphicFrame>
        <p:nvGraphicFramePr>
          <p:cNvPr id="2" name="Tabulka 2">
            <a:extLst>
              <a:ext uri="{FF2B5EF4-FFF2-40B4-BE49-F238E27FC236}">
                <a16:creationId xmlns:a16="http://schemas.microsoft.com/office/drawing/2014/main" id="{415F2EB0-CA08-7F11-5291-11B58E793E10}"/>
              </a:ext>
            </a:extLst>
          </p:cNvPr>
          <p:cNvGraphicFramePr>
            <a:graphicFrameLocks noGrp="1"/>
          </p:cNvGraphicFramePr>
          <p:nvPr>
            <p:ph idx="1"/>
          </p:nvPr>
        </p:nvGraphicFramePr>
        <p:xfrm>
          <a:off x="457200" y="1600200"/>
          <a:ext cx="8002589" cy="1752600"/>
        </p:xfrm>
        <a:graphic>
          <a:graphicData uri="http://schemas.openxmlformats.org/drawingml/2006/table">
            <a:tbl>
              <a:tblPr firstRow="1" bandRow="1">
                <a:tableStyleId>{5C22544A-7EE6-4342-B048-85BDC9FD1C3A}</a:tableStyleId>
              </a:tblPr>
              <a:tblGrid>
                <a:gridCol w="1645788">
                  <a:extLst>
                    <a:ext uri="{9D8B030D-6E8A-4147-A177-3AD203B41FA5}">
                      <a16:colId xmlns:a16="http://schemas.microsoft.com/office/drawing/2014/main" val="20000"/>
                    </a:ext>
                  </a:extLst>
                </a:gridCol>
                <a:gridCol w="2108670">
                  <a:extLst>
                    <a:ext uri="{9D8B030D-6E8A-4147-A177-3AD203B41FA5}">
                      <a16:colId xmlns:a16="http://schemas.microsoft.com/office/drawing/2014/main" val="20001"/>
                    </a:ext>
                  </a:extLst>
                </a:gridCol>
                <a:gridCol w="1944060">
                  <a:extLst>
                    <a:ext uri="{9D8B030D-6E8A-4147-A177-3AD203B41FA5}">
                      <a16:colId xmlns:a16="http://schemas.microsoft.com/office/drawing/2014/main" val="20002"/>
                    </a:ext>
                  </a:extLst>
                </a:gridCol>
                <a:gridCol w="2304071">
                  <a:extLst>
                    <a:ext uri="{9D8B030D-6E8A-4147-A177-3AD203B41FA5}">
                      <a16:colId xmlns:a16="http://schemas.microsoft.com/office/drawing/2014/main" val="20003"/>
                    </a:ext>
                  </a:extLst>
                </a:gridCol>
              </a:tblGrid>
              <a:tr h="370840">
                <a:tc gridSpan="4">
                  <a:txBody>
                    <a:bodyPr/>
                    <a:lstStyle/>
                    <a:p>
                      <a:r>
                        <a:rPr lang="cs-CZ" dirty="0">
                          <a:solidFill>
                            <a:schemeClr val="tx1"/>
                          </a:solidFill>
                        </a:rPr>
                        <a:t>Náklady na realizaci 6. KP v jednotlivých letech</a:t>
                      </a:r>
                    </a:p>
                  </a:txBody>
                  <a:tcPr marL="91433" marR="91433"/>
                </a:tc>
                <a:tc hMerge="1">
                  <a:txBody>
                    <a:bodyPr/>
                    <a:lstStyle/>
                    <a:p>
                      <a:endParaRPr lang="cs-CZ" dirty="0"/>
                    </a:p>
                  </a:txBody>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val="10000"/>
                  </a:ext>
                </a:extLst>
              </a:tr>
              <a:tr h="370840">
                <a:tc>
                  <a:txBody>
                    <a:bodyPr/>
                    <a:lstStyle/>
                    <a:p>
                      <a:endParaRPr lang="cs-CZ" dirty="0"/>
                    </a:p>
                  </a:txBody>
                  <a:tcPr marL="91433" marR="91433"/>
                </a:tc>
                <a:tc>
                  <a:txBody>
                    <a:bodyPr/>
                    <a:lstStyle/>
                    <a:p>
                      <a:r>
                        <a:rPr lang="cs-CZ" dirty="0"/>
                        <a:t>Stávající stav</a:t>
                      </a:r>
                    </a:p>
                  </a:txBody>
                  <a:tcPr marL="91433" marR="91433"/>
                </a:tc>
                <a:tc>
                  <a:txBody>
                    <a:bodyPr/>
                    <a:lstStyle/>
                    <a:p>
                      <a:r>
                        <a:rPr lang="cs-CZ" dirty="0"/>
                        <a:t>Rozvoj (za 1 rok)</a:t>
                      </a:r>
                    </a:p>
                  </a:txBody>
                  <a:tcPr marL="91433" marR="91433"/>
                </a:tc>
                <a:tc>
                  <a:txBody>
                    <a:bodyPr/>
                    <a:lstStyle/>
                    <a:p>
                      <a:r>
                        <a:rPr lang="cs-CZ" dirty="0"/>
                        <a:t>Celkem </a:t>
                      </a:r>
                    </a:p>
                  </a:txBody>
                  <a:tcPr marL="91433" marR="91433"/>
                </a:tc>
                <a:extLst>
                  <a:ext uri="{0D108BD9-81ED-4DB2-BD59-A6C34878D82A}">
                    <a16:rowId xmlns:a16="http://schemas.microsoft.com/office/drawing/2014/main" val="10001"/>
                  </a:ext>
                </a:extLst>
              </a:tr>
              <a:tr h="370840">
                <a:tc>
                  <a:txBody>
                    <a:bodyPr/>
                    <a:lstStyle/>
                    <a:p>
                      <a:r>
                        <a:rPr lang="cs-CZ" dirty="0"/>
                        <a:t>Celkové náklady</a:t>
                      </a:r>
                    </a:p>
                  </a:txBody>
                  <a:tcPr marL="91433" marR="91433"/>
                </a:tc>
                <a:tc>
                  <a:txBody>
                    <a:bodyPr/>
                    <a:lstStyle/>
                    <a:p>
                      <a:r>
                        <a:rPr lang="cs-CZ" dirty="0"/>
                        <a:t>2.300.000.000 Kč</a:t>
                      </a:r>
                    </a:p>
                  </a:txBody>
                  <a:tcPr marL="91433" marR="91433"/>
                </a:tc>
                <a:tc>
                  <a:txBody>
                    <a:bodyPr/>
                    <a:lstStyle/>
                    <a:p>
                      <a:r>
                        <a:rPr lang="cs-CZ" dirty="0"/>
                        <a:t>163.250.000 Kč</a:t>
                      </a:r>
                    </a:p>
                  </a:txBody>
                  <a:tcPr marL="91433" marR="91433"/>
                </a:tc>
                <a:tc>
                  <a:txBody>
                    <a:bodyPr/>
                    <a:lstStyle/>
                    <a:p>
                      <a:r>
                        <a:rPr lang="cs-CZ" dirty="0"/>
                        <a:t>2.463.250.000 Kč</a:t>
                      </a:r>
                    </a:p>
                  </a:txBody>
                  <a:tcPr marL="91433" marR="91433"/>
                </a:tc>
                <a:extLst>
                  <a:ext uri="{0D108BD9-81ED-4DB2-BD59-A6C34878D82A}">
                    <a16:rowId xmlns:a16="http://schemas.microsoft.com/office/drawing/2014/main" val="10002"/>
                  </a:ext>
                </a:extLst>
              </a:tr>
              <a:tr h="370840">
                <a:tc>
                  <a:txBody>
                    <a:bodyPr/>
                    <a:lstStyle/>
                    <a:p>
                      <a:r>
                        <a:rPr lang="cs-CZ" dirty="0"/>
                        <a:t>Podíl města</a:t>
                      </a:r>
                    </a:p>
                  </a:txBody>
                  <a:tcPr marL="91433" marR="91433"/>
                </a:tc>
                <a:tc>
                  <a:txBody>
                    <a:bodyPr/>
                    <a:lstStyle/>
                    <a:p>
                      <a:r>
                        <a:rPr lang="cs-CZ" dirty="0"/>
                        <a:t>   454.000.000 Kč</a:t>
                      </a:r>
                    </a:p>
                  </a:txBody>
                  <a:tcPr marL="91433" marR="91433"/>
                </a:tc>
                <a:tc>
                  <a:txBody>
                    <a:bodyPr/>
                    <a:lstStyle/>
                    <a:p>
                      <a:r>
                        <a:rPr lang="cs-CZ" dirty="0"/>
                        <a:t>  20.350.000 Kč</a:t>
                      </a:r>
                    </a:p>
                  </a:txBody>
                  <a:tcPr marL="91433" marR="91433"/>
                </a:tc>
                <a:tc>
                  <a:txBody>
                    <a:bodyPr/>
                    <a:lstStyle/>
                    <a:p>
                      <a:r>
                        <a:rPr lang="cs-CZ" dirty="0"/>
                        <a:t>   474.350.000 Kč</a:t>
                      </a:r>
                    </a:p>
                  </a:txBody>
                  <a:tcPr marL="91433" marR="91433"/>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a:extLst>
              <a:ext uri="{FF2B5EF4-FFF2-40B4-BE49-F238E27FC236}">
                <a16:creationId xmlns:a16="http://schemas.microsoft.com/office/drawing/2014/main" id="{338C168F-FD5B-E627-55B7-EDAFF9E05E06}"/>
              </a:ext>
            </a:extLst>
          </p:cNvPr>
          <p:cNvSpPr>
            <a:spLocks noGrp="1" noChangeArrowheads="1"/>
          </p:cNvSpPr>
          <p:nvPr>
            <p:ph type="ctrTitle"/>
          </p:nvPr>
        </p:nvSpPr>
        <p:spPr>
          <a:xfrm>
            <a:off x="685800" y="1341438"/>
            <a:ext cx="7772400" cy="4535487"/>
          </a:xfrm>
        </p:spPr>
        <p:txBody>
          <a:bodyPr/>
          <a:lstStyle/>
          <a:p>
            <a:pPr algn="l"/>
            <a:br>
              <a:rPr lang="cs-CZ" altLang="cs-CZ">
                <a:solidFill>
                  <a:schemeClr val="bg1"/>
                </a:solidFill>
              </a:rPr>
            </a:br>
            <a:r>
              <a:rPr lang="cs-CZ" altLang="cs-CZ">
                <a:solidFill>
                  <a:schemeClr val="bg1"/>
                </a:solidFill>
              </a:rPr>
              <a:t>Děkuji za pozornost.</a:t>
            </a:r>
            <a:br>
              <a:rPr lang="cs-CZ" altLang="cs-CZ">
                <a:solidFill>
                  <a:schemeClr val="bg1"/>
                </a:solidFill>
              </a:rPr>
            </a:br>
            <a:br>
              <a:rPr lang="cs-CZ" altLang="cs-CZ">
                <a:solidFill>
                  <a:schemeClr val="bg1"/>
                </a:solidFill>
              </a:rPr>
            </a:br>
            <a:r>
              <a:rPr lang="cs-CZ" altLang="cs-CZ" sz="3200">
                <a:solidFill>
                  <a:schemeClr val="bg1"/>
                </a:solidFill>
              </a:rPr>
              <a:t>V případě jakýchkoliv dotazů či postřehů mě neváhejte kontaktovat:</a:t>
            </a:r>
            <a:br>
              <a:rPr lang="cs-CZ" altLang="cs-CZ" sz="3200">
                <a:solidFill>
                  <a:schemeClr val="bg1"/>
                </a:solidFill>
              </a:rPr>
            </a:br>
            <a:br>
              <a:rPr lang="cs-CZ" altLang="cs-CZ" sz="3200">
                <a:solidFill>
                  <a:schemeClr val="bg1"/>
                </a:solidFill>
              </a:rPr>
            </a:br>
            <a:r>
              <a:rPr lang="cs-CZ" altLang="cs-CZ">
                <a:solidFill>
                  <a:schemeClr val="bg1"/>
                </a:solidFill>
              </a:rPr>
              <a:t> </a:t>
            </a:r>
            <a:br>
              <a:rPr lang="cs-CZ" altLang="cs-CZ">
                <a:solidFill>
                  <a:schemeClr val="bg1"/>
                </a:solidFill>
              </a:rPr>
            </a:br>
            <a:br>
              <a:rPr lang="cs-CZ" altLang="cs-CZ">
                <a:solidFill>
                  <a:schemeClr val="bg1"/>
                </a:solidFill>
              </a:rPr>
            </a:br>
            <a:br>
              <a:rPr lang="cs-CZ" altLang="cs-CZ">
                <a:solidFill>
                  <a:schemeClr val="bg1"/>
                </a:solidFill>
              </a:rPr>
            </a:br>
            <a:endParaRPr lang="cs-CZ" altLang="cs-CZ" b="1">
              <a:solidFill>
                <a:schemeClr val="bg1"/>
              </a:solidFill>
            </a:endParaRPr>
          </a:p>
        </p:txBody>
      </p:sp>
      <p:sp>
        <p:nvSpPr>
          <p:cNvPr id="30723" name="Podnadpis 2">
            <a:extLst>
              <a:ext uri="{FF2B5EF4-FFF2-40B4-BE49-F238E27FC236}">
                <a16:creationId xmlns:a16="http://schemas.microsoft.com/office/drawing/2014/main" id="{F14BBE7D-96F0-B503-C304-299543BB8592}"/>
              </a:ext>
            </a:extLst>
          </p:cNvPr>
          <p:cNvSpPr>
            <a:spLocks noGrp="1" noChangeArrowheads="1"/>
          </p:cNvSpPr>
          <p:nvPr>
            <p:ph type="subTitle" idx="1"/>
          </p:nvPr>
        </p:nvSpPr>
        <p:spPr>
          <a:xfrm>
            <a:off x="1371600" y="3886200"/>
            <a:ext cx="7232650" cy="1752600"/>
          </a:xfrm>
        </p:spPr>
        <p:txBody>
          <a:bodyPr/>
          <a:lstStyle/>
          <a:p>
            <a:pPr algn="r"/>
            <a:r>
              <a:rPr lang="cs-CZ" altLang="cs-CZ" sz="2400">
                <a:solidFill>
                  <a:schemeClr val="bg1"/>
                </a:solidFill>
              </a:rPr>
              <a:t> Mgr. Štěpán Vozárik</a:t>
            </a:r>
          </a:p>
          <a:p>
            <a:pPr algn="r"/>
            <a:r>
              <a:rPr lang="cs-CZ" altLang="cs-CZ" sz="2400">
                <a:solidFill>
                  <a:schemeClr val="bg1"/>
                </a:solidFill>
              </a:rPr>
              <a:t>Magistrát města Ostravy</a:t>
            </a:r>
          </a:p>
          <a:p>
            <a:pPr algn="r"/>
            <a:r>
              <a:rPr lang="cs-CZ" altLang="cs-CZ" sz="2400">
                <a:solidFill>
                  <a:schemeClr val="bg1"/>
                </a:solidFill>
              </a:rPr>
              <a:t>599 443 818</a:t>
            </a:r>
          </a:p>
          <a:p>
            <a:pPr algn="r"/>
            <a:r>
              <a:rPr lang="cs-CZ" altLang="cs-CZ" sz="2400">
                <a:solidFill>
                  <a:schemeClr val="bg1"/>
                </a:solidFill>
                <a:hlinkClick r:id="rId3"/>
              </a:rPr>
              <a:t>svozarik@ostrava.cz</a:t>
            </a:r>
            <a:endParaRPr lang="cs-CZ" altLang="cs-CZ" sz="2400">
              <a:solidFill>
                <a:schemeClr val="bg1"/>
              </a:solidFill>
            </a:endParaRPr>
          </a:p>
          <a:p>
            <a:pPr algn="r"/>
            <a:endParaRPr lang="cs-CZ" altLang="cs-CZ" sz="2400">
              <a:solidFill>
                <a:schemeClr val="bg1"/>
              </a:solidFill>
            </a:endParaRPr>
          </a:p>
          <a:p>
            <a:pPr algn="r"/>
            <a:endParaRPr lang="cs-CZ" altLang="cs-CZ" sz="2400">
              <a:solidFill>
                <a:schemeClr val="bg1"/>
              </a:solidFill>
            </a:endParaRPr>
          </a:p>
          <a:p>
            <a:pPr algn="r"/>
            <a:endParaRPr lang="cs-CZ" altLang="cs-CZ" sz="2800">
              <a:solidFill>
                <a:schemeClr val="bg1"/>
              </a:solidFill>
            </a:endParaRPr>
          </a:p>
          <a:p>
            <a:pPr algn="r"/>
            <a:endParaRPr lang="cs-CZ" altLang="cs-CZ">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5">
            <a:extLst>
              <a:ext uri="{FF2B5EF4-FFF2-40B4-BE49-F238E27FC236}">
                <a16:creationId xmlns:a16="http://schemas.microsoft.com/office/drawing/2014/main" id="{400BCD55-2502-0A81-F210-4BB87EBC769F}"/>
              </a:ext>
            </a:extLst>
          </p:cNvPr>
          <p:cNvSpPr txBox="1">
            <a:spLocks noChangeArrowheads="1"/>
          </p:cNvSpPr>
          <p:nvPr/>
        </p:nvSpPr>
        <p:spPr bwMode="auto">
          <a:xfrm>
            <a:off x="323850" y="6237288"/>
            <a:ext cx="25209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cs-CZ" altLang="cs-CZ" sz="2000">
              <a:solidFill>
                <a:schemeClr val="bg1"/>
              </a:solidFill>
            </a:endParaRPr>
          </a:p>
        </p:txBody>
      </p:sp>
      <p:graphicFrame>
        <p:nvGraphicFramePr>
          <p:cNvPr id="4099" name="Object 7">
            <a:extLst>
              <a:ext uri="{FF2B5EF4-FFF2-40B4-BE49-F238E27FC236}">
                <a16:creationId xmlns:a16="http://schemas.microsoft.com/office/drawing/2014/main" id="{E32F9D82-DDAA-4907-27CF-4EB388784C40}"/>
              </a:ext>
            </a:extLst>
          </p:cNvPr>
          <p:cNvGraphicFramePr>
            <a:graphicFrameLocks noChangeAspect="1"/>
          </p:cNvGraphicFramePr>
          <p:nvPr/>
        </p:nvGraphicFramePr>
        <p:xfrm>
          <a:off x="5973763" y="6165850"/>
          <a:ext cx="2817812" cy="360363"/>
        </p:xfrm>
        <a:graphic>
          <a:graphicData uri="http://schemas.openxmlformats.org/presentationml/2006/ole">
            <mc:AlternateContent xmlns:mc="http://schemas.openxmlformats.org/markup-compatibility/2006">
              <mc:Choice xmlns:v="urn:schemas-microsoft-com:vml" Requires="v">
                <p:oleObj name="CorelDRAW" r:id="rId3" imgW="3630168" imgH="463296" progId="CorelDRAW.Graphic.13">
                  <p:embed/>
                </p:oleObj>
              </mc:Choice>
              <mc:Fallback>
                <p:oleObj name="CorelDRAW" r:id="rId3" imgW="3630168" imgH="463296" progId="CorelDRAW.Graphic.13">
                  <p:embed/>
                  <p:pic>
                    <p:nvPicPr>
                      <p:cNvPr id="4099" name="Object 7">
                        <a:extLst>
                          <a:ext uri="{FF2B5EF4-FFF2-40B4-BE49-F238E27FC236}">
                            <a16:creationId xmlns:a16="http://schemas.microsoft.com/office/drawing/2014/main" id="{E32F9D82-DDAA-4907-27CF-4EB388784C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3763" y="6165850"/>
                        <a:ext cx="281781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Rectangle 15">
            <a:extLst>
              <a:ext uri="{FF2B5EF4-FFF2-40B4-BE49-F238E27FC236}">
                <a16:creationId xmlns:a16="http://schemas.microsoft.com/office/drawing/2014/main" id="{00EBAC57-A383-2177-FC22-14FF1DDF454B}"/>
              </a:ext>
            </a:extLst>
          </p:cNvPr>
          <p:cNvSpPr>
            <a:spLocks noChangeArrowheads="1"/>
          </p:cNvSpPr>
          <p:nvPr/>
        </p:nvSpPr>
        <p:spPr bwMode="auto">
          <a:xfrm>
            <a:off x="467544" y="2446906"/>
            <a:ext cx="8064500" cy="2016298"/>
          </a:xfrm>
          <a:prstGeom prst="rect">
            <a:avLst/>
          </a:prstGeom>
          <a:noFill/>
          <a:ln>
            <a:noFill/>
          </a:ln>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lnSpc>
                <a:spcPct val="90000"/>
              </a:lnSpc>
              <a:spcBef>
                <a:spcPct val="0"/>
              </a:spcBef>
              <a:buFontTx/>
              <a:buNone/>
              <a:defRPr/>
            </a:pPr>
            <a:r>
              <a:rPr lang="cs-CZ" altLang="cs-CZ" sz="4400" b="1" dirty="0">
                <a:solidFill>
                  <a:srgbClr val="00ADD0"/>
                </a:solidFill>
                <a:latin typeface="+mj-lt"/>
                <a:ea typeface="+mj-ea"/>
                <a:cs typeface="+mj-cs"/>
              </a:rPr>
              <a:t>Výběrové řízení </a:t>
            </a:r>
          </a:p>
          <a:p>
            <a:pPr marL="0" indent="0" algn="ctr">
              <a:lnSpc>
                <a:spcPct val="90000"/>
              </a:lnSpc>
              <a:spcBef>
                <a:spcPct val="0"/>
              </a:spcBef>
              <a:buFontTx/>
              <a:buNone/>
              <a:defRPr/>
            </a:pPr>
            <a:r>
              <a:rPr lang="cs-CZ" altLang="cs-CZ" sz="4400" b="1" dirty="0">
                <a:solidFill>
                  <a:srgbClr val="00ADD0"/>
                </a:solidFill>
                <a:latin typeface="+mj-lt"/>
                <a:ea typeface="+mj-ea"/>
                <a:cs typeface="+mj-cs"/>
              </a:rPr>
              <a:t>pro rok 2023</a:t>
            </a:r>
          </a:p>
          <a:p>
            <a:pPr eaLnBrk="1" hangingPunct="1">
              <a:lnSpc>
                <a:spcPct val="90000"/>
              </a:lnSpc>
              <a:buFontTx/>
              <a:buNone/>
              <a:defRPr/>
            </a:pPr>
            <a:endParaRPr lang="cs-CZ" altLang="cs-CZ" sz="1600" b="1" dirty="0">
              <a:solidFill>
                <a:schemeClr val="bg1"/>
              </a:solidFill>
            </a:endParaRPr>
          </a:p>
          <a:p>
            <a:pPr eaLnBrk="1" hangingPunct="1">
              <a:lnSpc>
                <a:spcPct val="90000"/>
              </a:lnSpc>
              <a:buFontTx/>
              <a:buNone/>
              <a:defRPr/>
            </a:pPr>
            <a:endParaRPr lang="cs-CZ" altLang="cs-CZ" sz="1600" b="1" dirty="0">
              <a:solidFill>
                <a:schemeClr val="bg1"/>
              </a:solidFill>
            </a:endParaRPr>
          </a:p>
          <a:p>
            <a:pPr eaLnBrk="1" hangingPunct="1">
              <a:lnSpc>
                <a:spcPct val="90000"/>
              </a:lnSpc>
              <a:buFontTx/>
              <a:buNone/>
              <a:defRPr/>
            </a:pPr>
            <a:endParaRPr lang="cs-CZ" altLang="cs-CZ" sz="1600" b="1" dirty="0">
              <a:solidFill>
                <a:schemeClr val="bg1"/>
              </a:solidFill>
            </a:endParaRPr>
          </a:p>
          <a:p>
            <a:pPr eaLnBrk="1" hangingPunct="1">
              <a:lnSpc>
                <a:spcPct val="90000"/>
              </a:lnSpc>
              <a:buFontTx/>
              <a:buNone/>
              <a:defRPr/>
            </a:pPr>
            <a:endParaRPr lang="cs-CZ" altLang="cs-CZ" sz="2000" b="1" dirty="0">
              <a:solidFill>
                <a:srgbClr val="00ADD0"/>
              </a:solidFill>
            </a:endParaRPr>
          </a:p>
          <a:p>
            <a:pPr eaLnBrk="1" hangingPunct="1">
              <a:lnSpc>
                <a:spcPct val="90000"/>
              </a:lnSpc>
              <a:buFontTx/>
              <a:buNone/>
              <a:defRPr/>
            </a:pPr>
            <a:endParaRPr lang="cs-CZ" altLang="cs-CZ" sz="2000" b="1" dirty="0">
              <a:solidFill>
                <a:srgbClr val="00ADD0"/>
              </a:solidFill>
            </a:endParaRPr>
          </a:p>
          <a:p>
            <a:pPr eaLnBrk="1" hangingPunct="1">
              <a:lnSpc>
                <a:spcPct val="90000"/>
              </a:lnSpc>
              <a:buFontTx/>
              <a:buNone/>
              <a:defRPr/>
            </a:pPr>
            <a:endParaRPr lang="cs-CZ" altLang="cs-CZ" sz="2000" b="1" dirty="0">
              <a:solidFill>
                <a:srgbClr val="00ADD0"/>
              </a:solidFill>
            </a:endParaRPr>
          </a:p>
        </p:txBody>
      </p:sp>
      <p:sp>
        <p:nvSpPr>
          <p:cNvPr id="4101" name="Rectangle 22">
            <a:extLst>
              <a:ext uri="{FF2B5EF4-FFF2-40B4-BE49-F238E27FC236}">
                <a16:creationId xmlns:a16="http://schemas.microsoft.com/office/drawing/2014/main" id="{9A490DB9-8EDF-7E76-F263-B99EB0D870B4}"/>
              </a:ext>
            </a:extLst>
          </p:cNvPr>
          <p:cNvSpPr>
            <a:spLocks noChangeArrowheads="1"/>
          </p:cNvSpPr>
          <p:nvPr/>
        </p:nvSpPr>
        <p:spPr bwMode="auto">
          <a:xfrm>
            <a:off x="160338" y="57483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b="1">
              <a:solidFill>
                <a:srgbClr val="00ADD0"/>
              </a:solidFill>
            </a:endParaRPr>
          </a:p>
        </p:txBody>
      </p:sp>
      <p:sp>
        <p:nvSpPr>
          <p:cNvPr id="2054" name="Text Box 26">
            <a:extLst>
              <a:ext uri="{FF2B5EF4-FFF2-40B4-BE49-F238E27FC236}">
                <a16:creationId xmlns:a16="http://schemas.microsoft.com/office/drawing/2014/main" id="{5FAB7BD1-AABA-5F97-7E06-DFD06BFAFCA0}"/>
              </a:ext>
            </a:extLst>
          </p:cNvPr>
          <p:cNvSpPr txBox="1">
            <a:spLocks noChangeArrowheads="1"/>
          </p:cNvSpPr>
          <p:nvPr/>
        </p:nvSpPr>
        <p:spPr bwMode="auto">
          <a:xfrm>
            <a:off x="284163" y="260350"/>
            <a:ext cx="4068762" cy="41549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cs-CZ" altLang="cs-CZ" sz="1050" b="1" dirty="0">
                <a:solidFill>
                  <a:srgbClr val="00ADD0"/>
                </a:solidFill>
              </a:rPr>
              <a:t>Statutární město Ostrava</a:t>
            </a:r>
          </a:p>
          <a:p>
            <a:pPr eaLnBrk="1" hangingPunct="1">
              <a:defRPr/>
            </a:pPr>
            <a:r>
              <a:rPr lang="cs-CZ" altLang="cs-CZ" sz="1050" dirty="0">
                <a:solidFill>
                  <a:srgbClr val="00ADD0"/>
                </a:solidFill>
              </a:rPr>
              <a:t>Odbor sociálních věcí a zdravotnictví </a:t>
            </a:r>
          </a:p>
        </p:txBody>
      </p:sp>
    </p:spTree>
    <p:extLst>
      <p:ext uri="{BB962C8B-B14F-4D97-AF65-F5344CB8AC3E}">
        <p14:creationId xmlns:p14="http://schemas.microsoft.com/office/powerpoint/2010/main" val="839398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2D73E109-A160-6BFE-EF92-88FC749BF26B}"/>
              </a:ext>
            </a:extLst>
          </p:cNvPr>
          <p:cNvSpPr>
            <a:spLocks noGrp="1" noChangeArrowheads="1"/>
          </p:cNvSpPr>
          <p:nvPr>
            <p:ph type="title"/>
          </p:nvPr>
        </p:nvSpPr>
        <p:spPr>
          <a:xfrm>
            <a:off x="457200" y="160338"/>
            <a:ext cx="8686800" cy="1143000"/>
          </a:xfrm>
        </p:spPr>
        <p:txBody>
          <a:bodyPr/>
          <a:lstStyle/>
          <a:p>
            <a:r>
              <a:rPr lang="cs-CZ" altLang="cs-CZ" sz="3200" b="1" dirty="0">
                <a:solidFill>
                  <a:srgbClr val="00ADD0"/>
                </a:solidFill>
              </a:rPr>
              <a:t>Přístup k aktuálně vyhlášeným výzvám:</a:t>
            </a:r>
          </a:p>
        </p:txBody>
      </p:sp>
      <p:graphicFrame>
        <p:nvGraphicFramePr>
          <p:cNvPr id="4" name="Zástupný obsah 3">
            <a:extLst>
              <a:ext uri="{FF2B5EF4-FFF2-40B4-BE49-F238E27FC236}">
                <a16:creationId xmlns:a16="http://schemas.microsoft.com/office/drawing/2014/main" id="{E2DA063D-5240-13AB-6A06-7C9EB3E3CE9F}"/>
              </a:ext>
            </a:extLst>
          </p:cNvPr>
          <p:cNvGraphicFramePr>
            <a:graphicFrameLocks noGrp="1"/>
          </p:cNvGraphicFramePr>
          <p:nvPr>
            <p:ph idx="1"/>
            <p:extLst>
              <p:ext uri="{D42A27DB-BD31-4B8C-83A1-F6EECF244321}">
                <p14:modId xmlns:p14="http://schemas.microsoft.com/office/powerpoint/2010/main" val="52551172"/>
              </p:ext>
            </p:extLst>
          </p:nvPr>
        </p:nvGraphicFramePr>
        <p:xfrm>
          <a:off x="457200" y="1196752"/>
          <a:ext cx="8229600" cy="4929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F1987E-9E3C-2184-1101-938FCA773E4A}"/>
              </a:ext>
            </a:extLst>
          </p:cNvPr>
          <p:cNvSpPr>
            <a:spLocks noGrp="1"/>
          </p:cNvSpPr>
          <p:nvPr>
            <p:ph type="title"/>
          </p:nvPr>
        </p:nvSpPr>
        <p:spPr/>
        <p:txBody>
          <a:bodyPr/>
          <a:lstStyle/>
          <a:p>
            <a:r>
              <a:rPr lang="cs-CZ" altLang="cs-CZ" sz="3200" b="1" dirty="0">
                <a:solidFill>
                  <a:srgbClr val="00ADD0"/>
                </a:solidFill>
              </a:rPr>
              <a:t>Program na poskytování peněžních prostředků pro rok 2023</a:t>
            </a:r>
            <a:endParaRPr lang="cs-CZ" sz="3200" b="1" dirty="0"/>
          </a:p>
        </p:txBody>
      </p:sp>
      <p:sp>
        <p:nvSpPr>
          <p:cNvPr id="3" name="Zástupný obsah 2">
            <a:extLst>
              <a:ext uri="{FF2B5EF4-FFF2-40B4-BE49-F238E27FC236}">
                <a16:creationId xmlns:a16="http://schemas.microsoft.com/office/drawing/2014/main" id="{12DD6126-3E9C-5A77-D6A7-4F5249106E2C}"/>
              </a:ext>
            </a:extLst>
          </p:cNvPr>
          <p:cNvSpPr>
            <a:spLocks noGrp="1"/>
          </p:cNvSpPr>
          <p:nvPr>
            <p:ph idx="1"/>
          </p:nvPr>
        </p:nvSpPr>
        <p:spPr>
          <a:xfrm>
            <a:off x="483204" y="1556792"/>
            <a:ext cx="8229600" cy="4608512"/>
          </a:xfrm>
        </p:spPr>
        <p:txBody>
          <a:bodyPr/>
          <a:lstStyle/>
          <a:p>
            <a:pPr marL="0" indent="0">
              <a:buNone/>
            </a:pPr>
            <a:r>
              <a:rPr lang="cs-CZ" sz="2800" dirty="0">
                <a:solidFill>
                  <a:schemeClr val="bg1"/>
                </a:solidFill>
              </a:rPr>
              <a:t>Celkový předpokládaný objem peněžních prostředků vyčleněných z rozpočtu statutárního města Ostravy pro dotace</a:t>
            </a:r>
          </a:p>
          <a:p>
            <a:pPr marL="0" indent="0">
              <a:buNone/>
            </a:pPr>
            <a:endParaRPr lang="cs-CZ" sz="1500" dirty="0">
              <a:solidFill>
                <a:schemeClr val="bg1"/>
              </a:solidFill>
            </a:endParaRPr>
          </a:p>
          <a:p>
            <a:pPr lvl="1"/>
            <a:r>
              <a:rPr lang="cs-CZ" sz="2400" dirty="0">
                <a:solidFill>
                  <a:srgbClr val="00ADD0"/>
                </a:solidFill>
                <a:latin typeface="+mj-lt"/>
                <a:ea typeface="+mj-ea"/>
                <a:cs typeface="+mj-cs"/>
              </a:rPr>
              <a:t>oblast sociální péče </a:t>
            </a:r>
          </a:p>
          <a:p>
            <a:pPr lvl="2"/>
            <a:r>
              <a:rPr lang="cs-CZ" sz="2000" dirty="0">
                <a:solidFill>
                  <a:schemeClr val="bg1"/>
                </a:solidFill>
              </a:rPr>
              <a:t>Jednoleté dotace 		48,348 mil. Kč</a:t>
            </a:r>
          </a:p>
          <a:p>
            <a:pPr lvl="2"/>
            <a:r>
              <a:rPr lang="cs-CZ" sz="2000" dirty="0">
                <a:solidFill>
                  <a:schemeClr val="bg1"/>
                </a:solidFill>
              </a:rPr>
              <a:t>Víceleté dotace 		57,311 mil. Kč</a:t>
            </a:r>
          </a:p>
          <a:p>
            <a:pPr lvl="2"/>
            <a:r>
              <a:rPr lang="cs-CZ" sz="2000" dirty="0">
                <a:solidFill>
                  <a:schemeClr val="bg1"/>
                </a:solidFill>
              </a:rPr>
              <a:t>Spolufinancování IP MSK 	21,732 mil. Kč</a:t>
            </a:r>
          </a:p>
          <a:p>
            <a:pPr lvl="1"/>
            <a:endParaRPr lang="cs-CZ" sz="1000" dirty="0">
              <a:solidFill>
                <a:schemeClr val="bg1"/>
              </a:solidFill>
            </a:endParaRPr>
          </a:p>
          <a:p>
            <a:pPr lvl="1"/>
            <a:r>
              <a:rPr lang="cs-CZ" sz="2400" dirty="0">
                <a:solidFill>
                  <a:srgbClr val="00ADD0"/>
                </a:solidFill>
                <a:latin typeface="+mj-lt"/>
                <a:ea typeface="+mj-ea"/>
                <a:cs typeface="+mj-cs"/>
              </a:rPr>
              <a:t>oblast protidrogové prevence </a:t>
            </a:r>
          </a:p>
          <a:p>
            <a:pPr lvl="2"/>
            <a:r>
              <a:rPr lang="cs-CZ" sz="2000" dirty="0">
                <a:solidFill>
                  <a:schemeClr val="bg1"/>
                </a:solidFill>
              </a:rPr>
              <a:t>Jednoleté dotace 		4,171 mil. Kč</a:t>
            </a:r>
          </a:p>
          <a:p>
            <a:pPr lvl="2"/>
            <a:r>
              <a:rPr lang="cs-CZ" sz="2000" dirty="0">
                <a:solidFill>
                  <a:schemeClr val="bg1"/>
                </a:solidFill>
              </a:rPr>
              <a:t>Víceleté dotace 		5,996 mil. Kč</a:t>
            </a:r>
          </a:p>
        </p:txBody>
      </p:sp>
    </p:spTree>
    <p:extLst>
      <p:ext uri="{BB962C8B-B14F-4D97-AF65-F5344CB8AC3E}">
        <p14:creationId xmlns:p14="http://schemas.microsoft.com/office/powerpoint/2010/main" val="1082050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a:extLst>
              <a:ext uri="{FF2B5EF4-FFF2-40B4-BE49-F238E27FC236}">
                <a16:creationId xmlns:a16="http://schemas.microsoft.com/office/drawing/2014/main" id="{C6505C83-4B01-457E-19D1-0C2B98D50955}"/>
              </a:ext>
            </a:extLst>
          </p:cNvPr>
          <p:cNvSpPr>
            <a:spLocks noGrp="1" noChangeArrowheads="1"/>
          </p:cNvSpPr>
          <p:nvPr>
            <p:ph type="title"/>
          </p:nvPr>
        </p:nvSpPr>
        <p:spPr/>
        <p:txBody>
          <a:bodyPr/>
          <a:lstStyle/>
          <a:p>
            <a:pPr algn="l"/>
            <a:r>
              <a:rPr lang="cs-CZ" altLang="cs-CZ" sz="3600" dirty="0">
                <a:solidFill>
                  <a:srgbClr val="00ADD0"/>
                </a:solidFill>
              </a:rPr>
              <a:t>Program jednání</a:t>
            </a:r>
          </a:p>
        </p:txBody>
      </p:sp>
      <p:sp>
        <p:nvSpPr>
          <p:cNvPr id="6147" name="Zástupný obsah 2">
            <a:extLst>
              <a:ext uri="{FF2B5EF4-FFF2-40B4-BE49-F238E27FC236}">
                <a16:creationId xmlns:a16="http://schemas.microsoft.com/office/drawing/2014/main" id="{7B8EFC90-A600-3A30-4F28-2D666A798E58}"/>
              </a:ext>
            </a:extLst>
          </p:cNvPr>
          <p:cNvSpPr>
            <a:spLocks noGrp="1" noChangeArrowheads="1"/>
          </p:cNvSpPr>
          <p:nvPr>
            <p:ph idx="1"/>
          </p:nvPr>
        </p:nvSpPr>
        <p:spPr>
          <a:xfrm>
            <a:off x="456059" y="1700808"/>
            <a:ext cx="8229600" cy="3672408"/>
          </a:xfrm>
        </p:spPr>
        <p:txBody>
          <a:bodyPr/>
          <a:lstStyle/>
          <a:p>
            <a:pPr eaLnBrk="1" hangingPunct="1">
              <a:spcBef>
                <a:spcPct val="0"/>
              </a:spcBef>
              <a:buClr>
                <a:srgbClr val="00ADD0"/>
              </a:buClr>
            </a:pPr>
            <a:r>
              <a:rPr lang="cs-CZ" altLang="cs-CZ" sz="2400" dirty="0">
                <a:solidFill>
                  <a:schemeClr val="bg1"/>
                </a:solidFill>
              </a:rPr>
              <a:t>Úvod </a:t>
            </a:r>
          </a:p>
          <a:p>
            <a:pPr eaLnBrk="1" hangingPunct="1">
              <a:spcBef>
                <a:spcPct val="0"/>
              </a:spcBef>
              <a:buClr>
                <a:srgbClr val="00ADD0"/>
              </a:buClr>
            </a:pPr>
            <a:endParaRPr lang="cs-CZ" altLang="cs-CZ" sz="1000" dirty="0">
              <a:solidFill>
                <a:schemeClr val="bg1"/>
              </a:solidFill>
            </a:endParaRPr>
          </a:p>
          <a:p>
            <a:pPr eaLnBrk="1" hangingPunct="1">
              <a:spcBef>
                <a:spcPct val="0"/>
              </a:spcBef>
              <a:buClr>
                <a:srgbClr val="00ADD0"/>
              </a:buClr>
            </a:pPr>
            <a:r>
              <a:rPr lang="cs-CZ" altLang="cs-CZ" sz="2400" dirty="0">
                <a:solidFill>
                  <a:schemeClr val="bg1"/>
                </a:solidFill>
              </a:rPr>
              <a:t>6. Komunitní plán sociálních služeb a souvisejících aktivit ve městě Ostrava na období 2023-2026</a:t>
            </a:r>
          </a:p>
          <a:p>
            <a:pPr eaLnBrk="1" hangingPunct="1">
              <a:spcBef>
                <a:spcPct val="0"/>
              </a:spcBef>
              <a:buClr>
                <a:srgbClr val="00ADD0"/>
              </a:buClr>
            </a:pPr>
            <a:endParaRPr lang="cs-CZ" altLang="cs-CZ" sz="1000" dirty="0">
              <a:solidFill>
                <a:schemeClr val="bg1"/>
              </a:solidFill>
            </a:endParaRPr>
          </a:p>
          <a:p>
            <a:pPr eaLnBrk="1" hangingPunct="1">
              <a:spcBef>
                <a:spcPct val="0"/>
              </a:spcBef>
              <a:buClr>
                <a:srgbClr val="00ADD0"/>
              </a:buClr>
            </a:pPr>
            <a:r>
              <a:rPr lang="cs-CZ" sz="2400" dirty="0">
                <a:solidFill>
                  <a:schemeClr val="bg1"/>
                </a:solidFill>
              </a:rPr>
              <a:t>Informace k podávání žádostí</a:t>
            </a:r>
          </a:p>
          <a:p>
            <a:pPr algn="l"/>
            <a:endParaRPr lang="cs-CZ" altLang="cs-CZ" sz="1000" dirty="0">
              <a:solidFill>
                <a:schemeClr val="bg1"/>
              </a:solidFill>
            </a:endParaRPr>
          </a:p>
          <a:p>
            <a:pPr eaLnBrk="1" hangingPunct="1">
              <a:spcBef>
                <a:spcPct val="0"/>
              </a:spcBef>
              <a:buClr>
                <a:srgbClr val="00ADD0"/>
              </a:buClr>
            </a:pPr>
            <a:r>
              <a:rPr lang="cs-CZ" altLang="cs-CZ" sz="2400" dirty="0">
                <a:solidFill>
                  <a:schemeClr val="bg1"/>
                </a:solidFill>
              </a:rPr>
              <a:t>Informace k vyúčtování dotací</a:t>
            </a:r>
          </a:p>
          <a:p>
            <a:pPr eaLnBrk="1" hangingPunct="1">
              <a:spcBef>
                <a:spcPct val="0"/>
              </a:spcBef>
              <a:buClr>
                <a:srgbClr val="00ADD0"/>
              </a:buClr>
            </a:pPr>
            <a:endParaRPr lang="cs-CZ" altLang="cs-CZ" sz="1000" dirty="0">
              <a:solidFill>
                <a:schemeClr val="bg1"/>
              </a:solidFill>
            </a:endParaRPr>
          </a:p>
          <a:p>
            <a:pPr eaLnBrk="1" hangingPunct="1">
              <a:spcBef>
                <a:spcPct val="0"/>
              </a:spcBef>
              <a:buClr>
                <a:srgbClr val="00ADD0"/>
              </a:buClr>
            </a:pPr>
            <a:r>
              <a:rPr lang="cs-CZ" altLang="cs-CZ" sz="2400" dirty="0">
                <a:solidFill>
                  <a:schemeClr val="bg1"/>
                </a:solidFill>
              </a:rPr>
              <a:t>Informace k dotačnímu programu „TVOŘÍME PROSTOR pro období 2022 - 2023“</a:t>
            </a:r>
          </a:p>
          <a:p>
            <a:pPr eaLnBrk="1" hangingPunct="1">
              <a:spcBef>
                <a:spcPct val="0"/>
              </a:spcBef>
              <a:buClr>
                <a:srgbClr val="00ADD0"/>
              </a:buClr>
            </a:pPr>
            <a:endParaRPr lang="cs-CZ" altLang="cs-CZ" sz="1000" dirty="0">
              <a:solidFill>
                <a:schemeClr val="bg1"/>
              </a:solidFill>
            </a:endParaRPr>
          </a:p>
          <a:p>
            <a:pPr eaLnBrk="1" hangingPunct="1">
              <a:spcBef>
                <a:spcPct val="0"/>
              </a:spcBef>
              <a:buClr>
                <a:srgbClr val="00ADD0"/>
              </a:buClr>
            </a:pPr>
            <a:r>
              <a:rPr lang="cs-CZ" altLang="cs-CZ" sz="2400" dirty="0">
                <a:solidFill>
                  <a:schemeClr val="bg1"/>
                </a:solidFill>
              </a:rPr>
              <a:t>Diskuse, individuální konzultace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F1987E-9E3C-2184-1101-938FCA773E4A}"/>
              </a:ext>
            </a:extLst>
          </p:cNvPr>
          <p:cNvSpPr>
            <a:spLocks noGrp="1"/>
          </p:cNvSpPr>
          <p:nvPr>
            <p:ph type="title"/>
          </p:nvPr>
        </p:nvSpPr>
        <p:spPr>
          <a:xfrm>
            <a:off x="463027" y="60303"/>
            <a:ext cx="8229600" cy="1143000"/>
          </a:xfrm>
        </p:spPr>
        <p:txBody>
          <a:bodyPr/>
          <a:lstStyle/>
          <a:p>
            <a:r>
              <a:rPr lang="cs-CZ" altLang="cs-CZ" sz="3200" b="1" dirty="0">
                <a:solidFill>
                  <a:srgbClr val="00ADD0"/>
                </a:solidFill>
              </a:rPr>
              <a:t>Program na poskytování peněžních prostředků pro rok 2023</a:t>
            </a:r>
            <a:endParaRPr lang="cs-CZ" sz="3200" b="1" dirty="0"/>
          </a:p>
        </p:txBody>
      </p:sp>
      <p:sp>
        <p:nvSpPr>
          <p:cNvPr id="3" name="Zástupný obsah 2">
            <a:extLst>
              <a:ext uri="{FF2B5EF4-FFF2-40B4-BE49-F238E27FC236}">
                <a16:creationId xmlns:a16="http://schemas.microsoft.com/office/drawing/2014/main" id="{12DD6126-3E9C-5A77-D6A7-4F5249106E2C}"/>
              </a:ext>
            </a:extLst>
          </p:cNvPr>
          <p:cNvSpPr>
            <a:spLocks noGrp="1"/>
          </p:cNvSpPr>
          <p:nvPr>
            <p:ph idx="1"/>
          </p:nvPr>
        </p:nvSpPr>
        <p:spPr>
          <a:xfrm>
            <a:off x="485444" y="1219505"/>
            <a:ext cx="8229600" cy="4741413"/>
          </a:xfrm>
        </p:spPr>
        <p:txBody>
          <a:bodyPr/>
          <a:lstStyle/>
          <a:p>
            <a:pPr marL="0" indent="0">
              <a:buNone/>
            </a:pPr>
            <a:r>
              <a:rPr lang="cs-CZ" sz="2800" dirty="0">
                <a:solidFill>
                  <a:schemeClr val="bg1"/>
                </a:solidFill>
              </a:rPr>
              <a:t>Lhůta pro podávání žádostí je </a:t>
            </a:r>
          </a:p>
          <a:p>
            <a:pPr marL="0" indent="0" algn="ctr">
              <a:spcBef>
                <a:spcPts val="1800"/>
              </a:spcBef>
              <a:spcAft>
                <a:spcPts val="1800"/>
              </a:spcAft>
              <a:buNone/>
            </a:pPr>
            <a:r>
              <a:rPr lang="cs-CZ" sz="2800" b="1" u="sng" dirty="0">
                <a:solidFill>
                  <a:srgbClr val="00ADD0"/>
                </a:solidFill>
                <a:latin typeface="+mj-lt"/>
                <a:ea typeface="+mj-ea"/>
                <a:cs typeface="+mj-cs"/>
              </a:rPr>
              <a:t>od 17.10.2022 do 27.10.2022 </a:t>
            </a:r>
          </a:p>
          <a:p>
            <a:pPr lvl="1"/>
            <a:r>
              <a:rPr lang="cs-CZ" sz="2400" dirty="0">
                <a:solidFill>
                  <a:schemeClr val="bg1"/>
                </a:solidFill>
              </a:rPr>
              <a:t>elektronicky s el. podpisem</a:t>
            </a:r>
          </a:p>
          <a:p>
            <a:pPr lvl="1"/>
            <a:r>
              <a:rPr lang="cs-CZ" sz="2400" dirty="0">
                <a:solidFill>
                  <a:schemeClr val="bg1"/>
                </a:solidFill>
              </a:rPr>
              <a:t>datovou schránkou</a:t>
            </a:r>
          </a:p>
          <a:p>
            <a:pPr lvl="1"/>
            <a:r>
              <a:rPr lang="cs-CZ" sz="2400" dirty="0">
                <a:solidFill>
                  <a:schemeClr val="bg1"/>
                </a:solidFill>
              </a:rPr>
              <a:t>osobně na podatelně</a:t>
            </a:r>
          </a:p>
          <a:p>
            <a:pPr marL="457200" lvl="1" indent="0">
              <a:buNone/>
            </a:pPr>
            <a:r>
              <a:rPr lang="cs-CZ" sz="2400" i="1" dirty="0">
                <a:solidFill>
                  <a:schemeClr val="accent1">
                    <a:lumMod val="75000"/>
                  </a:schemeClr>
                </a:solidFill>
                <a:cs typeface="Times New Roman" panose="02020603050405020304" pitchFamily="18" charset="0"/>
              </a:rPr>
              <a:t>	!!! Vyberte vždy jen jednu variantu odeslání !!!</a:t>
            </a:r>
            <a:endParaRPr lang="cs-CZ" sz="1000" dirty="0">
              <a:solidFill>
                <a:schemeClr val="bg1"/>
              </a:solidFill>
            </a:endParaRPr>
          </a:p>
          <a:p>
            <a:pPr marL="0" lvl="1" indent="0">
              <a:spcBef>
                <a:spcPts val="1200"/>
              </a:spcBef>
              <a:buNone/>
            </a:pPr>
            <a:r>
              <a:rPr lang="cs-CZ" sz="2000" dirty="0">
                <a:solidFill>
                  <a:schemeClr val="bg1"/>
                </a:solidFill>
                <a:ea typeface="+mn-ea"/>
                <a:cs typeface="+mn-cs"/>
              </a:rPr>
              <a:t>Rozhodnutí o poskytnutí dotací orgány města – nejpozději do konce ledna 2023</a:t>
            </a:r>
          </a:p>
          <a:p>
            <a:pPr marL="0" lvl="1" indent="0">
              <a:buNone/>
            </a:pPr>
            <a:r>
              <a:rPr lang="cs-CZ" sz="2000" dirty="0">
                <a:solidFill>
                  <a:schemeClr val="bg1"/>
                </a:solidFill>
                <a:ea typeface="+mn-ea"/>
                <a:cs typeface="+mn-cs"/>
              </a:rPr>
              <a:t>Maximální</a:t>
            </a:r>
            <a:r>
              <a:rPr lang="cs-CZ" sz="2400" dirty="0">
                <a:solidFill>
                  <a:schemeClr val="bg1"/>
                </a:solidFill>
                <a:ea typeface="+mn-ea"/>
                <a:cs typeface="+mn-cs"/>
              </a:rPr>
              <a:t> </a:t>
            </a:r>
            <a:r>
              <a:rPr lang="cs-CZ" sz="2000" dirty="0">
                <a:solidFill>
                  <a:schemeClr val="bg1"/>
                </a:solidFill>
              </a:rPr>
              <a:t>výše dotace je 3,5 mil. Kč (sociální péče) a </a:t>
            </a:r>
          </a:p>
          <a:p>
            <a:pPr marL="0" lvl="1" indent="0">
              <a:buNone/>
            </a:pPr>
            <a:r>
              <a:rPr lang="cs-CZ" sz="2000" dirty="0">
                <a:solidFill>
                  <a:schemeClr val="bg1"/>
                </a:solidFill>
              </a:rPr>
              <a:t>1,5 mil. Kč (protidrogová prevence)</a:t>
            </a:r>
          </a:p>
          <a:p>
            <a:pPr marL="0" lvl="1" indent="0">
              <a:buNone/>
            </a:pPr>
            <a:r>
              <a:rPr lang="cs-CZ" sz="1500" dirty="0">
                <a:solidFill>
                  <a:schemeClr val="bg1"/>
                </a:solidFill>
              </a:rPr>
              <a:t>ZM si vyhrazuje právo poskytnou dotaci nad maximální limit stanovený podmínkami</a:t>
            </a:r>
          </a:p>
        </p:txBody>
      </p:sp>
    </p:spTree>
    <p:extLst>
      <p:ext uri="{BB962C8B-B14F-4D97-AF65-F5344CB8AC3E}">
        <p14:creationId xmlns:p14="http://schemas.microsoft.com/office/powerpoint/2010/main" val="2363089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BD69452A-2C89-83CF-F46B-B95524D6060F}"/>
              </a:ext>
            </a:extLst>
          </p:cNvPr>
          <p:cNvSpPr>
            <a:spLocks noGrp="1" noChangeArrowheads="1"/>
          </p:cNvSpPr>
          <p:nvPr>
            <p:ph type="title"/>
          </p:nvPr>
        </p:nvSpPr>
        <p:spPr>
          <a:xfrm>
            <a:off x="228600" y="188640"/>
            <a:ext cx="8686800" cy="1143000"/>
          </a:xfrm>
        </p:spPr>
        <p:txBody>
          <a:bodyPr/>
          <a:lstStyle/>
          <a:p>
            <a:r>
              <a:rPr lang="cs-CZ" altLang="cs-CZ" sz="3200" dirty="0">
                <a:solidFill>
                  <a:srgbClr val="00ADD0"/>
                </a:solidFill>
              </a:rPr>
              <a:t>Oblast </a:t>
            </a:r>
            <a:r>
              <a:rPr lang="cs-CZ" altLang="cs-CZ" sz="3200" b="1" dirty="0">
                <a:solidFill>
                  <a:srgbClr val="00ADD0"/>
                </a:solidFill>
              </a:rPr>
              <a:t>Sociální péče </a:t>
            </a:r>
            <a:r>
              <a:rPr lang="cs-CZ" altLang="cs-CZ" sz="3200" dirty="0">
                <a:solidFill>
                  <a:srgbClr val="00ADD0"/>
                </a:solidFill>
              </a:rPr>
              <a:t>– Témata podpory</a:t>
            </a:r>
          </a:p>
        </p:txBody>
      </p:sp>
      <p:graphicFrame>
        <p:nvGraphicFramePr>
          <p:cNvPr id="4" name="Zástupný obsah 3">
            <a:extLst>
              <a:ext uri="{FF2B5EF4-FFF2-40B4-BE49-F238E27FC236}">
                <a16:creationId xmlns:a16="http://schemas.microsoft.com/office/drawing/2014/main" id="{C7CEAB3C-F854-39B4-75E1-678406D221C1}"/>
              </a:ext>
            </a:extLst>
          </p:cNvPr>
          <p:cNvGraphicFramePr>
            <a:graphicFrameLocks noGrp="1"/>
          </p:cNvGraphicFramePr>
          <p:nvPr>
            <p:ph idx="1"/>
            <p:extLst>
              <p:ext uri="{D42A27DB-BD31-4B8C-83A1-F6EECF244321}">
                <p14:modId xmlns:p14="http://schemas.microsoft.com/office/powerpoint/2010/main" val="4272384668"/>
              </p:ext>
            </p:extLst>
          </p:nvPr>
        </p:nvGraphicFramePr>
        <p:xfrm>
          <a:off x="457200" y="1412776"/>
          <a:ext cx="8229600" cy="4929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BD69452A-2C89-83CF-F46B-B95524D6060F}"/>
              </a:ext>
            </a:extLst>
          </p:cNvPr>
          <p:cNvSpPr>
            <a:spLocks noGrp="1" noChangeArrowheads="1"/>
          </p:cNvSpPr>
          <p:nvPr>
            <p:ph type="title"/>
          </p:nvPr>
        </p:nvSpPr>
        <p:spPr>
          <a:xfrm>
            <a:off x="257479" y="188640"/>
            <a:ext cx="8686800" cy="1143000"/>
          </a:xfrm>
        </p:spPr>
        <p:txBody>
          <a:bodyPr/>
          <a:lstStyle/>
          <a:p>
            <a:r>
              <a:rPr lang="cs-CZ" altLang="cs-CZ" sz="3200" dirty="0">
                <a:solidFill>
                  <a:srgbClr val="00ADD0"/>
                </a:solidFill>
              </a:rPr>
              <a:t>Oblast </a:t>
            </a:r>
            <a:r>
              <a:rPr lang="cs-CZ" altLang="cs-CZ" sz="3200" b="1" dirty="0">
                <a:solidFill>
                  <a:srgbClr val="00ADD0"/>
                </a:solidFill>
              </a:rPr>
              <a:t>Protidrogová prevence </a:t>
            </a:r>
            <a:r>
              <a:rPr lang="cs-CZ" altLang="cs-CZ" sz="3200" dirty="0">
                <a:solidFill>
                  <a:srgbClr val="00ADD0"/>
                </a:solidFill>
              </a:rPr>
              <a:t>– </a:t>
            </a:r>
            <a:br>
              <a:rPr lang="cs-CZ" altLang="cs-CZ" sz="3200" dirty="0">
                <a:solidFill>
                  <a:srgbClr val="00ADD0"/>
                </a:solidFill>
              </a:rPr>
            </a:br>
            <a:r>
              <a:rPr lang="cs-CZ" altLang="cs-CZ" sz="3200" dirty="0">
                <a:solidFill>
                  <a:srgbClr val="00ADD0"/>
                </a:solidFill>
              </a:rPr>
              <a:t>Témata podpory</a:t>
            </a:r>
          </a:p>
        </p:txBody>
      </p:sp>
      <p:graphicFrame>
        <p:nvGraphicFramePr>
          <p:cNvPr id="4" name="Zástupný obsah 3">
            <a:extLst>
              <a:ext uri="{FF2B5EF4-FFF2-40B4-BE49-F238E27FC236}">
                <a16:creationId xmlns:a16="http://schemas.microsoft.com/office/drawing/2014/main" id="{C7CEAB3C-F854-39B4-75E1-678406D221C1}"/>
              </a:ext>
            </a:extLst>
          </p:cNvPr>
          <p:cNvGraphicFramePr>
            <a:graphicFrameLocks noGrp="1"/>
          </p:cNvGraphicFramePr>
          <p:nvPr>
            <p:ph idx="1"/>
            <p:extLst>
              <p:ext uri="{D42A27DB-BD31-4B8C-83A1-F6EECF244321}">
                <p14:modId xmlns:p14="http://schemas.microsoft.com/office/powerpoint/2010/main" val="749374658"/>
              </p:ext>
            </p:extLst>
          </p:nvPr>
        </p:nvGraphicFramePr>
        <p:xfrm>
          <a:off x="486079" y="1484784"/>
          <a:ext cx="8229600" cy="4929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6425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5">
            <a:extLst>
              <a:ext uri="{FF2B5EF4-FFF2-40B4-BE49-F238E27FC236}">
                <a16:creationId xmlns:a16="http://schemas.microsoft.com/office/drawing/2014/main" id="{400BCD55-2502-0A81-F210-4BB87EBC769F}"/>
              </a:ext>
            </a:extLst>
          </p:cNvPr>
          <p:cNvSpPr txBox="1">
            <a:spLocks noChangeArrowheads="1"/>
          </p:cNvSpPr>
          <p:nvPr/>
        </p:nvSpPr>
        <p:spPr bwMode="auto">
          <a:xfrm>
            <a:off x="323850" y="6237288"/>
            <a:ext cx="25209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cs-CZ" altLang="cs-CZ" sz="2000">
              <a:solidFill>
                <a:schemeClr val="bg1"/>
              </a:solidFill>
            </a:endParaRPr>
          </a:p>
        </p:txBody>
      </p:sp>
      <p:sp>
        <p:nvSpPr>
          <p:cNvPr id="4100" name="Rectangle 15">
            <a:extLst>
              <a:ext uri="{FF2B5EF4-FFF2-40B4-BE49-F238E27FC236}">
                <a16:creationId xmlns:a16="http://schemas.microsoft.com/office/drawing/2014/main" id="{00EBAC57-A383-2177-FC22-14FF1DDF454B}"/>
              </a:ext>
            </a:extLst>
          </p:cNvPr>
          <p:cNvSpPr>
            <a:spLocks noChangeArrowheads="1"/>
          </p:cNvSpPr>
          <p:nvPr/>
        </p:nvSpPr>
        <p:spPr bwMode="auto">
          <a:xfrm>
            <a:off x="323850" y="2636838"/>
            <a:ext cx="8064500" cy="576138"/>
          </a:xfrm>
          <a:prstGeom prst="rect">
            <a:avLst/>
          </a:prstGeom>
          <a:noFill/>
          <a:ln>
            <a:noFill/>
          </a:ln>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eaLnBrk="1" hangingPunct="1">
              <a:lnSpc>
                <a:spcPct val="90000"/>
              </a:lnSpc>
              <a:buFontTx/>
              <a:buNone/>
              <a:defRPr/>
            </a:pPr>
            <a:r>
              <a:rPr lang="cs-CZ" altLang="cs-CZ" sz="4400" b="1" dirty="0" err="1">
                <a:solidFill>
                  <a:srgbClr val="00ADD0"/>
                </a:solidFill>
                <a:latin typeface="+mj-lt"/>
                <a:ea typeface="+mj-ea"/>
                <a:cs typeface="+mj-cs"/>
              </a:rPr>
              <a:t>PorteX</a:t>
            </a:r>
            <a:r>
              <a:rPr lang="cs-CZ" altLang="cs-CZ" sz="4000" b="1" dirty="0">
                <a:solidFill>
                  <a:schemeClr val="bg1"/>
                </a:solidFill>
              </a:rPr>
              <a:t> </a:t>
            </a:r>
            <a:endParaRPr lang="cs-CZ" altLang="cs-CZ" b="1" dirty="0">
              <a:solidFill>
                <a:schemeClr val="bg1"/>
              </a:solidFill>
            </a:endParaRPr>
          </a:p>
          <a:p>
            <a:pPr eaLnBrk="1" hangingPunct="1">
              <a:lnSpc>
                <a:spcPct val="90000"/>
              </a:lnSpc>
              <a:buFontTx/>
              <a:buNone/>
              <a:defRPr/>
            </a:pPr>
            <a:endParaRPr lang="cs-CZ" altLang="cs-CZ" sz="1600" b="1" dirty="0">
              <a:solidFill>
                <a:schemeClr val="bg1"/>
              </a:solidFill>
            </a:endParaRPr>
          </a:p>
          <a:p>
            <a:pPr eaLnBrk="1" hangingPunct="1">
              <a:lnSpc>
                <a:spcPct val="90000"/>
              </a:lnSpc>
              <a:buFontTx/>
              <a:buNone/>
              <a:defRPr/>
            </a:pPr>
            <a:endParaRPr lang="cs-CZ" altLang="cs-CZ" sz="1600" b="1" dirty="0">
              <a:solidFill>
                <a:schemeClr val="bg1"/>
              </a:solidFill>
            </a:endParaRPr>
          </a:p>
          <a:p>
            <a:pPr eaLnBrk="1" hangingPunct="1">
              <a:lnSpc>
                <a:spcPct val="90000"/>
              </a:lnSpc>
              <a:buFontTx/>
              <a:buNone/>
              <a:defRPr/>
            </a:pPr>
            <a:endParaRPr lang="cs-CZ" altLang="cs-CZ" sz="1600" b="1" dirty="0">
              <a:solidFill>
                <a:schemeClr val="bg1"/>
              </a:solidFill>
            </a:endParaRPr>
          </a:p>
          <a:p>
            <a:pPr eaLnBrk="1" hangingPunct="1">
              <a:lnSpc>
                <a:spcPct val="90000"/>
              </a:lnSpc>
              <a:buFontTx/>
              <a:buNone/>
              <a:defRPr/>
            </a:pPr>
            <a:endParaRPr lang="cs-CZ" altLang="cs-CZ" sz="2000" b="1" dirty="0">
              <a:solidFill>
                <a:srgbClr val="00ADD0"/>
              </a:solidFill>
            </a:endParaRPr>
          </a:p>
          <a:p>
            <a:pPr eaLnBrk="1" hangingPunct="1">
              <a:lnSpc>
                <a:spcPct val="90000"/>
              </a:lnSpc>
              <a:buFontTx/>
              <a:buNone/>
              <a:defRPr/>
            </a:pPr>
            <a:endParaRPr lang="cs-CZ" altLang="cs-CZ" sz="2000" b="1" dirty="0">
              <a:solidFill>
                <a:srgbClr val="00ADD0"/>
              </a:solidFill>
            </a:endParaRPr>
          </a:p>
          <a:p>
            <a:pPr eaLnBrk="1" hangingPunct="1">
              <a:lnSpc>
                <a:spcPct val="90000"/>
              </a:lnSpc>
              <a:buFontTx/>
              <a:buNone/>
              <a:defRPr/>
            </a:pPr>
            <a:endParaRPr lang="cs-CZ" altLang="cs-CZ" sz="2000" b="1" dirty="0">
              <a:solidFill>
                <a:srgbClr val="00ADD0"/>
              </a:solidFill>
            </a:endParaRPr>
          </a:p>
        </p:txBody>
      </p:sp>
      <p:sp>
        <p:nvSpPr>
          <p:cNvPr id="4101" name="Rectangle 22">
            <a:extLst>
              <a:ext uri="{FF2B5EF4-FFF2-40B4-BE49-F238E27FC236}">
                <a16:creationId xmlns:a16="http://schemas.microsoft.com/office/drawing/2014/main" id="{9A490DB9-8EDF-7E76-F263-B99EB0D870B4}"/>
              </a:ext>
            </a:extLst>
          </p:cNvPr>
          <p:cNvSpPr>
            <a:spLocks noChangeArrowheads="1"/>
          </p:cNvSpPr>
          <p:nvPr/>
        </p:nvSpPr>
        <p:spPr bwMode="auto">
          <a:xfrm>
            <a:off x="160338" y="57483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b="1">
              <a:solidFill>
                <a:srgbClr val="00ADD0"/>
              </a:solidFill>
            </a:endParaRPr>
          </a:p>
        </p:txBody>
      </p:sp>
      <p:sp>
        <p:nvSpPr>
          <p:cNvPr id="2" name="TextovéPole 1">
            <a:extLst>
              <a:ext uri="{FF2B5EF4-FFF2-40B4-BE49-F238E27FC236}">
                <a16:creationId xmlns:a16="http://schemas.microsoft.com/office/drawing/2014/main" id="{A744F476-397B-6A04-17E2-0F647E98CE7F}"/>
              </a:ext>
            </a:extLst>
          </p:cNvPr>
          <p:cNvSpPr txBox="1"/>
          <p:nvPr/>
        </p:nvSpPr>
        <p:spPr>
          <a:xfrm>
            <a:off x="939971" y="3929792"/>
            <a:ext cx="6825908" cy="461665"/>
          </a:xfrm>
          <a:prstGeom prst="rect">
            <a:avLst/>
          </a:prstGeom>
          <a:noFill/>
        </p:spPr>
        <p:txBody>
          <a:bodyPr wrap="none" rtlCol="0">
            <a:spAutoFit/>
          </a:bodyPr>
          <a:lstStyle/>
          <a:p>
            <a:pPr algn="ctr"/>
            <a:r>
              <a:rPr lang="cs-CZ" sz="2400" dirty="0">
                <a:solidFill>
                  <a:schemeClr val="bg1"/>
                </a:solidFill>
                <a:latin typeface="+mn-lt"/>
              </a:rPr>
              <a:t>Základní informace a novinky ve VŘ na rok 2023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C40387A2-2FA1-8F87-422C-E07C67E389AC}"/>
              </a:ext>
            </a:extLst>
          </p:cNvPr>
          <p:cNvPicPr>
            <a:picLocks noChangeAspect="1"/>
          </p:cNvPicPr>
          <p:nvPr/>
        </p:nvPicPr>
        <p:blipFill>
          <a:blip r:embed="rId2"/>
          <a:stretch>
            <a:fillRect/>
          </a:stretch>
        </p:blipFill>
        <p:spPr>
          <a:xfrm>
            <a:off x="1247311" y="937498"/>
            <a:ext cx="6649378" cy="5106113"/>
          </a:xfrm>
          <a:prstGeom prst="rect">
            <a:avLst/>
          </a:prstGeom>
        </p:spPr>
      </p:pic>
      <p:sp>
        <p:nvSpPr>
          <p:cNvPr id="6" name="TextovéPole 5">
            <a:extLst>
              <a:ext uri="{FF2B5EF4-FFF2-40B4-BE49-F238E27FC236}">
                <a16:creationId xmlns:a16="http://schemas.microsoft.com/office/drawing/2014/main" id="{91DE26A1-E09B-8BD3-E254-8AC8FB95E10B}"/>
              </a:ext>
            </a:extLst>
          </p:cNvPr>
          <p:cNvSpPr txBox="1"/>
          <p:nvPr/>
        </p:nvSpPr>
        <p:spPr>
          <a:xfrm>
            <a:off x="395536" y="414278"/>
            <a:ext cx="5720477" cy="523220"/>
          </a:xfrm>
          <a:prstGeom prst="rect">
            <a:avLst/>
          </a:prstGeom>
          <a:noFill/>
        </p:spPr>
        <p:txBody>
          <a:bodyPr wrap="none" rtlCol="0">
            <a:spAutoFit/>
          </a:bodyPr>
          <a:lstStyle/>
          <a:p>
            <a:r>
              <a:rPr lang="cs-CZ" sz="2800" b="1" dirty="0">
                <a:solidFill>
                  <a:srgbClr val="00ADD0"/>
                </a:solidFill>
                <a:latin typeface="+mj-lt"/>
                <a:ea typeface="+mj-ea"/>
                <a:cs typeface="+mj-cs"/>
              </a:rPr>
              <a:t>Přihlášení na: </a:t>
            </a:r>
            <a:r>
              <a:rPr lang="cs-CZ" sz="2400" dirty="0">
                <a:solidFill>
                  <a:schemeClr val="bg1"/>
                </a:solidFill>
                <a:latin typeface="+mn-lt"/>
              </a:rPr>
              <a:t>www.portex.ostrava.cz</a:t>
            </a:r>
          </a:p>
        </p:txBody>
      </p:sp>
      <p:sp>
        <p:nvSpPr>
          <p:cNvPr id="2" name="TextovéPole 1">
            <a:extLst>
              <a:ext uri="{FF2B5EF4-FFF2-40B4-BE49-F238E27FC236}">
                <a16:creationId xmlns:a16="http://schemas.microsoft.com/office/drawing/2014/main" id="{7F2E8C1C-37AF-36ED-3599-5B81B17F34E5}"/>
              </a:ext>
            </a:extLst>
          </p:cNvPr>
          <p:cNvSpPr txBox="1"/>
          <p:nvPr/>
        </p:nvSpPr>
        <p:spPr>
          <a:xfrm>
            <a:off x="2309201" y="5551170"/>
            <a:ext cx="4525598" cy="369332"/>
          </a:xfrm>
          <a:prstGeom prst="rect">
            <a:avLst/>
          </a:prstGeom>
          <a:noFill/>
        </p:spPr>
        <p:txBody>
          <a:bodyPr wrap="none" rtlCol="0">
            <a:spAutoFit/>
          </a:bodyPr>
          <a:lstStyle/>
          <a:p>
            <a:r>
              <a:rPr lang="cs-CZ" b="1" dirty="0">
                <a:solidFill>
                  <a:schemeClr val="bg1">
                    <a:lumMod val="95000"/>
                  </a:schemeClr>
                </a:solidFill>
              </a:rPr>
              <a:t>Zřízení přístupu – helpdesk@ostrava.cz</a:t>
            </a:r>
          </a:p>
        </p:txBody>
      </p:sp>
    </p:spTree>
    <p:extLst>
      <p:ext uri="{BB962C8B-B14F-4D97-AF65-F5344CB8AC3E}">
        <p14:creationId xmlns:p14="http://schemas.microsoft.com/office/powerpoint/2010/main" val="163897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91DE26A1-E09B-8BD3-E254-8AC8FB95E10B}"/>
              </a:ext>
            </a:extLst>
          </p:cNvPr>
          <p:cNvSpPr txBox="1"/>
          <p:nvPr/>
        </p:nvSpPr>
        <p:spPr>
          <a:xfrm>
            <a:off x="395536" y="414278"/>
            <a:ext cx="6533968" cy="461665"/>
          </a:xfrm>
          <a:prstGeom prst="rect">
            <a:avLst/>
          </a:prstGeom>
          <a:noFill/>
        </p:spPr>
        <p:txBody>
          <a:bodyPr wrap="none" rtlCol="0">
            <a:spAutoFit/>
          </a:bodyPr>
          <a:lstStyle/>
          <a:p>
            <a:r>
              <a:rPr lang="cs-CZ" sz="2400" b="1" dirty="0">
                <a:solidFill>
                  <a:srgbClr val="00ADD0"/>
                </a:solidFill>
                <a:latin typeface="+mj-lt"/>
                <a:ea typeface="+mj-ea"/>
                <a:cs typeface="+mj-cs"/>
              </a:rPr>
              <a:t>Úvodní stránka </a:t>
            </a:r>
            <a:r>
              <a:rPr lang="cs-CZ" sz="2400" b="1" dirty="0">
                <a:solidFill>
                  <a:schemeClr val="bg1"/>
                </a:solidFill>
                <a:latin typeface="+mn-lt"/>
              </a:rPr>
              <a:t>– DŮLEŽITÁ AKTUALIZACE</a:t>
            </a:r>
            <a:endParaRPr lang="cs-CZ" sz="2400" dirty="0">
              <a:solidFill>
                <a:schemeClr val="bg1"/>
              </a:solidFill>
              <a:latin typeface="+mn-lt"/>
            </a:endParaRPr>
          </a:p>
        </p:txBody>
      </p:sp>
      <p:pic>
        <p:nvPicPr>
          <p:cNvPr id="7" name="Obrázek 6">
            <a:extLst>
              <a:ext uri="{FF2B5EF4-FFF2-40B4-BE49-F238E27FC236}">
                <a16:creationId xmlns:a16="http://schemas.microsoft.com/office/drawing/2014/main" id="{4C50075E-2B97-C7F3-5C30-6EC21B357ED0}"/>
              </a:ext>
            </a:extLst>
          </p:cNvPr>
          <p:cNvPicPr>
            <a:picLocks noChangeAspect="1"/>
          </p:cNvPicPr>
          <p:nvPr/>
        </p:nvPicPr>
        <p:blipFill>
          <a:blip r:embed="rId2"/>
          <a:stretch>
            <a:fillRect/>
          </a:stretch>
        </p:blipFill>
        <p:spPr>
          <a:xfrm>
            <a:off x="485204" y="1268760"/>
            <a:ext cx="8173591" cy="4601217"/>
          </a:xfrm>
          <a:prstGeom prst="rect">
            <a:avLst/>
          </a:prstGeom>
        </p:spPr>
      </p:pic>
      <p:sp>
        <p:nvSpPr>
          <p:cNvPr id="8" name="TextovéPole 7">
            <a:extLst>
              <a:ext uri="{FF2B5EF4-FFF2-40B4-BE49-F238E27FC236}">
                <a16:creationId xmlns:a16="http://schemas.microsoft.com/office/drawing/2014/main" id="{FA298483-6B4F-CBAD-27F5-45D9A23A9A51}"/>
              </a:ext>
            </a:extLst>
          </p:cNvPr>
          <p:cNvSpPr txBox="1"/>
          <p:nvPr/>
        </p:nvSpPr>
        <p:spPr>
          <a:xfrm>
            <a:off x="4067944" y="5013176"/>
            <a:ext cx="3934154" cy="369332"/>
          </a:xfrm>
          <a:prstGeom prst="rect">
            <a:avLst/>
          </a:prstGeom>
          <a:noFill/>
        </p:spPr>
        <p:txBody>
          <a:bodyPr wrap="none" rtlCol="0">
            <a:spAutoFit/>
          </a:bodyPr>
          <a:lstStyle/>
          <a:p>
            <a:r>
              <a:rPr lang="cs-CZ" dirty="0">
                <a:solidFill>
                  <a:srgbClr val="FF0000"/>
                </a:solidFill>
              </a:rPr>
              <a:t>Důležitá je AKTUALIZACE ÚDAJŮ!!!</a:t>
            </a:r>
          </a:p>
        </p:txBody>
      </p:sp>
    </p:spTree>
    <p:extLst>
      <p:ext uri="{BB962C8B-B14F-4D97-AF65-F5344CB8AC3E}">
        <p14:creationId xmlns:p14="http://schemas.microsoft.com/office/powerpoint/2010/main" val="68757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91DE26A1-E09B-8BD3-E254-8AC8FB95E10B}"/>
              </a:ext>
            </a:extLst>
          </p:cNvPr>
          <p:cNvSpPr txBox="1"/>
          <p:nvPr/>
        </p:nvSpPr>
        <p:spPr>
          <a:xfrm>
            <a:off x="395536" y="183445"/>
            <a:ext cx="2255746" cy="830997"/>
          </a:xfrm>
          <a:prstGeom prst="rect">
            <a:avLst/>
          </a:prstGeom>
          <a:noFill/>
        </p:spPr>
        <p:txBody>
          <a:bodyPr wrap="none" rtlCol="0">
            <a:spAutoFit/>
          </a:bodyPr>
          <a:lstStyle/>
          <a:p>
            <a:r>
              <a:rPr lang="cs-CZ" sz="2400" b="1" dirty="0">
                <a:solidFill>
                  <a:srgbClr val="00ADD0"/>
                </a:solidFill>
                <a:latin typeface="+mj-lt"/>
                <a:ea typeface="+mj-ea"/>
                <a:cs typeface="+mj-cs"/>
              </a:rPr>
              <a:t>ČÁST</a:t>
            </a:r>
            <a:r>
              <a:rPr lang="cs-CZ" sz="2400" b="1" dirty="0">
                <a:solidFill>
                  <a:schemeClr val="bg1"/>
                </a:solidFill>
                <a:latin typeface="+mj-lt"/>
                <a:ea typeface="+mj-ea"/>
                <a:cs typeface="+mj-cs"/>
              </a:rPr>
              <a:t> </a:t>
            </a:r>
          </a:p>
          <a:p>
            <a:r>
              <a:rPr lang="cs-CZ" sz="2400" b="1" dirty="0">
                <a:solidFill>
                  <a:schemeClr val="bg1"/>
                </a:solidFill>
                <a:latin typeface="+mj-lt"/>
                <a:ea typeface="+mj-ea"/>
                <a:cs typeface="+mj-cs"/>
              </a:rPr>
              <a:t>Poskytovatelé</a:t>
            </a:r>
          </a:p>
        </p:txBody>
      </p:sp>
      <p:pic>
        <p:nvPicPr>
          <p:cNvPr id="3" name="Obrázek 2">
            <a:extLst>
              <a:ext uri="{FF2B5EF4-FFF2-40B4-BE49-F238E27FC236}">
                <a16:creationId xmlns:a16="http://schemas.microsoft.com/office/drawing/2014/main" id="{29B44A01-0D3F-FE39-8BE9-98CEA1B66CDC}"/>
              </a:ext>
            </a:extLst>
          </p:cNvPr>
          <p:cNvPicPr>
            <a:picLocks noChangeAspect="1"/>
          </p:cNvPicPr>
          <p:nvPr/>
        </p:nvPicPr>
        <p:blipFill>
          <a:blip r:embed="rId2"/>
          <a:stretch>
            <a:fillRect/>
          </a:stretch>
        </p:blipFill>
        <p:spPr>
          <a:xfrm>
            <a:off x="2665657" y="640066"/>
            <a:ext cx="6147304" cy="5921349"/>
          </a:xfrm>
          <a:prstGeom prst="rect">
            <a:avLst/>
          </a:prstGeom>
        </p:spPr>
      </p:pic>
      <p:sp>
        <p:nvSpPr>
          <p:cNvPr id="5" name="Ovál 4">
            <a:extLst>
              <a:ext uri="{FF2B5EF4-FFF2-40B4-BE49-F238E27FC236}">
                <a16:creationId xmlns:a16="http://schemas.microsoft.com/office/drawing/2014/main" id="{09531D2A-FBD7-5D34-1186-30DE6FFD650D}"/>
              </a:ext>
            </a:extLst>
          </p:cNvPr>
          <p:cNvSpPr/>
          <p:nvPr/>
        </p:nvSpPr>
        <p:spPr>
          <a:xfrm>
            <a:off x="2555776" y="1772816"/>
            <a:ext cx="1368152" cy="576064"/>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rgbClr val="FF0066"/>
                </a:solidFill>
              </a:ln>
            </a:endParaRPr>
          </a:p>
        </p:txBody>
      </p:sp>
      <p:sp>
        <p:nvSpPr>
          <p:cNvPr id="2" name="TextovéPole 1">
            <a:extLst>
              <a:ext uri="{FF2B5EF4-FFF2-40B4-BE49-F238E27FC236}">
                <a16:creationId xmlns:a16="http://schemas.microsoft.com/office/drawing/2014/main" id="{BBBA3B8F-9411-50B2-BD07-43AB1F11B493}"/>
              </a:ext>
            </a:extLst>
          </p:cNvPr>
          <p:cNvSpPr txBox="1"/>
          <p:nvPr/>
        </p:nvSpPr>
        <p:spPr>
          <a:xfrm>
            <a:off x="283647" y="2555673"/>
            <a:ext cx="4570482" cy="369332"/>
          </a:xfrm>
          <a:prstGeom prst="rect">
            <a:avLst/>
          </a:prstGeom>
          <a:noFill/>
        </p:spPr>
        <p:txBody>
          <a:bodyPr wrap="none" rtlCol="0">
            <a:spAutoFit/>
          </a:bodyPr>
          <a:lstStyle/>
          <a:p>
            <a:r>
              <a:rPr lang="cs-CZ" b="1" dirty="0">
                <a:solidFill>
                  <a:srgbClr val="00ADD0"/>
                </a:solidFill>
                <a:latin typeface="+mj-lt"/>
                <a:ea typeface="+mj-ea"/>
                <a:cs typeface="+mj-cs"/>
              </a:rPr>
              <a:t>Pokud nejsou aktuální, dejte nám vědět.</a:t>
            </a:r>
          </a:p>
        </p:txBody>
      </p:sp>
      <p:sp>
        <p:nvSpPr>
          <p:cNvPr id="7" name="Ovál 6">
            <a:extLst>
              <a:ext uri="{FF2B5EF4-FFF2-40B4-BE49-F238E27FC236}">
                <a16:creationId xmlns:a16="http://schemas.microsoft.com/office/drawing/2014/main" id="{2F37ECE7-E1BC-8C29-C8BE-21341C1B4E16}"/>
              </a:ext>
            </a:extLst>
          </p:cNvPr>
          <p:cNvSpPr/>
          <p:nvPr/>
        </p:nvSpPr>
        <p:spPr>
          <a:xfrm>
            <a:off x="2427823" y="6021288"/>
            <a:ext cx="1496105" cy="6532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2412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3793026" cy="461665"/>
          </a:xfrm>
          <a:prstGeom prst="rect">
            <a:avLst/>
          </a:prstGeom>
          <a:noFill/>
        </p:spPr>
        <p:txBody>
          <a:bodyPr wrap="none" rtlCol="0">
            <a:spAutoFit/>
          </a:bodyPr>
          <a:lstStyle/>
          <a:p>
            <a:r>
              <a:rPr lang="cs-CZ" sz="2400" b="1" dirty="0">
                <a:solidFill>
                  <a:srgbClr val="00ADD0"/>
                </a:solidFill>
                <a:latin typeface="+mj-lt"/>
                <a:ea typeface="+mj-ea"/>
                <a:cs typeface="+mj-cs"/>
              </a:rPr>
              <a:t>ČÁST</a:t>
            </a:r>
            <a:r>
              <a:rPr lang="cs-CZ" sz="2400" b="1" dirty="0">
                <a:solidFill>
                  <a:schemeClr val="bg1"/>
                </a:solidFill>
                <a:latin typeface="+mn-lt"/>
              </a:rPr>
              <a:t> Rozpočty/Projekty</a:t>
            </a:r>
            <a:endParaRPr lang="cs-CZ" sz="2400" dirty="0">
              <a:solidFill>
                <a:schemeClr val="bg1"/>
              </a:solidFill>
              <a:latin typeface="+mn-lt"/>
            </a:endParaRPr>
          </a:p>
        </p:txBody>
      </p:sp>
      <p:sp>
        <p:nvSpPr>
          <p:cNvPr id="11" name="Obdélník 10">
            <a:extLst>
              <a:ext uri="{FF2B5EF4-FFF2-40B4-BE49-F238E27FC236}">
                <a16:creationId xmlns:a16="http://schemas.microsoft.com/office/drawing/2014/main" id="{F0BDDB87-A2FB-5B97-7E0D-F92E838A05F6}"/>
              </a:ext>
            </a:extLst>
          </p:cNvPr>
          <p:cNvSpPr/>
          <p:nvPr/>
        </p:nvSpPr>
        <p:spPr>
          <a:xfrm>
            <a:off x="4867699" y="5440355"/>
            <a:ext cx="4176464" cy="1246647"/>
          </a:xfrm>
          <a:prstGeom prst="rect">
            <a:avLst/>
          </a:prstGeom>
          <a:solidFill>
            <a:srgbClr val="0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a:extLst>
              <a:ext uri="{FF2B5EF4-FFF2-40B4-BE49-F238E27FC236}">
                <a16:creationId xmlns:a16="http://schemas.microsoft.com/office/drawing/2014/main" id="{75633632-4791-0016-8CAB-7923F33C02D0}"/>
              </a:ext>
            </a:extLst>
          </p:cNvPr>
          <p:cNvPicPr>
            <a:picLocks noChangeAspect="1"/>
          </p:cNvPicPr>
          <p:nvPr/>
        </p:nvPicPr>
        <p:blipFill>
          <a:blip r:embed="rId2"/>
          <a:stretch>
            <a:fillRect/>
          </a:stretch>
        </p:blipFill>
        <p:spPr>
          <a:xfrm>
            <a:off x="1405037" y="808038"/>
            <a:ext cx="6300489" cy="5897550"/>
          </a:xfrm>
          <a:prstGeom prst="rect">
            <a:avLst/>
          </a:prstGeom>
        </p:spPr>
      </p:pic>
      <p:sp>
        <p:nvSpPr>
          <p:cNvPr id="5" name="Ovál 4">
            <a:extLst>
              <a:ext uri="{FF2B5EF4-FFF2-40B4-BE49-F238E27FC236}">
                <a16:creationId xmlns:a16="http://schemas.microsoft.com/office/drawing/2014/main" id="{8D56B6C5-A840-60A8-F526-403F41B80E9C}"/>
              </a:ext>
            </a:extLst>
          </p:cNvPr>
          <p:cNvSpPr/>
          <p:nvPr/>
        </p:nvSpPr>
        <p:spPr>
          <a:xfrm>
            <a:off x="1405037" y="1412776"/>
            <a:ext cx="1619969" cy="504056"/>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a:extLst>
              <a:ext uri="{FF2B5EF4-FFF2-40B4-BE49-F238E27FC236}">
                <a16:creationId xmlns:a16="http://schemas.microsoft.com/office/drawing/2014/main" id="{39FDEBCD-EE54-BE80-84A1-1289D249ED4D}"/>
              </a:ext>
            </a:extLst>
          </p:cNvPr>
          <p:cNvPicPr>
            <a:picLocks noChangeAspect="1"/>
          </p:cNvPicPr>
          <p:nvPr/>
        </p:nvPicPr>
        <p:blipFill>
          <a:blip r:embed="rId3"/>
          <a:stretch>
            <a:fillRect/>
          </a:stretch>
        </p:blipFill>
        <p:spPr>
          <a:xfrm>
            <a:off x="3419872" y="2399914"/>
            <a:ext cx="5163271" cy="2896004"/>
          </a:xfrm>
          <a:prstGeom prst="rect">
            <a:avLst/>
          </a:prstGeom>
        </p:spPr>
      </p:pic>
    </p:spTree>
    <p:extLst>
      <p:ext uri="{BB962C8B-B14F-4D97-AF65-F5344CB8AC3E}">
        <p14:creationId xmlns:p14="http://schemas.microsoft.com/office/powerpoint/2010/main" val="247931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461665"/>
          </a:xfrm>
          <a:prstGeom prst="rect">
            <a:avLst/>
          </a:prstGeom>
          <a:noFill/>
        </p:spPr>
        <p:txBody>
          <a:bodyPr wrap="square" rtlCol="0">
            <a:spAutoFit/>
          </a:bodyPr>
          <a:lstStyle/>
          <a:p>
            <a:r>
              <a:rPr lang="cs-CZ" sz="2400" b="1" dirty="0">
                <a:solidFill>
                  <a:srgbClr val="00ADD0"/>
                </a:solidFill>
                <a:latin typeface="+mj-lt"/>
                <a:ea typeface="+mj-ea"/>
                <a:cs typeface="+mj-cs"/>
              </a:rPr>
              <a:t>ČÁST Rozpočty/Projekty</a:t>
            </a:r>
            <a:r>
              <a:rPr lang="cs-CZ" sz="2400" b="1" dirty="0">
                <a:solidFill>
                  <a:schemeClr val="bg1"/>
                </a:solidFill>
                <a:latin typeface="+mn-lt"/>
              </a:rPr>
              <a:t>			Karta projektu</a:t>
            </a:r>
            <a:endParaRPr lang="cs-CZ" sz="2400" dirty="0">
              <a:solidFill>
                <a:schemeClr val="bg1"/>
              </a:solidFill>
              <a:latin typeface="+mn-lt"/>
            </a:endParaRPr>
          </a:p>
        </p:txBody>
      </p:sp>
      <p:pic>
        <p:nvPicPr>
          <p:cNvPr id="7" name="Obrázek 6">
            <a:extLst>
              <a:ext uri="{FF2B5EF4-FFF2-40B4-BE49-F238E27FC236}">
                <a16:creationId xmlns:a16="http://schemas.microsoft.com/office/drawing/2014/main" id="{B98BFFE0-0FFB-D147-4103-22BDF39EC8D1}"/>
              </a:ext>
            </a:extLst>
          </p:cNvPr>
          <p:cNvPicPr>
            <a:picLocks noChangeAspect="1"/>
          </p:cNvPicPr>
          <p:nvPr/>
        </p:nvPicPr>
        <p:blipFill>
          <a:blip r:embed="rId2"/>
          <a:stretch>
            <a:fillRect/>
          </a:stretch>
        </p:blipFill>
        <p:spPr>
          <a:xfrm>
            <a:off x="920538" y="780207"/>
            <a:ext cx="7302924" cy="5382492"/>
          </a:xfrm>
          <a:prstGeom prst="rect">
            <a:avLst/>
          </a:prstGeom>
        </p:spPr>
      </p:pic>
      <p:sp>
        <p:nvSpPr>
          <p:cNvPr id="2" name="Ovál 1">
            <a:extLst>
              <a:ext uri="{FF2B5EF4-FFF2-40B4-BE49-F238E27FC236}">
                <a16:creationId xmlns:a16="http://schemas.microsoft.com/office/drawing/2014/main" id="{13D96B2E-2FA2-0650-468D-84EEA5F68FD1}"/>
              </a:ext>
            </a:extLst>
          </p:cNvPr>
          <p:cNvSpPr/>
          <p:nvPr/>
        </p:nvSpPr>
        <p:spPr>
          <a:xfrm>
            <a:off x="1043608" y="1268760"/>
            <a:ext cx="86409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vál 2">
            <a:extLst>
              <a:ext uri="{FF2B5EF4-FFF2-40B4-BE49-F238E27FC236}">
                <a16:creationId xmlns:a16="http://schemas.microsoft.com/office/drawing/2014/main" id="{7E66AAA2-A899-C199-CE9D-BD62447744C3}"/>
              </a:ext>
            </a:extLst>
          </p:cNvPr>
          <p:cNvSpPr/>
          <p:nvPr/>
        </p:nvSpPr>
        <p:spPr>
          <a:xfrm>
            <a:off x="1907704" y="1268760"/>
            <a:ext cx="237626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6064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461665"/>
          </a:xfrm>
          <a:prstGeom prst="rect">
            <a:avLst/>
          </a:prstGeom>
          <a:noFill/>
        </p:spPr>
        <p:txBody>
          <a:bodyPr wrap="square" rtlCol="0">
            <a:spAutoFit/>
          </a:bodyPr>
          <a:lstStyle/>
          <a:p>
            <a:r>
              <a:rPr lang="cs-CZ" sz="2400" b="1" dirty="0">
                <a:solidFill>
                  <a:srgbClr val="00ADD0"/>
                </a:solidFill>
                <a:latin typeface="+mj-lt"/>
                <a:ea typeface="+mj-ea"/>
                <a:cs typeface="+mj-cs"/>
              </a:rPr>
              <a:t>ČÁST Rozpočty/Projekty</a:t>
            </a:r>
            <a:r>
              <a:rPr lang="cs-CZ" sz="2400" b="1" dirty="0">
                <a:solidFill>
                  <a:schemeClr val="bg1"/>
                </a:solidFill>
                <a:latin typeface="+mn-lt"/>
              </a:rPr>
              <a:t>		Karta projektu - Opatření</a:t>
            </a:r>
            <a:endParaRPr lang="cs-CZ" sz="2400" dirty="0">
              <a:solidFill>
                <a:schemeClr val="bg1"/>
              </a:solidFill>
              <a:latin typeface="+mn-lt"/>
            </a:endParaRPr>
          </a:p>
        </p:txBody>
      </p:sp>
      <p:pic>
        <p:nvPicPr>
          <p:cNvPr id="7" name="Obrázek 6">
            <a:extLst>
              <a:ext uri="{FF2B5EF4-FFF2-40B4-BE49-F238E27FC236}">
                <a16:creationId xmlns:a16="http://schemas.microsoft.com/office/drawing/2014/main" id="{859E1602-8F4A-447D-9219-11F731BA196F}"/>
              </a:ext>
            </a:extLst>
          </p:cNvPr>
          <p:cNvPicPr>
            <a:picLocks noChangeAspect="1"/>
          </p:cNvPicPr>
          <p:nvPr/>
        </p:nvPicPr>
        <p:blipFill>
          <a:blip r:embed="rId4"/>
          <a:stretch>
            <a:fillRect/>
          </a:stretch>
        </p:blipFill>
        <p:spPr>
          <a:xfrm>
            <a:off x="931677" y="763092"/>
            <a:ext cx="7280645" cy="5322526"/>
          </a:xfrm>
          <a:prstGeom prst="rect">
            <a:avLst/>
          </a:prstGeom>
        </p:spPr>
      </p:pic>
    </p:spTree>
    <p:extLst>
      <p:ext uri="{BB962C8B-B14F-4D97-AF65-F5344CB8AC3E}">
        <p14:creationId xmlns:p14="http://schemas.microsoft.com/office/powerpoint/2010/main" val="416389639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098" name="Object 7">
            <a:extLst>
              <a:ext uri="{FF2B5EF4-FFF2-40B4-BE49-F238E27FC236}">
                <a16:creationId xmlns:a16="http://schemas.microsoft.com/office/drawing/2014/main" id="{0E76C9F8-C7B3-8F7F-E669-7EF62E5C9E6E}"/>
              </a:ext>
            </a:extLst>
          </p:cNvPr>
          <p:cNvGraphicFramePr>
            <a:graphicFrameLocks noChangeAspect="1"/>
          </p:cNvGraphicFramePr>
          <p:nvPr/>
        </p:nvGraphicFramePr>
        <p:xfrm>
          <a:off x="5973763" y="6165850"/>
          <a:ext cx="2817812" cy="360363"/>
        </p:xfrm>
        <a:graphic>
          <a:graphicData uri="http://schemas.openxmlformats.org/presentationml/2006/ole">
            <mc:AlternateContent xmlns:mc="http://schemas.openxmlformats.org/markup-compatibility/2006">
              <mc:Choice xmlns:v="urn:schemas-microsoft-com:vml" Requires="v">
                <p:oleObj name="CorelDRAW" r:id="rId3" imgW="3630168" imgH="463296" progId="CorelDRAW.Graphic.13">
                  <p:embed/>
                </p:oleObj>
              </mc:Choice>
              <mc:Fallback>
                <p:oleObj name="CorelDRAW" r:id="rId3" imgW="3630168" imgH="463296" progId="CorelDRAW.Graphic.13">
                  <p:embed/>
                  <p:pic>
                    <p:nvPicPr>
                      <p:cNvPr id="4098" name="Object 7">
                        <a:extLst>
                          <a:ext uri="{FF2B5EF4-FFF2-40B4-BE49-F238E27FC236}">
                            <a16:creationId xmlns:a16="http://schemas.microsoft.com/office/drawing/2014/main" id="{0E76C9F8-C7B3-8F7F-E669-7EF62E5C9E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3763" y="6165850"/>
                        <a:ext cx="281781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Rectangle 15">
            <a:extLst>
              <a:ext uri="{FF2B5EF4-FFF2-40B4-BE49-F238E27FC236}">
                <a16:creationId xmlns:a16="http://schemas.microsoft.com/office/drawing/2014/main" id="{E642469E-D94E-C552-3E35-6590D53749C4}"/>
              </a:ext>
            </a:extLst>
          </p:cNvPr>
          <p:cNvSpPr>
            <a:spLocks noChangeArrowheads="1"/>
          </p:cNvSpPr>
          <p:nvPr/>
        </p:nvSpPr>
        <p:spPr bwMode="auto">
          <a:xfrm>
            <a:off x="323850" y="1628775"/>
            <a:ext cx="8064500" cy="3529013"/>
          </a:xfrm>
          <a:prstGeom prst="rect">
            <a:avLst/>
          </a:prstGeom>
          <a:noFill/>
          <a:ln>
            <a:noFill/>
          </a:ln>
          <a:effectLst/>
          <a:extLst>
            <a:ext uri="{909E8E84-426E-40DD-AFC4-6F175D3DCCD1}">
              <a14:hiddenFill xmlns:a14="http://schemas.microsoft.com/office/drawing/2010/main">
                <a:solidFill>
                  <a:srgbClr val="666699">
                    <a:alpha val="7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endParaRPr lang="cs-CZ" altLang="cs-CZ" sz="2200" b="1">
              <a:solidFill>
                <a:schemeClr val="bg1"/>
              </a:solidFill>
            </a:endParaRPr>
          </a:p>
        </p:txBody>
      </p:sp>
      <p:sp>
        <p:nvSpPr>
          <p:cNvPr id="4100" name="Rectangle 22">
            <a:extLst>
              <a:ext uri="{FF2B5EF4-FFF2-40B4-BE49-F238E27FC236}">
                <a16:creationId xmlns:a16="http://schemas.microsoft.com/office/drawing/2014/main" id="{42CF323D-19A6-9555-5517-36E2D9EB6BA0}"/>
              </a:ext>
            </a:extLst>
          </p:cNvPr>
          <p:cNvSpPr>
            <a:spLocks noChangeArrowheads="1"/>
          </p:cNvSpPr>
          <p:nvPr/>
        </p:nvSpPr>
        <p:spPr bwMode="auto">
          <a:xfrm>
            <a:off x="160338" y="57483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b="1">
              <a:solidFill>
                <a:srgbClr val="00ADD0"/>
              </a:solidFill>
            </a:endParaRPr>
          </a:p>
        </p:txBody>
      </p:sp>
      <p:sp>
        <p:nvSpPr>
          <p:cNvPr id="4101" name="Text Box 26">
            <a:extLst>
              <a:ext uri="{FF2B5EF4-FFF2-40B4-BE49-F238E27FC236}">
                <a16:creationId xmlns:a16="http://schemas.microsoft.com/office/drawing/2014/main" id="{3C21B444-1620-4B2D-F192-97CB55FAB5F6}"/>
              </a:ext>
            </a:extLst>
          </p:cNvPr>
          <p:cNvSpPr txBox="1">
            <a:spLocks noChangeArrowheads="1"/>
          </p:cNvSpPr>
          <p:nvPr/>
        </p:nvSpPr>
        <p:spPr bwMode="auto">
          <a:xfrm>
            <a:off x="323850" y="225425"/>
            <a:ext cx="4068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000" b="1">
                <a:solidFill>
                  <a:srgbClr val="00ADD0"/>
                </a:solidFill>
              </a:rPr>
              <a:t>Statutární město Ostrava</a:t>
            </a:r>
          </a:p>
          <a:p>
            <a:pPr eaLnBrk="1" hangingPunct="1">
              <a:spcBef>
                <a:spcPct val="0"/>
              </a:spcBef>
              <a:buFontTx/>
              <a:buNone/>
            </a:pPr>
            <a:r>
              <a:rPr lang="cs-CZ" altLang="cs-CZ" sz="1000">
                <a:solidFill>
                  <a:srgbClr val="00ADD0"/>
                </a:solidFill>
              </a:rPr>
              <a:t>Odbor sociálních věcí a zdravotnictví</a:t>
            </a:r>
          </a:p>
        </p:txBody>
      </p:sp>
      <p:sp>
        <p:nvSpPr>
          <p:cNvPr id="4102" name="Zástupný symbol pro obsah 1">
            <a:extLst>
              <a:ext uri="{FF2B5EF4-FFF2-40B4-BE49-F238E27FC236}">
                <a16:creationId xmlns:a16="http://schemas.microsoft.com/office/drawing/2014/main" id="{601C2E65-539E-70C2-1500-D81372494335}"/>
              </a:ext>
            </a:extLst>
          </p:cNvPr>
          <p:cNvSpPr>
            <a:spLocks noGrp="1" noChangeArrowheads="1"/>
          </p:cNvSpPr>
          <p:nvPr>
            <p:ph/>
          </p:nvPr>
        </p:nvSpPr>
        <p:spPr/>
        <p:txBody>
          <a:bodyPr/>
          <a:lstStyle/>
          <a:p>
            <a:pPr marL="0" indent="0">
              <a:buFontTx/>
              <a:buNone/>
            </a:pPr>
            <a:endParaRPr lang="cs-CZ" altLang="cs-CZ" dirty="0">
              <a:solidFill>
                <a:schemeClr val="bg1"/>
              </a:solidFill>
            </a:endParaRPr>
          </a:p>
          <a:p>
            <a:pPr marL="0" indent="0">
              <a:buFontTx/>
              <a:buNone/>
            </a:pPr>
            <a:endParaRPr lang="cs-CZ" altLang="cs-CZ" sz="3600" b="1" dirty="0">
              <a:solidFill>
                <a:schemeClr val="bg1"/>
              </a:solidFill>
            </a:endParaRPr>
          </a:p>
          <a:p>
            <a:pPr marL="0" indent="0">
              <a:buFontTx/>
              <a:buNone/>
            </a:pPr>
            <a:r>
              <a:rPr lang="cs-CZ" altLang="cs-CZ" sz="3600" b="1" dirty="0">
                <a:solidFill>
                  <a:srgbClr val="00ADD0"/>
                </a:solidFill>
              </a:rPr>
              <a:t>6. Komunitní plán sociálních služeb a souvisejících aktivit ve městě Ostrava na období 2023 – 2026</a:t>
            </a:r>
          </a:p>
          <a:p>
            <a:pPr marL="0" indent="0">
              <a:buFontTx/>
              <a:buNone/>
            </a:pPr>
            <a:endParaRPr lang="cs-CZ" altLang="cs-CZ" sz="3600" b="1" dirty="0">
              <a:solidFill>
                <a:srgbClr val="00ADD0"/>
              </a:solidFill>
            </a:endParaRPr>
          </a:p>
          <a:p>
            <a:pPr marL="0" indent="0">
              <a:buFontTx/>
              <a:buNone/>
            </a:pPr>
            <a:endParaRPr lang="cs-CZ" altLang="cs-CZ" sz="3600" b="1" dirty="0">
              <a:solidFill>
                <a:srgbClr val="00ADD0"/>
              </a:solidFill>
            </a:endParaRPr>
          </a:p>
          <a:p>
            <a:pPr marL="0" indent="0">
              <a:buFontTx/>
              <a:buNone/>
            </a:pPr>
            <a:endParaRPr lang="cs-CZ" altLang="cs-CZ" sz="2800" b="1"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DDF1C2F4-F364-D782-52E7-C8AE624B57A1}"/>
              </a:ext>
            </a:extLst>
          </p:cNvPr>
          <p:cNvSpPr/>
          <p:nvPr/>
        </p:nvSpPr>
        <p:spPr>
          <a:xfrm>
            <a:off x="4867699" y="5440355"/>
            <a:ext cx="4176464" cy="1246647"/>
          </a:xfrm>
          <a:prstGeom prst="rect">
            <a:avLst/>
          </a:prstGeom>
          <a:solidFill>
            <a:srgbClr val="0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461665"/>
          </a:xfrm>
          <a:prstGeom prst="rect">
            <a:avLst/>
          </a:prstGeom>
          <a:noFill/>
        </p:spPr>
        <p:txBody>
          <a:bodyPr wrap="square" rtlCol="0">
            <a:spAutoFit/>
          </a:bodyPr>
          <a:lstStyle/>
          <a:p>
            <a:r>
              <a:rPr lang="cs-CZ" sz="2400" b="1" dirty="0">
                <a:solidFill>
                  <a:srgbClr val="00ADD0"/>
                </a:solidFill>
                <a:latin typeface="+mj-lt"/>
                <a:ea typeface="+mj-ea"/>
                <a:cs typeface="+mj-cs"/>
              </a:rPr>
              <a:t>ČÁST Rozpočty/Projekty</a:t>
            </a:r>
            <a:r>
              <a:rPr lang="cs-CZ" sz="2400" b="1" dirty="0">
                <a:solidFill>
                  <a:schemeClr val="bg1"/>
                </a:solidFill>
                <a:latin typeface="+mn-lt"/>
              </a:rPr>
              <a:t>		 Karta projektu - Položky</a:t>
            </a:r>
            <a:endParaRPr lang="cs-CZ" sz="2400" dirty="0">
              <a:solidFill>
                <a:schemeClr val="bg1"/>
              </a:solidFill>
              <a:latin typeface="+mn-lt"/>
            </a:endParaRPr>
          </a:p>
        </p:txBody>
      </p:sp>
      <p:pic>
        <p:nvPicPr>
          <p:cNvPr id="3" name="Obrázek 2">
            <a:extLst>
              <a:ext uri="{FF2B5EF4-FFF2-40B4-BE49-F238E27FC236}">
                <a16:creationId xmlns:a16="http://schemas.microsoft.com/office/drawing/2014/main" id="{FA46CAC7-320D-C703-D96F-8373D708AC9C}"/>
              </a:ext>
            </a:extLst>
          </p:cNvPr>
          <p:cNvPicPr>
            <a:picLocks noChangeAspect="1"/>
          </p:cNvPicPr>
          <p:nvPr/>
        </p:nvPicPr>
        <p:blipFill>
          <a:blip r:embed="rId2"/>
          <a:stretch>
            <a:fillRect/>
          </a:stretch>
        </p:blipFill>
        <p:spPr>
          <a:xfrm>
            <a:off x="565632" y="794321"/>
            <a:ext cx="8012735" cy="5883136"/>
          </a:xfrm>
          <a:prstGeom prst="rect">
            <a:avLst/>
          </a:prstGeom>
        </p:spPr>
      </p:pic>
      <p:sp>
        <p:nvSpPr>
          <p:cNvPr id="7" name="TextovéPole 6">
            <a:extLst>
              <a:ext uri="{FF2B5EF4-FFF2-40B4-BE49-F238E27FC236}">
                <a16:creationId xmlns:a16="http://schemas.microsoft.com/office/drawing/2014/main" id="{B69A3B6F-D8D9-EE9E-2BB8-6BF82420083C}"/>
              </a:ext>
            </a:extLst>
          </p:cNvPr>
          <p:cNvSpPr txBox="1"/>
          <p:nvPr/>
        </p:nvSpPr>
        <p:spPr>
          <a:xfrm>
            <a:off x="1259632" y="3933056"/>
            <a:ext cx="6944530" cy="646331"/>
          </a:xfrm>
          <a:prstGeom prst="rect">
            <a:avLst/>
          </a:prstGeom>
          <a:noFill/>
        </p:spPr>
        <p:txBody>
          <a:bodyPr wrap="none" rtlCol="0">
            <a:spAutoFit/>
          </a:bodyPr>
          <a:lstStyle/>
          <a:p>
            <a:r>
              <a:rPr lang="cs-CZ" dirty="0">
                <a:solidFill>
                  <a:srgbClr val="00ADD0"/>
                </a:solidFill>
                <a:latin typeface="+mj-lt"/>
                <a:ea typeface="+mj-ea"/>
                <a:cs typeface="+mj-cs"/>
              </a:rPr>
              <a:t>Uveďte, čím je služba jedinečná oproti definici uvedené v zákoně, </a:t>
            </a:r>
          </a:p>
          <a:p>
            <a:r>
              <a:rPr lang="cs-CZ" dirty="0">
                <a:solidFill>
                  <a:srgbClr val="00ADD0"/>
                </a:solidFill>
                <a:latin typeface="+mj-lt"/>
                <a:ea typeface="+mj-ea"/>
                <a:cs typeface="+mj-cs"/>
              </a:rPr>
              <a:t>případně oproti běžně poskytovaným službám.</a:t>
            </a:r>
          </a:p>
        </p:txBody>
      </p:sp>
      <p:sp>
        <p:nvSpPr>
          <p:cNvPr id="8" name="TextovéPole 7">
            <a:extLst>
              <a:ext uri="{FF2B5EF4-FFF2-40B4-BE49-F238E27FC236}">
                <a16:creationId xmlns:a16="http://schemas.microsoft.com/office/drawing/2014/main" id="{F7A97AC9-65B0-2491-06BB-16344246838E}"/>
              </a:ext>
            </a:extLst>
          </p:cNvPr>
          <p:cNvSpPr txBox="1"/>
          <p:nvPr/>
        </p:nvSpPr>
        <p:spPr>
          <a:xfrm>
            <a:off x="1259632" y="5404237"/>
            <a:ext cx="6572633" cy="369332"/>
          </a:xfrm>
          <a:prstGeom prst="rect">
            <a:avLst/>
          </a:prstGeom>
          <a:noFill/>
        </p:spPr>
        <p:txBody>
          <a:bodyPr wrap="none" rtlCol="0">
            <a:spAutoFit/>
          </a:bodyPr>
          <a:lstStyle/>
          <a:p>
            <a:r>
              <a:rPr lang="cs-CZ" dirty="0">
                <a:solidFill>
                  <a:srgbClr val="00ADD0"/>
                </a:solidFill>
                <a:latin typeface="+mj-lt"/>
                <a:ea typeface="+mj-ea"/>
                <a:cs typeface="+mj-cs"/>
              </a:rPr>
              <a:t>Pokud plánujete nějaké změny v realizaci, uveďte prosím, jaké.</a:t>
            </a:r>
          </a:p>
        </p:txBody>
      </p:sp>
    </p:spTree>
    <p:extLst>
      <p:ext uri="{BB962C8B-B14F-4D97-AF65-F5344CB8AC3E}">
        <p14:creationId xmlns:p14="http://schemas.microsoft.com/office/powerpoint/2010/main" val="9238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7B7C5BB3-143E-2BC0-D2C2-94D701C54CC4}"/>
              </a:ext>
            </a:extLst>
          </p:cNvPr>
          <p:cNvSpPr/>
          <p:nvPr/>
        </p:nvSpPr>
        <p:spPr>
          <a:xfrm>
            <a:off x="4867699" y="5440355"/>
            <a:ext cx="4176464" cy="1246647"/>
          </a:xfrm>
          <a:prstGeom prst="rect">
            <a:avLst/>
          </a:prstGeom>
          <a:solidFill>
            <a:srgbClr val="0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461665"/>
          </a:xfrm>
          <a:prstGeom prst="rect">
            <a:avLst/>
          </a:prstGeom>
          <a:noFill/>
        </p:spPr>
        <p:txBody>
          <a:bodyPr wrap="square" rtlCol="0">
            <a:spAutoFit/>
          </a:bodyPr>
          <a:lstStyle/>
          <a:p>
            <a:r>
              <a:rPr lang="cs-CZ" sz="2400" b="1" dirty="0">
                <a:solidFill>
                  <a:srgbClr val="00ADD0"/>
                </a:solidFill>
                <a:latin typeface="+mj-lt"/>
                <a:ea typeface="+mj-ea"/>
                <a:cs typeface="+mj-cs"/>
              </a:rPr>
              <a:t>ČÁST Rozpočty/Projekty</a:t>
            </a:r>
            <a:r>
              <a:rPr lang="cs-CZ" sz="2400" b="1" dirty="0">
                <a:solidFill>
                  <a:schemeClr val="bg1"/>
                </a:solidFill>
                <a:latin typeface="+mn-lt"/>
              </a:rPr>
              <a:t>		 Karta projektu - Položky</a:t>
            </a:r>
            <a:endParaRPr lang="cs-CZ" sz="2400" dirty="0">
              <a:solidFill>
                <a:schemeClr val="bg1"/>
              </a:solidFill>
              <a:latin typeface="+mn-lt"/>
            </a:endParaRPr>
          </a:p>
        </p:txBody>
      </p:sp>
      <p:pic>
        <p:nvPicPr>
          <p:cNvPr id="7" name="Obrázek 6">
            <a:extLst>
              <a:ext uri="{FF2B5EF4-FFF2-40B4-BE49-F238E27FC236}">
                <a16:creationId xmlns:a16="http://schemas.microsoft.com/office/drawing/2014/main" id="{2C3AA84D-DABE-DD8C-24D3-2093C9BBFBA9}"/>
              </a:ext>
            </a:extLst>
          </p:cNvPr>
          <p:cNvPicPr>
            <a:picLocks noChangeAspect="1"/>
          </p:cNvPicPr>
          <p:nvPr/>
        </p:nvPicPr>
        <p:blipFill>
          <a:blip r:embed="rId2"/>
          <a:stretch>
            <a:fillRect/>
          </a:stretch>
        </p:blipFill>
        <p:spPr>
          <a:xfrm>
            <a:off x="583512" y="794321"/>
            <a:ext cx="7976975" cy="5893075"/>
          </a:xfrm>
          <a:prstGeom prst="rect">
            <a:avLst/>
          </a:prstGeom>
        </p:spPr>
      </p:pic>
      <p:sp>
        <p:nvSpPr>
          <p:cNvPr id="8" name="TextovéPole 7">
            <a:extLst>
              <a:ext uri="{FF2B5EF4-FFF2-40B4-BE49-F238E27FC236}">
                <a16:creationId xmlns:a16="http://schemas.microsoft.com/office/drawing/2014/main" id="{A32BC30D-AA01-94E0-C1C0-3255E46E3A6F}"/>
              </a:ext>
            </a:extLst>
          </p:cNvPr>
          <p:cNvSpPr txBox="1"/>
          <p:nvPr/>
        </p:nvSpPr>
        <p:spPr>
          <a:xfrm>
            <a:off x="1403649" y="2132856"/>
            <a:ext cx="6768752" cy="646331"/>
          </a:xfrm>
          <a:prstGeom prst="rect">
            <a:avLst/>
          </a:prstGeom>
          <a:noFill/>
        </p:spPr>
        <p:txBody>
          <a:bodyPr wrap="square" rtlCol="0">
            <a:spAutoFit/>
          </a:bodyPr>
          <a:lstStyle/>
          <a:p>
            <a:r>
              <a:rPr lang="cs-CZ" dirty="0">
                <a:solidFill>
                  <a:srgbClr val="00ADD0"/>
                </a:solidFill>
                <a:latin typeface="+mj-lt"/>
                <a:ea typeface="+mj-ea"/>
                <a:cs typeface="+mj-cs"/>
              </a:rPr>
              <a:t>Uveďte faktická místa realizace služby, popř. zázemí pracovníků, lokalitu.</a:t>
            </a:r>
          </a:p>
        </p:txBody>
      </p:sp>
    </p:spTree>
    <p:extLst>
      <p:ext uri="{BB962C8B-B14F-4D97-AF65-F5344CB8AC3E}">
        <p14:creationId xmlns:p14="http://schemas.microsoft.com/office/powerpoint/2010/main" val="381972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8D69CFF8-1373-14C9-B497-7446FF33F506}"/>
              </a:ext>
            </a:extLst>
          </p:cNvPr>
          <p:cNvSpPr/>
          <p:nvPr/>
        </p:nvSpPr>
        <p:spPr>
          <a:xfrm>
            <a:off x="4867699" y="5440355"/>
            <a:ext cx="4176464" cy="1246647"/>
          </a:xfrm>
          <a:prstGeom prst="rect">
            <a:avLst/>
          </a:prstGeom>
          <a:solidFill>
            <a:srgbClr val="0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461665"/>
          </a:xfrm>
          <a:prstGeom prst="rect">
            <a:avLst/>
          </a:prstGeom>
          <a:noFill/>
        </p:spPr>
        <p:txBody>
          <a:bodyPr wrap="square" rtlCol="0">
            <a:spAutoFit/>
          </a:bodyPr>
          <a:lstStyle/>
          <a:p>
            <a:r>
              <a:rPr lang="cs-CZ" sz="2400" b="1" dirty="0">
                <a:solidFill>
                  <a:srgbClr val="00ADD0"/>
                </a:solidFill>
                <a:latin typeface="+mj-lt"/>
                <a:ea typeface="+mj-ea"/>
                <a:cs typeface="+mj-cs"/>
              </a:rPr>
              <a:t>ČÁST Rozpočty/Projekty</a:t>
            </a:r>
            <a:r>
              <a:rPr lang="cs-CZ" sz="2400" b="1" dirty="0">
                <a:solidFill>
                  <a:schemeClr val="bg1"/>
                </a:solidFill>
                <a:latin typeface="+mn-lt"/>
              </a:rPr>
              <a:t>		 Karta projektu - Položky</a:t>
            </a:r>
            <a:endParaRPr lang="cs-CZ" sz="2400" dirty="0">
              <a:solidFill>
                <a:schemeClr val="bg1"/>
              </a:solidFill>
              <a:latin typeface="+mn-lt"/>
            </a:endParaRPr>
          </a:p>
        </p:txBody>
      </p:sp>
      <p:pic>
        <p:nvPicPr>
          <p:cNvPr id="3" name="Obrázek 2">
            <a:extLst>
              <a:ext uri="{FF2B5EF4-FFF2-40B4-BE49-F238E27FC236}">
                <a16:creationId xmlns:a16="http://schemas.microsoft.com/office/drawing/2014/main" id="{FDDCC0A2-39AC-E60A-995C-C9582FB7242B}"/>
              </a:ext>
            </a:extLst>
          </p:cNvPr>
          <p:cNvPicPr>
            <a:picLocks noChangeAspect="1"/>
          </p:cNvPicPr>
          <p:nvPr/>
        </p:nvPicPr>
        <p:blipFill>
          <a:blip r:embed="rId2"/>
          <a:stretch>
            <a:fillRect/>
          </a:stretch>
        </p:blipFill>
        <p:spPr>
          <a:xfrm>
            <a:off x="599321" y="794321"/>
            <a:ext cx="7945358" cy="5857031"/>
          </a:xfrm>
          <a:prstGeom prst="rect">
            <a:avLst/>
          </a:prstGeom>
        </p:spPr>
      </p:pic>
      <p:sp>
        <p:nvSpPr>
          <p:cNvPr id="8" name="TextovéPole 7">
            <a:extLst>
              <a:ext uri="{FF2B5EF4-FFF2-40B4-BE49-F238E27FC236}">
                <a16:creationId xmlns:a16="http://schemas.microsoft.com/office/drawing/2014/main" id="{A32BC30D-AA01-94E0-C1C0-3255E46E3A6F}"/>
              </a:ext>
            </a:extLst>
          </p:cNvPr>
          <p:cNvSpPr txBox="1"/>
          <p:nvPr/>
        </p:nvSpPr>
        <p:spPr>
          <a:xfrm>
            <a:off x="1403648" y="2420888"/>
            <a:ext cx="4751622" cy="646331"/>
          </a:xfrm>
          <a:prstGeom prst="rect">
            <a:avLst/>
          </a:prstGeom>
          <a:noFill/>
        </p:spPr>
        <p:txBody>
          <a:bodyPr wrap="none" rtlCol="0">
            <a:spAutoFit/>
          </a:bodyPr>
          <a:lstStyle/>
          <a:p>
            <a:r>
              <a:rPr lang="cs-CZ" dirty="0">
                <a:solidFill>
                  <a:srgbClr val="00ADD0"/>
                </a:solidFill>
                <a:latin typeface="+mj-lt"/>
                <a:ea typeface="+mj-ea"/>
                <a:cs typeface="+mj-cs"/>
              </a:rPr>
              <a:t>Uveďte konkrétní způsob realizace projektu, </a:t>
            </a:r>
          </a:p>
          <a:p>
            <a:r>
              <a:rPr lang="cs-CZ" dirty="0">
                <a:solidFill>
                  <a:srgbClr val="00ADD0"/>
                </a:solidFill>
                <a:latin typeface="+mj-lt"/>
                <a:ea typeface="+mj-ea"/>
                <a:cs typeface="+mj-cs"/>
              </a:rPr>
              <a:t>poskytování služby/aktivity.</a:t>
            </a:r>
          </a:p>
        </p:txBody>
      </p:sp>
      <p:sp>
        <p:nvSpPr>
          <p:cNvPr id="4" name="TextovéPole 3">
            <a:extLst>
              <a:ext uri="{FF2B5EF4-FFF2-40B4-BE49-F238E27FC236}">
                <a16:creationId xmlns:a16="http://schemas.microsoft.com/office/drawing/2014/main" id="{65F522C8-716B-2F58-4D4F-01770E531C25}"/>
              </a:ext>
            </a:extLst>
          </p:cNvPr>
          <p:cNvSpPr txBox="1"/>
          <p:nvPr/>
        </p:nvSpPr>
        <p:spPr>
          <a:xfrm>
            <a:off x="1403648" y="4149080"/>
            <a:ext cx="4621778" cy="646331"/>
          </a:xfrm>
          <a:prstGeom prst="rect">
            <a:avLst/>
          </a:prstGeom>
          <a:noFill/>
        </p:spPr>
        <p:txBody>
          <a:bodyPr wrap="none" rtlCol="0">
            <a:spAutoFit/>
          </a:bodyPr>
          <a:lstStyle/>
          <a:p>
            <a:r>
              <a:rPr lang="cs-CZ" dirty="0">
                <a:solidFill>
                  <a:srgbClr val="00ADD0"/>
                </a:solidFill>
                <a:latin typeface="+mj-lt"/>
                <a:ea typeface="+mj-ea"/>
                <a:cs typeface="+mj-cs"/>
              </a:rPr>
              <a:t>Popište jaké materiální a technické zázemí </a:t>
            </a:r>
          </a:p>
          <a:p>
            <a:r>
              <a:rPr lang="cs-CZ" dirty="0">
                <a:solidFill>
                  <a:srgbClr val="00ADD0"/>
                </a:solidFill>
                <a:latin typeface="+mj-lt"/>
                <a:ea typeface="+mj-ea"/>
                <a:cs typeface="+mj-cs"/>
              </a:rPr>
              <a:t>je pro realizaci služby/aktivity využíváno.</a:t>
            </a:r>
          </a:p>
        </p:txBody>
      </p:sp>
      <p:sp>
        <p:nvSpPr>
          <p:cNvPr id="5" name="TextovéPole 4">
            <a:extLst>
              <a:ext uri="{FF2B5EF4-FFF2-40B4-BE49-F238E27FC236}">
                <a16:creationId xmlns:a16="http://schemas.microsoft.com/office/drawing/2014/main" id="{CB109903-9851-9EB6-2999-C08BDA6AD283}"/>
              </a:ext>
            </a:extLst>
          </p:cNvPr>
          <p:cNvSpPr txBox="1"/>
          <p:nvPr/>
        </p:nvSpPr>
        <p:spPr>
          <a:xfrm>
            <a:off x="1396473" y="5507940"/>
            <a:ext cx="3642920" cy="369332"/>
          </a:xfrm>
          <a:prstGeom prst="rect">
            <a:avLst/>
          </a:prstGeom>
          <a:noFill/>
        </p:spPr>
        <p:txBody>
          <a:bodyPr wrap="none" rtlCol="0">
            <a:spAutoFit/>
          </a:bodyPr>
          <a:lstStyle/>
          <a:p>
            <a:r>
              <a:rPr lang="cs-CZ" dirty="0">
                <a:solidFill>
                  <a:srgbClr val="00ADD0"/>
                </a:solidFill>
                <a:latin typeface="+mj-lt"/>
                <a:ea typeface="+mj-ea"/>
                <a:cs typeface="+mj-cs"/>
              </a:rPr>
              <a:t>Vyplňují pouze PRVOŽADATELÉ.</a:t>
            </a:r>
          </a:p>
        </p:txBody>
      </p:sp>
    </p:spTree>
    <p:extLst>
      <p:ext uri="{BB962C8B-B14F-4D97-AF65-F5344CB8AC3E}">
        <p14:creationId xmlns:p14="http://schemas.microsoft.com/office/powerpoint/2010/main" val="81150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BFAEBEDE-38AA-5B18-BD69-929AA0ADCCC2}"/>
              </a:ext>
            </a:extLst>
          </p:cNvPr>
          <p:cNvSpPr/>
          <p:nvPr/>
        </p:nvSpPr>
        <p:spPr>
          <a:xfrm>
            <a:off x="4867699" y="5440355"/>
            <a:ext cx="4176464" cy="1246647"/>
          </a:xfrm>
          <a:prstGeom prst="rect">
            <a:avLst/>
          </a:prstGeom>
          <a:solidFill>
            <a:srgbClr val="0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461665"/>
          </a:xfrm>
          <a:prstGeom prst="rect">
            <a:avLst/>
          </a:prstGeom>
          <a:noFill/>
        </p:spPr>
        <p:txBody>
          <a:bodyPr wrap="square" rtlCol="0">
            <a:spAutoFit/>
          </a:bodyPr>
          <a:lstStyle/>
          <a:p>
            <a:r>
              <a:rPr lang="cs-CZ" sz="2400" b="1" dirty="0">
                <a:solidFill>
                  <a:srgbClr val="00ADD0"/>
                </a:solidFill>
                <a:latin typeface="+mj-lt"/>
                <a:ea typeface="+mj-ea"/>
                <a:cs typeface="+mj-cs"/>
              </a:rPr>
              <a:t>ČÁST Rozpočty/Projekty</a:t>
            </a:r>
            <a:r>
              <a:rPr lang="cs-CZ" sz="2400" b="1" dirty="0">
                <a:solidFill>
                  <a:schemeClr val="bg1"/>
                </a:solidFill>
                <a:latin typeface="+mn-lt"/>
              </a:rPr>
              <a:t>		 Karta projektu - Položky</a:t>
            </a:r>
            <a:endParaRPr lang="cs-CZ" sz="2400" dirty="0">
              <a:solidFill>
                <a:schemeClr val="bg1"/>
              </a:solidFill>
              <a:latin typeface="+mn-lt"/>
            </a:endParaRPr>
          </a:p>
        </p:txBody>
      </p:sp>
      <p:pic>
        <p:nvPicPr>
          <p:cNvPr id="7" name="Obrázek 6">
            <a:extLst>
              <a:ext uri="{FF2B5EF4-FFF2-40B4-BE49-F238E27FC236}">
                <a16:creationId xmlns:a16="http://schemas.microsoft.com/office/drawing/2014/main" id="{39A5C33C-6FA2-A40A-76EE-84C888337831}"/>
              </a:ext>
            </a:extLst>
          </p:cNvPr>
          <p:cNvPicPr>
            <a:picLocks noChangeAspect="1"/>
          </p:cNvPicPr>
          <p:nvPr/>
        </p:nvPicPr>
        <p:blipFill>
          <a:blip r:embed="rId2"/>
          <a:stretch>
            <a:fillRect/>
          </a:stretch>
        </p:blipFill>
        <p:spPr>
          <a:xfrm>
            <a:off x="632863" y="847032"/>
            <a:ext cx="7878274" cy="5820587"/>
          </a:xfrm>
          <a:prstGeom prst="rect">
            <a:avLst/>
          </a:prstGeom>
        </p:spPr>
      </p:pic>
      <p:sp>
        <p:nvSpPr>
          <p:cNvPr id="8" name="TextovéPole 7">
            <a:extLst>
              <a:ext uri="{FF2B5EF4-FFF2-40B4-BE49-F238E27FC236}">
                <a16:creationId xmlns:a16="http://schemas.microsoft.com/office/drawing/2014/main" id="{A32BC30D-AA01-94E0-C1C0-3255E46E3A6F}"/>
              </a:ext>
            </a:extLst>
          </p:cNvPr>
          <p:cNvSpPr txBox="1"/>
          <p:nvPr/>
        </p:nvSpPr>
        <p:spPr>
          <a:xfrm>
            <a:off x="4427983" y="3387993"/>
            <a:ext cx="4083153" cy="369332"/>
          </a:xfrm>
          <a:prstGeom prst="rect">
            <a:avLst/>
          </a:prstGeom>
          <a:noFill/>
        </p:spPr>
        <p:txBody>
          <a:bodyPr wrap="square" rtlCol="0">
            <a:spAutoFit/>
          </a:bodyPr>
          <a:lstStyle/>
          <a:p>
            <a:r>
              <a:rPr lang="cs-CZ" dirty="0">
                <a:solidFill>
                  <a:srgbClr val="00ADD0"/>
                </a:solidFill>
                <a:latin typeface="+mj-lt"/>
                <a:ea typeface="+mj-ea"/>
                <a:cs typeface="+mj-cs"/>
              </a:rPr>
              <a:t>Vyberte ze seznamu.</a:t>
            </a:r>
          </a:p>
        </p:txBody>
      </p:sp>
      <p:sp>
        <p:nvSpPr>
          <p:cNvPr id="9" name="TextovéPole 8">
            <a:extLst>
              <a:ext uri="{FF2B5EF4-FFF2-40B4-BE49-F238E27FC236}">
                <a16:creationId xmlns:a16="http://schemas.microsoft.com/office/drawing/2014/main" id="{38B45652-6236-FE86-1679-D96295668AE1}"/>
              </a:ext>
            </a:extLst>
          </p:cNvPr>
          <p:cNvSpPr txBox="1"/>
          <p:nvPr/>
        </p:nvSpPr>
        <p:spPr>
          <a:xfrm>
            <a:off x="1392537" y="4581128"/>
            <a:ext cx="6070893" cy="369332"/>
          </a:xfrm>
          <a:prstGeom prst="rect">
            <a:avLst/>
          </a:prstGeom>
          <a:noFill/>
        </p:spPr>
        <p:txBody>
          <a:bodyPr wrap="none" rtlCol="0">
            <a:spAutoFit/>
          </a:bodyPr>
          <a:lstStyle/>
          <a:p>
            <a:r>
              <a:rPr lang="cs-CZ" dirty="0">
                <a:solidFill>
                  <a:srgbClr val="00ADD0"/>
                </a:solidFill>
                <a:latin typeface="+mj-lt"/>
                <a:ea typeface="+mj-ea"/>
                <a:cs typeface="+mj-cs"/>
              </a:rPr>
              <a:t>Zdůvodněte prosím nárůst nákladů a potřebnosti položek.</a:t>
            </a:r>
          </a:p>
        </p:txBody>
      </p:sp>
    </p:spTree>
    <p:extLst>
      <p:ext uri="{BB962C8B-B14F-4D97-AF65-F5344CB8AC3E}">
        <p14:creationId xmlns:p14="http://schemas.microsoft.com/office/powerpoint/2010/main" val="289249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271E0F81-26DA-2325-29B0-BBBC050360E6}"/>
              </a:ext>
            </a:extLst>
          </p:cNvPr>
          <p:cNvSpPr/>
          <p:nvPr/>
        </p:nvSpPr>
        <p:spPr>
          <a:xfrm>
            <a:off x="4867699" y="5440355"/>
            <a:ext cx="4176464" cy="1246647"/>
          </a:xfrm>
          <a:prstGeom prst="rect">
            <a:avLst/>
          </a:prstGeom>
          <a:solidFill>
            <a:srgbClr val="0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461665"/>
          </a:xfrm>
          <a:prstGeom prst="rect">
            <a:avLst/>
          </a:prstGeom>
          <a:noFill/>
        </p:spPr>
        <p:txBody>
          <a:bodyPr wrap="square" rtlCol="0">
            <a:spAutoFit/>
          </a:bodyPr>
          <a:lstStyle/>
          <a:p>
            <a:r>
              <a:rPr lang="cs-CZ" sz="2400" b="1" dirty="0">
                <a:solidFill>
                  <a:srgbClr val="00ADD0"/>
                </a:solidFill>
                <a:latin typeface="+mj-lt"/>
                <a:ea typeface="+mj-ea"/>
                <a:cs typeface="+mj-cs"/>
              </a:rPr>
              <a:t>ČÁST Rozpočty/Projekty</a:t>
            </a:r>
            <a:r>
              <a:rPr lang="cs-CZ" sz="2400" b="1" dirty="0">
                <a:solidFill>
                  <a:schemeClr val="bg1"/>
                </a:solidFill>
                <a:latin typeface="+mn-lt"/>
              </a:rPr>
              <a:t>		 Karta projektu - Položky</a:t>
            </a:r>
            <a:endParaRPr lang="cs-CZ" sz="2400" dirty="0">
              <a:solidFill>
                <a:schemeClr val="bg1"/>
              </a:solidFill>
              <a:latin typeface="+mn-lt"/>
            </a:endParaRPr>
          </a:p>
        </p:txBody>
      </p:sp>
      <p:pic>
        <p:nvPicPr>
          <p:cNvPr id="3" name="Obrázek 2">
            <a:extLst>
              <a:ext uri="{FF2B5EF4-FFF2-40B4-BE49-F238E27FC236}">
                <a16:creationId xmlns:a16="http://schemas.microsoft.com/office/drawing/2014/main" id="{D036BE5E-E7B6-343A-37D6-C23BE1F36980}"/>
              </a:ext>
            </a:extLst>
          </p:cNvPr>
          <p:cNvPicPr>
            <a:picLocks noChangeAspect="1"/>
          </p:cNvPicPr>
          <p:nvPr/>
        </p:nvPicPr>
        <p:blipFill>
          <a:blip r:embed="rId2"/>
          <a:stretch>
            <a:fillRect/>
          </a:stretch>
        </p:blipFill>
        <p:spPr>
          <a:xfrm>
            <a:off x="656678" y="794321"/>
            <a:ext cx="7830643" cy="5801535"/>
          </a:xfrm>
          <a:prstGeom prst="rect">
            <a:avLst/>
          </a:prstGeom>
        </p:spPr>
      </p:pic>
      <p:sp>
        <p:nvSpPr>
          <p:cNvPr id="9" name="TextovéPole 8">
            <a:extLst>
              <a:ext uri="{FF2B5EF4-FFF2-40B4-BE49-F238E27FC236}">
                <a16:creationId xmlns:a16="http://schemas.microsoft.com/office/drawing/2014/main" id="{38B45652-6236-FE86-1679-D96295668AE1}"/>
              </a:ext>
            </a:extLst>
          </p:cNvPr>
          <p:cNvSpPr txBox="1"/>
          <p:nvPr/>
        </p:nvSpPr>
        <p:spPr>
          <a:xfrm>
            <a:off x="991499" y="4365104"/>
            <a:ext cx="6430030" cy="369332"/>
          </a:xfrm>
          <a:prstGeom prst="rect">
            <a:avLst/>
          </a:prstGeom>
          <a:noFill/>
        </p:spPr>
        <p:txBody>
          <a:bodyPr wrap="none" rtlCol="0">
            <a:spAutoFit/>
          </a:bodyPr>
          <a:lstStyle/>
          <a:p>
            <a:r>
              <a:rPr lang="cs-CZ" dirty="0">
                <a:solidFill>
                  <a:srgbClr val="00ADD0"/>
                </a:solidFill>
                <a:latin typeface="+mj-lt"/>
                <a:ea typeface="+mj-ea"/>
                <a:cs typeface="+mj-cs"/>
              </a:rPr>
              <a:t>Tyto NELZE VYPLNIT – jedná se o položky z předchozích let.</a:t>
            </a:r>
          </a:p>
        </p:txBody>
      </p:sp>
    </p:spTree>
    <p:extLst>
      <p:ext uri="{BB962C8B-B14F-4D97-AF65-F5344CB8AC3E}">
        <p14:creationId xmlns:p14="http://schemas.microsoft.com/office/powerpoint/2010/main" val="287050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271E0F81-26DA-2325-29B0-BBBC050360E6}"/>
              </a:ext>
            </a:extLst>
          </p:cNvPr>
          <p:cNvSpPr/>
          <p:nvPr/>
        </p:nvSpPr>
        <p:spPr>
          <a:xfrm>
            <a:off x="4867699" y="5440355"/>
            <a:ext cx="4176464" cy="1246647"/>
          </a:xfrm>
          <a:prstGeom prst="rect">
            <a:avLst/>
          </a:prstGeom>
          <a:solidFill>
            <a:srgbClr val="0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830997"/>
          </a:xfrm>
          <a:prstGeom prst="rect">
            <a:avLst/>
          </a:prstGeom>
          <a:noFill/>
        </p:spPr>
        <p:txBody>
          <a:bodyPr wrap="square" rtlCol="0">
            <a:spAutoFit/>
          </a:bodyPr>
          <a:lstStyle/>
          <a:p>
            <a:r>
              <a:rPr lang="cs-CZ" sz="2400" b="1" dirty="0">
                <a:solidFill>
                  <a:srgbClr val="00ADD0"/>
                </a:solidFill>
                <a:latin typeface="+mj-lt"/>
                <a:ea typeface="+mj-ea"/>
                <a:cs typeface="+mj-cs"/>
              </a:rPr>
              <a:t>ČÁST Rozpočty/Projekty</a:t>
            </a:r>
            <a:r>
              <a:rPr lang="cs-CZ" sz="2400" b="1" dirty="0">
                <a:solidFill>
                  <a:schemeClr val="bg1"/>
                </a:solidFill>
                <a:latin typeface="+mn-lt"/>
              </a:rPr>
              <a:t>		 </a:t>
            </a:r>
          </a:p>
          <a:p>
            <a:r>
              <a:rPr lang="cs-CZ" sz="2400" b="1" dirty="0">
                <a:solidFill>
                  <a:schemeClr val="bg1"/>
                </a:solidFill>
                <a:latin typeface="+mn-lt"/>
              </a:rPr>
              <a:t>Provázání projektu z předchozích let</a:t>
            </a:r>
            <a:endParaRPr lang="cs-CZ" sz="2400" dirty="0">
              <a:solidFill>
                <a:schemeClr val="bg1"/>
              </a:solidFill>
              <a:latin typeface="+mn-lt"/>
            </a:endParaRPr>
          </a:p>
        </p:txBody>
      </p:sp>
      <p:pic>
        <p:nvPicPr>
          <p:cNvPr id="5" name="Obrázek 4">
            <a:extLst>
              <a:ext uri="{FF2B5EF4-FFF2-40B4-BE49-F238E27FC236}">
                <a16:creationId xmlns:a16="http://schemas.microsoft.com/office/drawing/2014/main" id="{121487A8-B3E9-DFC4-5B1C-97E6FB8A0836}"/>
              </a:ext>
            </a:extLst>
          </p:cNvPr>
          <p:cNvPicPr>
            <a:picLocks noChangeAspect="1"/>
          </p:cNvPicPr>
          <p:nvPr/>
        </p:nvPicPr>
        <p:blipFill>
          <a:blip r:embed="rId2"/>
          <a:stretch>
            <a:fillRect/>
          </a:stretch>
        </p:blipFill>
        <p:spPr>
          <a:xfrm>
            <a:off x="460446" y="1368950"/>
            <a:ext cx="4115374" cy="5125165"/>
          </a:xfrm>
          <a:prstGeom prst="rect">
            <a:avLst/>
          </a:prstGeom>
        </p:spPr>
      </p:pic>
      <p:sp>
        <p:nvSpPr>
          <p:cNvPr id="7" name="Ovál 6">
            <a:extLst>
              <a:ext uri="{FF2B5EF4-FFF2-40B4-BE49-F238E27FC236}">
                <a16:creationId xmlns:a16="http://schemas.microsoft.com/office/drawing/2014/main" id="{F4743D21-DE1A-8211-088B-CEDC6D03F0A0}"/>
              </a:ext>
            </a:extLst>
          </p:cNvPr>
          <p:cNvSpPr/>
          <p:nvPr/>
        </p:nvSpPr>
        <p:spPr>
          <a:xfrm>
            <a:off x="395536" y="2708920"/>
            <a:ext cx="180020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3" name="Skupina 12">
            <a:extLst>
              <a:ext uri="{FF2B5EF4-FFF2-40B4-BE49-F238E27FC236}">
                <a16:creationId xmlns:a16="http://schemas.microsoft.com/office/drawing/2014/main" id="{58563BEE-EEEC-556D-D2EF-E150251EDDBE}"/>
              </a:ext>
            </a:extLst>
          </p:cNvPr>
          <p:cNvGrpSpPr/>
          <p:nvPr/>
        </p:nvGrpSpPr>
        <p:grpSpPr>
          <a:xfrm>
            <a:off x="332783" y="1755807"/>
            <a:ext cx="8478433" cy="3581900"/>
            <a:chOff x="332783" y="1755807"/>
            <a:chExt cx="8478433" cy="3581900"/>
          </a:xfrm>
        </p:grpSpPr>
        <p:pic>
          <p:nvPicPr>
            <p:cNvPr id="10" name="Obrázek 9" descr="Obsah obrázku text&#10;&#10;Popis byl vytvořen automaticky">
              <a:extLst>
                <a:ext uri="{FF2B5EF4-FFF2-40B4-BE49-F238E27FC236}">
                  <a16:creationId xmlns:a16="http://schemas.microsoft.com/office/drawing/2014/main" id="{F59A1E02-E7D3-0547-728A-1515D06CE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783" y="1755807"/>
              <a:ext cx="8478433" cy="3581900"/>
            </a:xfrm>
            <a:prstGeom prst="rect">
              <a:avLst/>
            </a:prstGeom>
          </p:spPr>
        </p:pic>
        <p:sp>
          <p:nvSpPr>
            <p:cNvPr id="11" name="TextovéPole 10">
              <a:extLst>
                <a:ext uri="{FF2B5EF4-FFF2-40B4-BE49-F238E27FC236}">
                  <a16:creationId xmlns:a16="http://schemas.microsoft.com/office/drawing/2014/main" id="{CA8636AC-F000-3EE7-6601-613F5FFEE9B8}"/>
                </a:ext>
              </a:extLst>
            </p:cNvPr>
            <p:cNvSpPr txBox="1"/>
            <p:nvPr/>
          </p:nvSpPr>
          <p:spPr>
            <a:xfrm>
              <a:off x="1295636" y="3212976"/>
              <a:ext cx="5737468" cy="646331"/>
            </a:xfrm>
            <a:prstGeom prst="rect">
              <a:avLst/>
            </a:prstGeom>
            <a:noFill/>
          </p:spPr>
          <p:txBody>
            <a:bodyPr wrap="none" rtlCol="0">
              <a:spAutoFit/>
            </a:bodyPr>
            <a:lstStyle/>
            <a:p>
              <a:r>
                <a:rPr lang="cs-CZ" b="1" dirty="0">
                  <a:solidFill>
                    <a:srgbClr val="00ADD0"/>
                  </a:solidFill>
                  <a:latin typeface="+mj-lt"/>
                  <a:ea typeface="+mj-ea"/>
                  <a:cs typeface="+mj-cs"/>
                </a:rPr>
                <a:t>Vyberete příslušný projekt a dáte uložit. </a:t>
              </a:r>
            </a:p>
            <a:p>
              <a:r>
                <a:rPr lang="cs-CZ" b="1" dirty="0">
                  <a:solidFill>
                    <a:srgbClr val="00ADD0"/>
                  </a:solidFill>
                  <a:latin typeface="+mj-lt"/>
                  <a:ea typeface="+mj-ea"/>
                  <a:cs typeface="+mj-cs"/>
                </a:rPr>
                <a:t>Prováží se Vám tak projekty z předchozích období.</a:t>
              </a:r>
            </a:p>
          </p:txBody>
        </p:sp>
        <p:sp>
          <p:nvSpPr>
            <p:cNvPr id="12" name="Ovál 11">
              <a:extLst>
                <a:ext uri="{FF2B5EF4-FFF2-40B4-BE49-F238E27FC236}">
                  <a16:creationId xmlns:a16="http://schemas.microsoft.com/office/drawing/2014/main" id="{3CB3B351-14D3-403D-7BFC-7531A3CFE1A9}"/>
                </a:ext>
              </a:extLst>
            </p:cNvPr>
            <p:cNvSpPr/>
            <p:nvPr/>
          </p:nvSpPr>
          <p:spPr>
            <a:xfrm>
              <a:off x="3851920" y="4797152"/>
              <a:ext cx="851563"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335289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461665"/>
          </a:xfrm>
          <a:prstGeom prst="rect">
            <a:avLst/>
          </a:prstGeom>
          <a:noFill/>
        </p:spPr>
        <p:txBody>
          <a:bodyPr wrap="square" rtlCol="0">
            <a:spAutoFit/>
          </a:bodyPr>
          <a:lstStyle/>
          <a:p>
            <a:r>
              <a:rPr lang="cs-CZ" sz="2400" b="1" dirty="0">
                <a:solidFill>
                  <a:srgbClr val="00ADD0"/>
                </a:solidFill>
                <a:latin typeface="+mj-lt"/>
                <a:ea typeface="+mj-ea"/>
                <a:cs typeface="+mj-cs"/>
              </a:rPr>
              <a:t>ČÁST Rozpočty/Projekty</a:t>
            </a:r>
            <a:r>
              <a:rPr lang="cs-CZ" sz="2400" b="1" dirty="0">
                <a:solidFill>
                  <a:schemeClr val="bg1"/>
                </a:solidFill>
                <a:latin typeface="+mn-lt"/>
              </a:rPr>
              <a:t>		  Karta projektu - Období</a:t>
            </a:r>
            <a:endParaRPr lang="cs-CZ" sz="2400" dirty="0">
              <a:solidFill>
                <a:schemeClr val="bg1"/>
              </a:solidFill>
              <a:latin typeface="+mn-lt"/>
            </a:endParaRPr>
          </a:p>
        </p:txBody>
      </p:sp>
      <p:pic>
        <p:nvPicPr>
          <p:cNvPr id="4" name="Obrázek 3">
            <a:extLst>
              <a:ext uri="{FF2B5EF4-FFF2-40B4-BE49-F238E27FC236}">
                <a16:creationId xmlns:a16="http://schemas.microsoft.com/office/drawing/2014/main" id="{81FDA0C9-B5E0-C9F1-A714-423A720E7B07}"/>
              </a:ext>
            </a:extLst>
          </p:cNvPr>
          <p:cNvPicPr>
            <a:picLocks noChangeAspect="1"/>
          </p:cNvPicPr>
          <p:nvPr/>
        </p:nvPicPr>
        <p:blipFill>
          <a:blip r:embed="rId2"/>
          <a:stretch>
            <a:fillRect/>
          </a:stretch>
        </p:blipFill>
        <p:spPr>
          <a:xfrm>
            <a:off x="393196" y="794321"/>
            <a:ext cx="4623397" cy="5824753"/>
          </a:xfrm>
          <a:prstGeom prst="rect">
            <a:avLst/>
          </a:prstGeom>
        </p:spPr>
      </p:pic>
      <p:sp>
        <p:nvSpPr>
          <p:cNvPr id="5" name="Ovál 4">
            <a:extLst>
              <a:ext uri="{FF2B5EF4-FFF2-40B4-BE49-F238E27FC236}">
                <a16:creationId xmlns:a16="http://schemas.microsoft.com/office/drawing/2014/main" id="{340A716A-DA22-CFB0-6BBB-B59268DBC789}"/>
              </a:ext>
            </a:extLst>
          </p:cNvPr>
          <p:cNvSpPr/>
          <p:nvPr/>
        </p:nvSpPr>
        <p:spPr>
          <a:xfrm>
            <a:off x="251520" y="3487333"/>
            <a:ext cx="1872208" cy="36004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a:extLst>
              <a:ext uri="{FF2B5EF4-FFF2-40B4-BE49-F238E27FC236}">
                <a16:creationId xmlns:a16="http://schemas.microsoft.com/office/drawing/2014/main" id="{9FD6960B-8A5C-051B-FD58-3C484BECCF78}"/>
              </a:ext>
            </a:extLst>
          </p:cNvPr>
          <p:cNvPicPr>
            <a:picLocks noChangeAspect="1"/>
          </p:cNvPicPr>
          <p:nvPr/>
        </p:nvPicPr>
        <p:blipFill rotWithShape="1">
          <a:blip r:embed="rId3">
            <a:extLst>
              <a:ext uri="{28A0092B-C50C-407E-A947-70E740481C1C}">
                <a14:useLocalDpi xmlns:a14="http://schemas.microsoft.com/office/drawing/2010/main" val="0"/>
              </a:ext>
            </a:extLst>
          </a:blip>
          <a:srcRect l="35038" t="37056" r="35037" b="37056"/>
          <a:stretch/>
        </p:blipFill>
        <p:spPr>
          <a:xfrm>
            <a:off x="3491880" y="2636912"/>
            <a:ext cx="5130570" cy="2160240"/>
          </a:xfrm>
          <a:prstGeom prst="rect">
            <a:avLst/>
          </a:prstGeom>
        </p:spPr>
      </p:pic>
    </p:spTree>
    <p:extLst>
      <p:ext uri="{BB962C8B-B14F-4D97-AF65-F5344CB8AC3E}">
        <p14:creationId xmlns:p14="http://schemas.microsoft.com/office/powerpoint/2010/main" val="18439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461665"/>
          </a:xfrm>
          <a:prstGeom prst="rect">
            <a:avLst/>
          </a:prstGeom>
          <a:noFill/>
        </p:spPr>
        <p:txBody>
          <a:bodyPr wrap="square" rtlCol="0">
            <a:spAutoFit/>
          </a:bodyPr>
          <a:lstStyle/>
          <a:p>
            <a:r>
              <a:rPr lang="cs-CZ" sz="2400" b="1" dirty="0">
                <a:solidFill>
                  <a:srgbClr val="00ADD0"/>
                </a:solidFill>
                <a:latin typeface="+mj-lt"/>
                <a:ea typeface="+mj-ea"/>
                <a:cs typeface="+mj-cs"/>
              </a:rPr>
              <a:t>ČÁST Rozpočty/Projekty</a:t>
            </a:r>
            <a:r>
              <a:rPr lang="cs-CZ" sz="2400" b="1" dirty="0">
                <a:solidFill>
                  <a:schemeClr val="bg1"/>
                </a:solidFill>
                <a:latin typeface="+mn-lt"/>
              </a:rPr>
              <a:t>		       Personální obsazení</a:t>
            </a:r>
            <a:endParaRPr lang="cs-CZ" sz="2400" dirty="0">
              <a:solidFill>
                <a:schemeClr val="bg1"/>
              </a:solidFill>
              <a:latin typeface="+mn-lt"/>
            </a:endParaRPr>
          </a:p>
        </p:txBody>
      </p:sp>
      <p:pic>
        <p:nvPicPr>
          <p:cNvPr id="13" name="Obrázek 12">
            <a:extLst>
              <a:ext uri="{FF2B5EF4-FFF2-40B4-BE49-F238E27FC236}">
                <a16:creationId xmlns:a16="http://schemas.microsoft.com/office/drawing/2014/main" id="{5924FE68-C1D7-B1DD-F0FF-74C3EDEC5608}"/>
              </a:ext>
            </a:extLst>
          </p:cNvPr>
          <p:cNvPicPr>
            <a:picLocks noChangeAspect="1"/>
          </p:cNvPicPr>
          <p:nvPr/>
        </p:nvPicPr>
        <p:blipFill rotWithShape="1">
          <a:blip r:embed="rId2"/>
          <a:srcRect b="14846"/>
          <a:stretch/>
        </p:blipFill>
        <p:spPr>
          <a:xfrm>
            <a:off x="194096" y="980728"/>
            <a:ext cx="1848108" cy="5256584"/>
          </a:xfrm>
          <a:prstGeom prst="rect">
            <a:avLst/>
          </a:prstGeom>
        </p:spPr>
      </p:pic>
      <p:sp>
        <p:nvSpPr>
          <p:cNvPr id="14" name="Ovál 13">
            <a:extLst>
              <a:ext uri="{FF2B5EF4-FFF2-40B4-BE49-F238E27FC236}">
                <a16:creationId xmlns:a16="http://schemas.microsoft.com/office/drawing/2014/main" id="{F019CE2F-1AD2-EA55-8F62-F0AC8409F020}"/>
              </a:ext>
            </a:extLst>
          </p:cNvPr>
          <p:cNvSpPr/>
          <p:nvPr/>
        </p:nvSpPr>
        <p:spPr>
          <a:xfrm>
            <a:off x="0" y="4077072"/>
            <a:ext cx="2051720" cy="432048"/>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1" name="Obrázek 10">
            <a:extLst>
              <a:ext uri="{FF2B5EF4-FFF2-40B4-BE49-F238E27FC236}">
                <a16:creationId xmlns:a16="http://schemas.microsoft.com/office/drawing/2014/main" id="{83D1E69E-0A88-3B5E-0931-BA154A2151EC}"/>
              </a:ext>
            </a:extLst>
          </p:cNvPr>
          <p:cNvPicPr>
            <a:picLocks noChangeAspect="1"/>
          </p:cNvPicPr>
          <p:nvPr/>
        </p:nvPicPr>
        <p:blipFill>
          <a:blip r:embed="rId3"/>
          <a:stretch>
            <a:fillRect/>
          </a:stretch>
        </p:blipFill>
        <p:spPr>
          <a:xfrm>
            <a:off x="278210" y="908720"/>
            <a:ext cx="8587579" cy="5256584"/>
          </a:xfrm>
          <a:prstGeom prst="rect">
            <a:avLst/>
          </a:prstGeom>
        </p:spPr>
      </p:pic>
      <p:sp>
        <p:nvSpPr>
          <p:cNvPr id="2" name="TextovéPole 1">
            <a:extLst>
              <a:ext uri="{FF2B5EF4-FFF2-40B4-BE49-F238E27FC236}">
                <a16:creationId xmlns:a16="http://schemas.microsoft.com/office/drawing/2014/main" id="{C6043DA3-637C-281C-A5E8-8550F190F2E1}"/>
              </a:ext>
            </a:extLst>
          </p:cNvPr>
          <p:cNvSpPr txBox="1"/>
          <p:nvPr/>
        </p:nvSpPr>
        <p:spPr>
          <a:xfrm>
            <a:off x="1118150" y="4869160"/>
            <a:ext cx="7488832" cy="646331"/>
          </a:xfrm>
          <a:prstGeom prst="rect">
            <a:avLst/>
          </a:prstGeom>
          <a:noFill/>
        </p:spPr>
        <p:txBody>
          <a:bodyPr wrap="square" rtlCol="0">
            <a:spAutoFit/>
          </a:bodyPr>
          <a:lstStyle/>
          <a:p>
            <a:r>
              <a:rPr lang="cs-CZ" dirty="0">
                <a:solidFill>
                  <a:srgbClr val="00ADD0"/>
                </a:solidFill>
                <a:latin typeface="+mj-lt"/>
                <a:ea typeface="+mj-ea"/>
                <a:cs typeface="+mj-cs"/>
              </a:rPr>
              <a:t>V případě kratšího pracovního poměru je nezbytné uvést konkrétní data – dle tohoto zadání jsou vypočítány mzdové náklady.</a:t>
            </a:r>
          </a:p>
        </p:txBody>
      </p:sp>
      <p:sp>
        <p:nvSpPr>
          <p:cNvPr id="3" name="Ovál 2">
            <a:extLst>
              <a:ext uri="{FF2B5EF4-FFF2-40B4-BE49-F238E27FC236}">
                <a16:creationId xmlns:a16="http://schemas.microsoft.com/office/drawing/2014/main" id="{4712FBEC-587B-7136-51A5-A4B9367CD78D}"/>
              </a:ext>
            </a:extLst>
          </p:cNvPr>
          <p:cNvSpPr/>
          <p:nvPr/>
        </p:nvSpPr>
        <p:spPr>
          <a:xfrm>
            <a:off x="2300892" y="3717032"/>
            <a:ext cx="3960440" cy="4303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994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rázek 17">
            <a:extLst>
              <a:ext uri="{FF2B5EF4-FFF2-40B4-BE49-F238E27FC236}">
                <a16:creationId xmlns:a16="http://schemas.microsoft.com/office/drawing/2014/main" id="{C2A0613B-4852-0733-652A-8719BC67FCFA}"/>
              </a:ext>
            </a:extLst>
          </p:cNvPr>
          <p:cNvPicPr>
            <a:picLocks noChangeAspect="1"/>
          </p:cNvPicPr>
          <p:nvPr/>
        </p:nvPicPr>
        <p:blipFill>
          <a:blip r:embed="rId2"/>
          <a:stretch>
            <a:fillRect/>
          </a:stretch>
        </p:blipFill>
        <p:spPr>
          <a:xfrm>
            <a:off x="611560" y="3510274"/>
            <a:ext cx="7581900" cy="1990725"/>
          </a:xfrm>
          <a:prstGeom prst="rect">
            <a:avLst/>
          </a:prstGeom>
        </p:spPr>
      </p:pic>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461665"/>
          </a:xfrm>
          <a:prstGeom prst="rect">
            <a:avLst/>
          </a:prstGeom>
          <a:noFill/>
        </p:spPr>
        <p:txBody>
          <a:bodyPr wrap="square" rtlCol="0">
            <a:spAutoFit/>
          </a:bodyPr>
          <a:lstStyle/>
          <a:p>
            <a:r>
              <a:rPr lang="cs-CZ" sz="2400" b="1" dirty="0">
                <a:solidFill>
                  <a:srgbClr val="00ADD0"/>
                </a:solidFill>
                <a:latin typeface="+mj-lt"/>
                <a:ea typeface="+mj-ea"/>
                <a:cs typeface="+mj-cs"/>
              </a:rPr>
              <a:t>ČÁST Rozpočty/Projekty</a:t>
            </a:r>
            <a:r>
              <a:rPr lang="cs-CZ" sz="2400" b="1" dirty="0">
                <a:solidFill>
                  <a:schemeClr val="bg1"/>
                </a:solidFill>
                <a:latin typeface="+mn-lt"/>
              </a:rPr>
              <a:t>		       Personální obsazení</a:t>
            </a:r>
            <a:endParaRPr lang="cs-CZ" sz="2400" dirty="0">
              <a:solidFill>
                <a:schemeClr val="bg1"/>
              </a:solidFill>
              <a:latin typeface="+mn-lt"/>
            </a:endParaRPr>
          </a:p>
        </p:txBody>
      </p:sp>
      <p:sp>
        <p:nvSpPr>
          <p:cNvPr id="4" name="TextovéPole 3">
            <a:extLst>
              <a:ext uri="{FF2B5EF4-FFF2-40B4-BE49-F238E27FC236}">
                <a16:creationId xmlns:a16="http://schemas.microsoft.com/office/drawing/2014/main" id="{5BE3C697-EBD2-9C6D-9D8D-6409D01E49E8}"/>
              </a:ext>
            </a:extLst>
          </p:cNvPr>
          <p:cNvSpPr txBox="1"/>
          <p:nvPr/>
        </p:nvSpPr>
        <p:spPr>
          <a:xfrm>
            <a:off x="395536" y="1052736"/>
            <a:ext cx="6942926" cy="369332"/>
          </a:xfrm>
          <a:prstGeom prst="rect">
            <a:avLst/>
          </a:prstGeom>
          <a:noFill/>
        </p:spPr>
        <p:txBody>
          <a:bodyPr wrap="none" rtlCol="0">
            <a:spAutoFit/>
          </a:bodyPr>
          <a:lstStyle/>
          <a:p>
            <a:r>
              <a:rPr lang="cs-CZ" b="1" dirty="0">
                <a:solidFill>
                  <a:schemeClr val="bg1"/>
                </a:solidFill>
              </a:rPr>
              <a:t>Jak vyplnit tabulku v případě dělení úvazku mezi více služeb?</a:t>
            </a:r>
          </a:p>
        </p:txBody>
      </p:sp>
      <p:sp>
        <p:nvSpPr>
          <p:cNvPr id="5" name="TextovéPole 4">
            <a:extLst>
              <a:ext uri="{FF2B5EF4-FFF2-40B4-BE49-F238E27FC236}">
                <a16:creationId xmlns:a16="http://schemas.microsoft.com/office/drawing/2014/main" id="{113020A8-C921-5226-EE53-F32577D20514}"/>
              </a:ext>
            </a:extLst>
          </p:cNvPr>
          <p:cNvSpPr txBox="1"/>
          <p:nvPr/>
        </p:nvSpPr>
        <p:spPr>
          <a:xfrm>
            <a:off x="539553" y="1772816"/>
            <a:ext cx="8208911" cy="1754326"/>
          </a:xfrm>
          <a:prstGeom prst="rect">
            <a:avLst/>
          </a:prstGeom>
          <a:noFill/>
        </p:spPr>
        <p:txBody>
          <a:bodyPr wrap="square" rtlCol="0">
            <a:spAutoFit/>
          </a:bodyPr>
          <a:lstStyle/>
          <a:p>
            <a:r>
              <a:rPr lang="cs-CZ" dirty="0">
                <a:solidFill>
                  <a:schemeClr val="bg1"/>
                </a:solidFill>
              </a:rPr>
              <a:t>Příklad: </a:t>
            </a:r>
          </a:p>
          <a:p>
            <a:r>
              <a:rPr lang="cs-CZ" dirty="0">
                <a:solidFill>
                  <a:schemeClr val="bg1"/>
                </a:solidFill>
              </a:rPr>
              <a:t>Zaměstnanec je v organizaci zaměstnán </a:t>
            </a:r>
            <a:r>
              <a:rPr lang="cs-CZ" b="1" dirty="0">
                <a:solidFill>
                  <a:schemeClr val="bg1"/>
                </a:solidFill>
              </a:rPr>
              <a:t>na celý úvazek</a:t>
            </a:r>
            <a:r>
              <a:rPr lang="cs-CZ" dirty="0">
                <a:solidFill>
                  <a:schemeClr val="bg1"/>
                </a:solidFill>
              </a:rPr>
              <a:t>. Jeho úvazek je však dělen mezi 2 služby a celkem 4 pozice (2xPSS, 2xVedoucí služby). </a:t>
            </a:r>
          </a:p>
          <a:p>
            <a:r>
              <a:rPr lang="cs-CZ" dirty="0">
                <a:solidFill>
                  <a:schemeClr val="bg1"/>
                </a:solidFill>
              </a:rPr>
              <a:t>Do počtu osob uvádíte podíl dle počtu pozic v jednotlivém projektu/službě       (1 osoba na 2 pozice v projektu = 0,5), ve sloupci celkový úvazek je součet zrušen. </a:t>
            </a:r>
          </a:p>
        </p:txBody>
      </p:sp>
      <p:sp>
        <p:nvSpPr>
          <p:cNvPr id="7" name="Ovál 6">
            <a:extLst>
              <a:ext uri="{FF2B5EF4-FFF2-40B4-BE49-F238E27FC236}">
                <a16:creationId xmlns:a16="http://schemas.microsoft.com/office/drawing/2014/main" id="{F64F872E-58C6-82F4-AAB2-E66EC958DC43}"/>
              </a:ext>
            </a:extLst>
          </p:cNvPr>
          <p:cNvSpPr/>
          <p:nvPr/>
        </p:nvSpPr>
        <p:spPr>
          <a:xfrm>
            <a:off x="2220280" y="4388049"/>
            <a:ext cx="72008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a:extLst>
              <a:ext uri="{FF2B5EF4-FFF2-40B4-BE49-F238E27FC236}">
                <a16:creationId xmlns:a16="http://schemas.microsoft.com/office/drawing/2014/main" id="{CC89107C-D904-D53A-9F8D-722C80BBFA0D}"/>
              </a:ext>
            </a:extLst>
          </p:cNvPr>
          <p:cNvSpPr/>
          <p:nvPr/>
        </p:nvSpPr>
        <p:spPr>
          <a:xfrm>
            <a:off x="2875992" y="4370884"/>
            <a:ext cx="720080" cy="5746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a:extLst>
              <a:ext uri="{FF2B5EF4-FFF2-40B4-BE49-F238E27FC236}">
                <a16:creationId xmlns:a16="http://schemas.microsoft.com/office/drawing/2014/main" id="{988FFEBD-7826-B2FC-A56F-638A2CE44BAA}"/>
              </a:ext>
            </a:extLst>
          </p:cNvPr>
          <p:cNvSpPr/>
          <p:nvPr/>
        </p:nvSpPr>
        <p:spPr>
          <a:xfrm>
            <a:off x="2195736" y="5157192"/>
            <a:ext cx="2080592" cy="5746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vál 9">
            <a:extLst>
              <a:ext uri="{FF2B5EF4-FFF2-40B4-BE49-F238E27FC236}">
                <a16:creationId xmlns:a16="http://schemas.microsoft.com/office/drawing/2014/main" id="{C7E9F2D4-AAD7-F88E-C87A-0DF7807D0B6F}"/>
              </a:ext>
            </a:extLst>
          </p:cNvPr>
          <p:cNvSpPr/>
          <p:nvPr/>
        </p:nvSpPr>
        <p:spPr>
          <a:xfrm>
            <a:off x="6444208" y="4327748"/>
            <a:ext cx="72008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a:extLst>
              <a:ext uri="{FF2B5EF4-FFF2-40B4-BE49-F238E27FC236}">
                <a16:creationId xmlns:a16="http://schemas.microsoft.com/office/drawing/2014/main" id="{CA8BF841-B4E2-9DCA-630B-8F65FD81F329}"/>
              </a:ext>
            </a:extLst>
          </p:cNvPr>
          <p:cNvSpPr/>
          <p:nvPr/>
        </p:nvSpPr>
        <p:spPr>
          <a:xfrm>
            <a:off x="6978422" y="4331008"/>
            <a:ext cx="720080" cy="5746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0828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461665"/>
          </a:xfrm>
          <a:prstGeom prst="rect">
            <a:avLst/>
          </a:prstGeom>
          <a:noFill/>
        </p:spPr>
        <p:txBody>
          <a:bodyPr wrap="square" rtlCol="0">
            <a:spAutoFit/>
          </a:bodyPr>
          <a:lstStyle/>
          <a:p>
            <a:r>
              <a:rPr lang="cs-CZ" sz="2400" b="1" dirty="0">
                <a:solidFill>
                  <a:srgbClr val="00ADD0"/>
                </a:solidFill>
                <a:latin typeface="+mj-lt"/>
                <a:ea typeface="+mj-ea"/>
                <a:cs typeface="+mj-cs"/>
              </a:rPr>
              <a:t>ČÁST Rozpočty/Projekty</a:t>
            </a:r>
            <a:r>
              <a:rPr lang="cs-CZ" sz="2400" b="1" dirty="0">
                <a:solidFill>
                  <a:schemeClr val="bg1"/>
                </a:solidFill>
                <a:latin typeface="+mn-lt"/>
              </a:rPr>
              <a:t>		       Personální obsazení</a:t>
            </a:r>
            <a:endParaRPr lang="cs-CZ" sz="2400" dirty="0">
              <a:solidFill>
                <a:schemeClr val="bg1"/>
              </a:solidFill>
              <a:latin typeface="+mn-lt"/>
            </a:endParaRPr>
          </a:p>
        </p:txBody>
      </p:sp>
      <p:sp>
        <p:nvSpPr>
          <p:cNvPr id="4" name="TextovéPole 3">
            <a:extLst>
              <a:ext uri="{FF2B5EF4-FFF2-40B4-BE49-F238E27FC236}">
                <a16:creationId xmlns:a16="http://schemas.microsoft.com/office/drawing/2014/main" id="{5BE3C697-EBD2-9C6D-9D8D-6409D01E49E8}"/>
              </a:ext>
            </a:extLst>
          </p:cNvPr>
          <p:cNvSpPr txBox="1"/>
          <p:nvPr/>
        </p:nvSpPr>
        <p:spPr>
          <a:xfrm>
            <a:off x="395536" y="1052736"/>
            <a:ext cx="6942926" cy="369332"/>
          </a:xfrm>
          <a:prstGeom prst="rect">
            <a:avLst/>
          </a:prstGeom>
          <a:noFill/>
        </p:spPr>
        <p:txBody>
          <a:bodyPr wrap="none" rtlCol="0">
            <a:spAutoFit/>
          </a:bodyPr>
          <a:lstStyle/>
          <a:p>
            <a:r>
              <a:rPr lang="cs-CZ" b="1" dirty="0">
                <a:solidFill>
                  <a:schemeClr val="bg1"/>
                </a:solidFill>
              </a:rPr>
              <a:t>Jak vyplnit tabulku v případě dělení úvazku mezi více služeb?</a:t>
            </a:r>
          </a:p>
        </p:txBody>
      </p:sp>
      <p:pic>
        <p:nvPicPr>
          <p:cNvPr id="3" name="Obrázek 2">
            <a:extLst>
              <a:ext uri="{FF2B5EF4-FFF2-40B4-BE49-F238E27FC236}">
                <a16:creationId xmlns:a16="http://schemas.microsoft.com/office/drawing/2014/main" id="{79C1D13D-E0F8-6E15-D413-31ADC3E06386}"/>
              </a:ext>
            </a:extLst>
          </p:cNvPr>
          <p:cNvPicPr>
            <a:picLocks noChangeAspect="1"/>
          </p:cNvPicPr>
          <p:nvPr/>
        </p:nvPicPr>
        <p:blipFill>
          <a:blip r:embed="rId2"/>
          <a:stretch>
            <a:fillRect/>
          </a:stretch>
        </p:blipFill>
        <p:spPr>
          <a:xfrm>
            <a:off x="683568" y="3429000"/>
            <a:ext cx="7581900" cy="1990725"/>
          </a:xfrm>
          <a:prstGeom prst="rect">
            <a:avLst/>
          </a:prstGeom>
        </p:spPr>
      </p:pic>
      <p:sp>
        <p:nvSpPr>
          <p:cNvPr id="7" name="Ovál 6">
            <a:extLst>
              <a:ext uri="{FF2B5EF4-FFF2-40B4-BE49-F238E27FC236}">
                <a16:creationId xmlns:a16="http://schemas.microsoft.com/office/drawing/2014/main" id="{F64F872E-58C6-82F4-AAB2-E66EC958DC43}"/>
              </a:ext>
            </a:extLst>
          </p:cNvPr>
          <p:cNvSpPr/>
          <p:nvPr/>
        </p:nvSpPr>
        <p:spPr>
          <a:xfrm>
            <a:off x="2339752" y="4293096"/>
            <a:ext cx="72008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a:extLst>
              <a:ext uri="{FF2B5EF4-FFF2-40B4-BE49-F238E27FC236}">
                <a16:creationId xmlns:a16="http://schemas.microsoft.com/office/drawing/2014/main" id="{CC89107C-D904-D53A-9F8D-722C80BBFA0D}"/>
              </a:ext>
            </a:extLst>
          </p:cNvPr>
          <p:cNvSpPr/>
          <p:nvPr/>
        </p:nvSpPr>
        <p:spPr>
          <a:xfrm>
            <a:off x="2995464" y="4275931"/>
            <a:ext cx="720080" cy="5746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a:extLst>
              <a:ext uri="{FF2B5EF4-FFF2-40B4-BE49-F238E27FC236}">
                <a16:creationId xmlns:a16="http://schemas.microsoft.com/office/drawing/2014/main" id="{988FFEBD-7826-B2FC-A56F-638A2CE44BAA}"/>
              </a:ext>
            </a:extLst>
          </p:cNvPr>
          <p:cNvSpPr/>
          <p:nvPr/>
        </p:nvSpPr>
        <p:spPr>
          <a:xfrm>
            <a:off x="2275384" y="4988300"/>
            <a:ext cx="2080592" cy="5746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vál 9">
            <a:extLst>
              <a:ext uri="{FF2B5EF4-FFF2-40B4-BE49-F238E27FC236}">
                <a16:creationId xmlns:a16="http://schemas.microsoft.com/office/drawing/2014/main" id="{C7E9F2D4-AAD7-F88E-C87A-0DF7807D0B6F}"/>
              </a:ext>
            </a:extLst>
          </p:cNvPr>
          <p:cNvSpPr/>
          <p:nvPr/>
        </p:nvSpPr>
        <p:spPr>
          <a:xfrm>
            <a:off x="6444208" y="4293096"/>
            <a:ext cx="72008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a:extLst>
              <a:ext uri="{FF2B5EF4-FFF2-40B4-BE49-F238E27FC236}">
                <a16:creationId xmlns:a16="http://schemas.microsoft.com/office/drawing/2014/main" id="{CA8BF841-B4E2-9DCA-630B-8F65FD81F329}"/>
              </a:ext>
            </a:extLst>
          </p:cNvPr>
          <p:cNvSpPr/>
          <p:nvPr/>
        </p:nvSpPr>
        <p:spPr>
          <a:xfrm>
            <a:off x="6978422" y="4296356"/>
            <a:ext cx="720080" cy="5746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ek 11">
            <a:extLst>
              <a:ext uri="{FF2B5EF4-FFF2-40B4-BE49-F238E27FC236}">
                <a16:creationId xmlns:a16="http://schemas.microsoft.com/office/drawing/2014/main" id="{4740B6C8-9BC1-C746-4D7E-D9194D573897}"/>
              </a:ext>
            </a:extLst>
          </p:cNvPr>
          <p:cNvPicPr>
            <a:picLocks noChangeAspect="1"/>
          </p:cNvPicPr>
          <p:nvPr/>
        </p:nvPicPr>
        <p:blipFill>
          <a:blip r:embed="rId3"/>
          <a:stretch>
            <a:fillRect/>
          </a:stretch>
        </p:blipFill>
        <p:spPr>
          <a:xfrm>
            <a:off x="327487" y="1342717"/>
            <a:ext cx="8532440" cy="2685141"/>
          </a:xfrm>
          <a:prstGeom prst="rect">
            <a:avLst/>
          </a:prstGeom>
        </p:spPr>
      </p:pic>
      <p:sp>
        <p:nvSpPr>
          <p:cNvPr id="13" name="TextovéPole 12">
            <a:extLst>
              <a:ext uri="{FF2B5EF4-FFF2-40B4-BE49-F238E27FC236}">
                <a16:creationId xmlns:a16="http://schemas.microsoft.com/office/drawing/2014/main" id="{40703548-BE1F-7DA7-5DF6-7688F9951EF7}"/>
              </a:ext>
            </a:extLst>
          </p:cNvPr>
          <p:cNvSpPr txBox="1"/>
          <p:nvPr/>
        </p:nvSpPr>
        <p:spPr>
          <a:xfrm>
            <a:off x="486336" y="2761823"/>
            <a:ext cx="2223686" cy="369332"/>
          </a:xfrm>
          <a:prstGeom prst="rect">
            <a:avLst/>
          </a:prstGeom>
          <a:noFill/>
        </p:spPr>
        <p:txBody>
          <a:bodyPr wrap="none" rtlCol="0">
            <a:spAutoFit/>
          </a:bodyPr>
          <a:lstStyle/>
          <a:p>
            <a:r>
              <a:rPr lang="cs-CZ" b="1" dirty="0">
                <a:solidFill>
                  <a:srgbClr val="FF0000"/>
                </a:solidFill>
              </a:rPr>
              <a:t>Projekt/Služba č. 1</a:t>
            </a:r>
          </a:p>
        </p:txBody>
      </p:sp>
      <p:pic>
        <p:nvPicPr>
          <p:cNvPr id="15" name="Obrázek 14">
            <a:extLst>
              <a:ext uri="{FF2B5EF4-FFF2-40B4-BE49-F238E27FC236}">
                <a16:creationId xmlns:a16="http://schemas.microsoft.com/office/drawing/2014/main" id="{2C114707-F456-89C3-83CF-60EE68A4445E}"/>
              </a:ext>
            </a:extLst>
          </p:cNvPr>
          <p:cNvPicPr>
            <a:picLocks noChangeAspect="1"/>
          </p:cNvPicPr>
          <p:nvPr/>
        </p:nvPicPr>
        <p:blipFill>
          <a:blip r:embed="rId4"/>
          <a:stretch>
            <a:fillRect/>
          </a:stretch>
        </p:blipFill>
        <p:spPr>
          <a:xfrm>
            <a:off x="327487" y="4050678"/>
            <a:ext cx="8633042" cy="2685141"/>
          </a:xfrm>
          <a:prstGeom prst="rect">
            <a:avLst/>
          </a:prstGeom>
        </p:spPr>
      </p:pic>
      <p:sp>
        <p:nvSpPr>
          <p:cNvPr id="16" name="TextovéPole 15">
            <a:extLst>
              <a:ext uri="{FF2B5EF4-FFF2-40B4-BE49-F238E27FC236}">
                <a16:creationId xmlns:a16="http://schemas.microsoft.com/office/drawing/2014/main" id="{AD88560C-6C1C-AC95-9949-A2744459EAFB}"/>
              </a:ext>
            </a:extLst>
          </p:cNvPr>
          <p:cNvSpPr txBox="1"/>
          <p:nvPr/>
        </p:nvSpPr>
        <p:spPr>
          <a:xfrm>
            <a:off x="550456" y="5497463"/>
            <a:ext cx="2159566" cy="369332"/>
          </a:xfrm>
          <a:prstGeom prst="rect">
            <a:avLst/>
          </a:prstGeom>
          <a:noFill/>
        </p:spPr>
        <p:txBody>
          <a:bodyPr wrap="none" rtlCol="0">
            <a:spAutoFit/>
          </a:bodyPr>
          <a:lstStyle/>
          <a:p>
            <a:r>
              <a:rPr lang="cs-CZ" b="1" dirty="0">
                <a:solidFill>
                  <a:srgbClr val="FF0000"/>
                </a:solidFill>
              </a:rPr>
              <a:t>Projekt/Služba č.2</a:t>
            </a:r>
          </a:p>
        </p:txBody>
      </p:sp>
    </p:spTree>
    <p:extLst>
      <p:ext uri="{BB962C8B-B14F-4D97-AF65-F5344CB8AC3E}">
        <p14:creationId xmlns:p14="http://schemas.microsoft.com/office/powerpoint/2010/main" val="365537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a:extLst>
              <a:ext uri="{FF2B5EF4-FFF2-40B4-BE49-F238E27FC236}">
                <a16:creationId xmlns:a16="http://schemas.microsoft.com/office/drawing/2014/main" id="{FD616544-6BEE-920E-9A60-374D7DB0FABF}"/>
              </a:ext>
            </a:extLst>
          </p:cNvPr>
          <p:cNvSpPr>
            <a:spLocks noGrp="1" noChangeArrowheads="1"/>
          </p:cNvSpPr>
          <p:nvPr>
            <p:ph type="title"/>
          </p:nvPr>
        </p:nvSpPr>
        <p:spPr/>
        <p:txBody>
          <a:bodyPr/>
          <a:lstStyle/>
          <a:p>
            <a:pPr algn="l"/>
            <a:r>
              <a:rPr lang="cs-CZ" altLang="cs-CZ" sz="3600" b="1">
                <a:solidFill>
                  <a:srgbClr val="00ADD0"/>
                </a:solidFill>
              </a:rPr>
              <a:t>6. KP - historie</a:t>
            </a:r>
          </a:p>
        </p:txBody>
      </p:sp>
      <p:sp>
        <p:nvSpPr>
          <p:cNvPr id="6147" name="Zástupný symbol pro obsah 3">
            <a:extLst>
              <a:ext uri="{FF2B5EF4-FFF2-40B4-BE49-F238E27FC236}">
                <a16:creationId xmlns:a16="http://schemas.microsoft.com/office/drawing/2014/main" id="{88692196-3F7D-AAFF-FEAF-A35647861CC7}"/>
              </a:ext>
            </a:extLst>
          </p:cNvPr>
          <p:cNvSpPr>
            <a:spLocks noGrp="1" noChangeArrowheads="1"/>
          </p:cNvSpPr>
          <p:nvPr>
            <p:ph idx="1"/>
          </p:nvPr>
        </p:nvSpPr>
        <p:spPr>
          <a:xfrm>
            <a:off x="457200" y="1341438"/>
            <a:ext cx="8229600" cy="4784725"/>
          </a:xfrm>
        </p:spPr>
        <p:txBody>
          <a:bodyPr/>
          <a:lstStyle/>
          <a:p>
            <a:pPr marL="0" indent="0" algn="just">
              <a:buFontTx/>
              <a:buNone/>
              <a:defRPr/>
            </a:pPr>
            <a:endParaRPr lang="cs-CZ" altLang="cs-CZ" sz="2400" dirty="0">
              <a:solidFill>
                <a:schemeClr val="bg1"/>
              </a:solidFill>
            </a:endParaRPr>
          </a:p>
          <a:p>
            <a:pPr algn="just">
              <a:buFont typeface="Wingdings" panose="05000000000000000000" pitchFamily="2" charset="2"/>
              <a:buChar char="Ø"/>
              <a:defRPr/>
            </a:pPr>
            <a:r>
              <a:rPr lang="cs-CZ" altLang="cs-CZ" sz="2400" dirty="0">
                <a:solidFill>
                  <a:schemeClr val="bg1"/>
                </a:solidFill>
              </a:rPr>
              <a:t>2003 – 1. KP</a:t>
            </a:r>
          </a:p>
          <a:p>
            <a:pPr algn="just">
              <a:buFont typeface="Wingdings" panose="05000000000000000000" pitchFamily="2" charset="2"/>
              <a:buChar char="Ø"/>
              <a:defRPr/>
            </a:pPr>
            <a:r>
              <a:rPr lang="cs-CZ" altLang="cs-CZ" sz="2400" dirty="0">
                <a:solidFill>
                  <a:schemeClr val="bg1"/>
                </a:solidFill>
              </a:rPr>
              <a:t>2023 – 2026 – 6. KP</a:t>
            </a:r>
          </a:p>
          <a:p>
            <a:pPr algn="just">
              <a:buFont typeface="Wingdings" panose="05000000000000000000" pitchFamily="2" charset="2"/>
              <a:buChar char="Ø"/>
              <a:defRPr/>
            </a:pPr>
            <a:r>
              <a:rPr lang="cs-CZ" altLang="cs-CZ" sz="2400" dirty="0">
                <a:solidFill>
                  <a:schemeClr val="bg1"/>
                </a:solidFill>
              </a:rPr>
              <a:t>Platnost dokumentu – 4 roky</a:t>
            </a:r>
          </a:p>
          <a:p>
            <a:pPr algn="just">
              <a:buFont typeface="Wingdings" panose="05000000000000000000" pitchFamily="2" charset="2"/>
              <a:buChar char="Ø"/>
              <a:defRPr/>
            </a:pPr>
            <a:r>
              <a:rPr lang="cs-CZ" altLang="cs-CZ" sz="2400" dirty="0">
                <a:solidFill>
                  <a:schemeClr val="bg1"/>
                </a:solidFill>
              </a:rPr>
              <a:t>Popis stávající situace a plánovaný rozvoj</a:t>
            </a:r>
          </a:p>
          <a:p>
            <a:pPr algn="just">
              <a:buFont typeface="Wingdings" panose="05000000000000000000" pitchFamily="2" charset="2"/>
              <a:buChar char="Ø"/>
              <a:defRPr/>
            </a:pPr>
            <a:r>
              <a:rPr lang="cs-CZ" altLang="cs-CZ" sz="2400" dirty="0">
                <a:solidFill>
                  <a:schemeClr val="bg1"/>
                </a:solidFill>
              </a:rPr>
              <a:t>Pracovní skupiny (9, 220 členů) </a:t>
            </a:r>
          </a:p>
          <a:p>
            <a:pPr algn="just">
              <a:buFont typeface="Wingdings" panose="05000000000000000000" pitchFamily="2" charset="2"/>
              <a:buChar char="Ø"/>
              <a:defRPr/>
            </a:pPr>
            <a:r>
              <a:rPr lang="cs-CZ" altLang="cs-CZ" sz="2400" dirty="0">
                <a:solidFill>
                  <a:schemeClr val="bg1"/>
                </a:solidFill>
              </a:rPr>
              <a:t>Zástupci zadavatele, poskytovatelů služeb a uživatelů/veřejnosti</a:t>
            </a:r>
          </a:p>
          <a:p>
            <a:pPr algn="just">
              <a:buFont typeface="Wingdings" panose="05000000000000000000" pitchFamily="2" charset="2"/>
              <a:buChar char="Ø"/>
              <a:defRPr/>
            </a:pPr>
            <a:endParaRPr lang="cs-CZ" altLang="cs-CZ" sz="2400" dirty="0">
              <a:solidFill>
                <a:schemeClr val="bg1"/>
              </a:solidFill>
            </a:endParaRPr>
          </a:p>
          <a:p>
            <a:pPr algn="just">
              <a:buFont typeface="Wingdings" panose="05000000000000000000" pitchFamily="2" charset="2"/>
              <a:buChar char="Ø"/>
              <a:defRPr/>
            </a:pPr>
            <a:endParaRPr lang="cs-CZ" altLang="cs-CZ" sz="2400" dirty="0">
              <a:solidFill>
                <a:schemeClr val="bg1"/>
              </a:solidFill>
            </a:endParaRPr>
          </a:p>
          <a:p>
            <a:pPr marL="0" indent="0" algn="just">
              <a:buFontTx/>
              <a:buNone/>
              <a:defRPr/>
            </a:pPr>
            <a:endParaRPr lang="cs-CZ" altLang="cs-CZ" sz="2000" dirty="0">
              <a:solidFill>
                <a:schemeClr val="bg1"/>
              </a:solidFill>
            </a:endParaRPr>
          </a:p>
          <a:p>
            <a:pPr lvl="2" algn="just">
              <a:buFontTx/>
              <a:buChar char="-"/>
              <a:defRPr/>
            </a:pPr>
            <a:endParaRPr lang="cs-CZ" altLang="cs-CZ" sz="1600" dirty="0">
              <a:solidFill>
                <a:schemeClr val="bg1"/>
              </a:solidFill>
            </a:endParaRPr>
          </a:p>
          <a:p>
            <a:pPr marL="0" indent="0" algn="just">
              <a:buFontTx/>
              <a:buNone/>
              <a:defRPr/>
            </a:pPr>
            <a:endParaRPr lang="cs-CZ" altLang="cs-CZ" sz="2400" dirty="0">
              <a:solidFill>
                <a:schemeClr val="bg1"/>
              </a:solidFill>
            </a:endParaRPr>
          </a:p>
        </p:txBody>
      </p:sp>
      <p:pic>
        <p:nvPicPr>
          <p:cNvPr id="6148" name="Obrázek 1">
            <a:extLst>
              <a:ext uri="{FF2B5EF4-FFF2-40B4-BE49-F238E27FC236}">
                <a16:creationId xmlns:a16="http://schemas.microsoft.com/office/drawing/2014/main" id="{E98A6ED2-4971-0DAC-AD25-4C06599B0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76213"/>
            <a:ext cx="12303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Obrázek 2">
            <a:extLst>
              <a:ext uri="{FF2B5EF4-FFF2-40B4-BE49-F238E27FC236}">
                <a16:creationId xmlns:a16="http://schemas.microsoft.com/office/drawing/2014/main" id="{9E21DC77-5AB0-B687-50A5-6B5B0F5976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050" y="412750"/>
            <a:ext cx="12128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Obrázek 3">
            <a:extLst>
              <a:ext uri="{FF2B5EF4-FFF2-40B4-BE49-F238E27FC236}">
                <a16:creationId xmlns:a16="http://schemas.microsoft.com/office/drawing/2014/main" id="{56322C0F-AE86-AB6F-6281-CE348275BB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9113" y="606425"/>
            <a:ext cx="12033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Obrázek 4">
            <a:extLst>
              <a:ext uri="{FF2B5EF4-FFF2-40B4-BE49-F238E27FC236}">
                <a16:creationId xmlns:a16="http://schemas.microsoft.com/office/drawing/2014/main" id="{152553CD-E1D2-7DCA-F27C-4BB52342CB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0775" y="846138"/>
            <a:ext cx="120967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Obrázek 5">
            <a:extLst>
              <a:ext uri="{FF2B5EF4-FFF2-40B4-BE49-F238E27FC236}">
                <a16:creationId xmlns:a16="http://schemas.microsoft.com/office/drawing/2014/main" id="{A08ADCB2-1119-5898-7FA9-CFE4FC8E5A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9300" y="1096963"/>
            <a:ext cx="12382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461665"/>
          </a:xfrm>
          <a:prstGeom prst="rect">
            <a:avLst/>
          </a:prstGeom>
          <a:noFill/>
        </p:spPr>
        <p:txBody>
          <a:bodyPr wrap="square" rtlCol="0">
            <a:spAutoFit/>
          </a:bodyPr>
          <a:lstStyle/>
          <a:p>
            <a:r>
              <a:rPr lang="cs-CZ" sz="2400" b="1" dirty="0">
                <a:solidFill>
                  <a:srgbClr val="00ADD0"/>
                </a:solidFill>
                <a:latin typeface="+mj-lt"/>
                <a:ea typeface="+mj-ea"/>
                <a:cs typeface="+mj-cs"/>
              </a:rPr>
              <a:t>ČÁST Rozpočty/Projekty</a:t>
            </a:r>
            <a:r>
              <a:rPr lang="cs-CZ" sz="2400" b="1" dirty="0">
                <a:solidFill>
                  <a:schemeClr val="bg1"/>
                </a:solidFill>
                <a:latin typeface="+mn-lt"/>
              </a:rPr>
              <a:t>		       Personální obsazení</a:t>
            </a:r>
            <a:endParaRPr lang="cs-CZ" sz="2400" dirty="0">
              <a:solidFill>
                <a:schemeClr val="bg1"/>
              </a:solidFill>
              <a:latin typeface="+mn-lt"/>
            </a:endParaRPr>
          </a:p>
        </p:txBody>
      </p:sp>
      <p:sp>
        <p:nvSpPr>
          <p:cNvPr id="4" name="TextovéPole 3">
            <a:extLst>
              <a:ext uri="{FF2B5EF4-FFF2-40B4-BE49-F238E27FC236}">
                <a16:creationId xmlns:a16="http://schemas.microsoft.com/office/drawing/2014/main" id="{5BE3C697-EBD2-9C6D-9D8D-6409D01E49E8}"/>
              </a:ext>
            </a:extLst>
          </p:cNvPr>
          <p:cNvSpPr txBox="1"/>
          <p:nvPr/>
        </p:nvSpPr>
        <p:spPr>
          <a:xfrm>
            <a:off x="395536" y="1052736"/>
            <a:ext cx="6942926" cy="369332"/>
          </a:xfrm>
          <a:prstGeom prst="rect">
            <a:avLst/>
          </a:prstGeom>
          <a:noFill/>
        </p:spPr>
        <p:txBody>
          <a:bodyPr wrap="none" rtlCol="0">
            <a:spAutoFit/>
          </a:bodyPr>
          <a:lstStyle/>
          <a:p>
            <a:r>
              <a:rPr lang="cs-CZ" b="1" dirty="0">
                <a:solidFill>
                  <a:schemeClr val="bg1"/>
                </a:solidFill>
              </a:rPr>
              <a:t>Jak vyplnit tabulku v případě dělení úvazku mezi více služeb?</a:t>
            </a:r>
          </a:p>
        </p:txBody>
      </p:sp>
      <p:sp>
        <p:nvSpPr>
          <p:cNvPr id="5" name="TextovéPole 4">
            <a:extLst>
              <a:ext uri="{FF2B5EF4-FFF2-40B4-BE49-F238E27FC236}">
                <a16:creationId xmlns:a16="http://schemas.microsoft.com/office/drawing/2014/main" id="{113020A8-C921-5226-EE53-F32577D20514}"/>
              </a:ext>
            </a:extLst>
          </p:cNvPr>
          <p:cNvSpPr txBox="1"/>
          <p:nvPr/>
        </p:nvSpPr>
        <p:spPr>
          <a:xfrm>
            <a:off x="539553" y="1772816"/>
            <a:ext cx="8208911" cy="1754326"/>
          </a:xfrm>
          <a:prstGeom prst="rect">
            <a:avLst/>
          </a:prstGeom>
          <a:noFill/>
        </p:spPr>
        <p:txBody>
          <a:bodyPr wrap="square" rtlCol="0">
            <a:spAutoFit/>
          </a:bodyPr>
          <a:lstStyle/>
          <a:p>
            <a:r>
              <a:rPr lang="cs-CZ" dirty="0">
                <a:solidFill>
                  <a:schemeClr val="bg1"/>
                </a:solidFill>
              </a:rPr>
              <a:t>Příklad: </a:t>
            </a:r>
          </a:p>
          <a:p>
            <a:r>
              <a:rPr lang="cs-CZ" dirty="0">
                <a:solidFill>
                  <a:schemeClr val="bg1"/>
                </a:solidFill>
              </a:rPr>
              <a:t>zaměstnanec je v organizaci zaměstnán </a:t>
            </a:r>
            <a:r>
              <a:rPr lang="cs-CZ" b="1" dirty="0">
                <a:solidFill>
                  <a:schemeClr val="bg1"/>
                </a:solidFill>
              </a:rPr>
              <a:t>na částečný úvazek 0,8</a:t>
            </a:r>
            <a:r>
              <a:rPr lang="cs-CZ" dirty="0">
                <a:solidFill>
                  <a:schemeClr val="bg1"/>
                </a:solidFill>
              </a:rPr>
              <a:t>. Jeho úvazek je však dělen mezi 2 služby a celkem 4 pozice (2xPSS, 2xVedoucí služby). </a:t>
            </a:r>
          </a:p>
          <a:p>
            <a:r>
              <a:rPr lang="cs-CZ" dirty="0">
                <a:solidFill>
                  <a:schemeClr val="bg1"/>
                </a:solidFill>
              </a:rPr>
              <a:t>Do počtu osob uvádíte podíl dle počtu pozic (1 osoba na 4 pozice = 0,25), </a:t>
            </a:r>
          </a:p>
          <a:p>
            <a:r>
              <a:rPr lang="cs-CZ" dirty="0">
                <a:solidFill>
                  <a:schemeClr val="bg1"/>
                </a:solidFill>
              </a:rPr>
              <a:t>ve sloupci celkový úvazek je součet zrušen. </a:t>
            </a:r>
          </a:p>
        </p:txBody>
      </p:sp>
      <p:sp>
        <p:nvSpPr>
          <p:cNvPr id="7" name="Ovál 6">
            <a:extLst>
              <a:ext uri="{FF2B5EF4-FFF2-40B4-BE49-F238E27FC236}">
                <a16:creationId xmlns:a16="http://schemas.microsoft.com/office/drawing/2014/main" id="{C65B9815-1E28-2DFF-8488-D51D57DEDB47}"/>
              </a:ext>
            </a:extLst>
          </p:cNvPr>
          <p:cNvSpPr/>
          <p:nvPr/>
        </p:nvSpPr>
        <p:spPr>
          <a:xfrm>
            <a:off x="2476128" y="4698680"/>
            <a:ext cx="72008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a:extLst>
              <a:ext uri="{FF2B5EF4-FFF2-40B4-BE49-F238E27FC236}">
                <a16:creationId xmlns:a16="http://schemas.microsoft.com/office/drawing/2014/main" id="{9F4F7BFC-189C-4BDB-54D0-4546EC121904}"/>
              </a:ext>
            </a:extLst>
          </p:cNvPr>
          <p:cNvSpPr/>
          <p:nvPr/>
        </p:nvSpPr>
        <p:spPr>
          <a:xfrm>
            <a:off x="3131840" y="4681515"/>
            <a:ext cx="720080" cy="5746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vál 9">
            <a:extLst>
              <a:ext uri="{FF2B5EF4-FFF2-40B4-BE49-F238E27FC236}">
                <a16:creationId xmlns:a16="http://schemas.microsoft.com/office/drawing/2014/main" id="{2C8E983D-3F6B-6607-9B16-574BC287DC86}"/>
              </a:ext>
            </a:extLst>
          </p:cNvPr>
          <p:cNvSpPr/>
          <p:nvPr/>
        </p:nvSpPr>
        <p:spPr>
          <a:xfrm>
            <a:off x="2411760" y="5393884"/>
            <a:ext cx="2080592" cy="5746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a:extLst>
              <a:ext uri="{FF2B5EF4-FFF2-40B4-BE49-F238E27FC236}">
                <a16:creationId xmlns:a16="http://schemas.microsoft.com/office/drawing/2014/main" id="{AEA6F1BD-4E55-6818-944D-DA829F406F6F}"/>
              </a:ext>
            </a:extLst>
          </p:cNvPr>
          <p:cNvSpPr/>
          <p:nvPr/>
        </p:nvSpPr>
        <p:spPr>
          <a:xfrm>
            <a:off x="6580584" y="4698680"/>
            <a:ext cx="72008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vál 11">
            <a:extLst>
              <a:ext uri="{FF2B5EF4-FFF2-40B4-BE49-F238E27FC236}">
                <a16:creationId xmlns:a16="http://schemas.microsoft.com/office/drawing/2014/main" id="{F87205A2-E499-19E4-2127-81DCBECD98F3}"/>
              </a:ext>
            </a:extLst>
          </p:cNvPr>
          <p:cNvSpPr/>
          <p:nvPr/>
        </p:nvSpPr>
        <p:spPr>
          <a:xfrm>
            <a:off x="7114798" y="4701940"/>
            <a:ext cx="720080" cy="5746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a:extLst>
              <a:ext uri="{FF2B5EF4-FFF2-40B4-BE49-F238E27FC236}">
                <a16:creationId xmlns:a16="http://schemas.microsoft.com/office/drawing/2014/main" id="{3DB5C989-BC2B-6D26-5D25-EA1E0183E420}"/>
              </a:ext>
            </a:extLst>
          </p:cNvPr>
          <p:cNvPicPr>
            <a:picLocks noChangeAspect="1"/>
          </p:cNvPicPr>
          <p:nvPr/>
        </p:nvPicPr>
        <p:blipFill>
          <a:blip r:embed="rId2"/>
          <a:stretch>
            <a:fillRect/>
          </a:stretch>
        </p:blipFill>
        <p:spPr>
          <a:xfrm>
            <a:off x="701402" y="3814539"/>
            <a:ext cx="7581900" cy="1990725"/>
          </a:xfrm>
          <a:prstGeom prst="rect">
            <a:avLst/>
          </a:prstGeom>
        </p:spPr>
      </p:pic>
    </p:spTree>
    <p:extLst>
      <p:ext uri="{BB962C8B-B14F-4D97-AF65-F5344CB8AC3E}">
        <p14:creationId xmlns:p14="http://schemas.microsoft.com/office/powerpoint/2010/main" val="124016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461665"/>
          </a:xfrm>
          <a:prstGeom prst="rect">
            <a:avLst/>
          </a:prstGeom>
          <a:noFill/>
        </p:spPr>
        <p:txBody>
          <a:bodyPr wrap="square" rtlCol="0">
            <a:spAutoFit/>
          </a:bodyPr>
          <a:lstStyle/>
          <a:p>
            <a:r>
              <a:rPr lang="cs-CZ" sz="2400" b="1" dirty="0">
                <a:solidFill>
                  <a:srgbClr val="00ADD0"/>
                </a:solidFill>
                <a:latin typeface="+mj-lt"/>
                <a:ea typeface="+mj-ea"/>
                <a:cs typeface="+mj-cs"/>
              </a:rPr>
              <a:t>ČÁST Rozpočty/Projekty</a:t>
            </a:r>
            <a:r>
              <a:rPr lang="cs-CZ" sz="2400" b="1" dirty="0">
                <a:solidFill>
                  <a:schemeClr val="bg1"/>
                </a:solidFill>
                <a:latin typeface="+mn-lt"/>
              </a:rPr>
              <a:t>		                          Ukazatele</a:t>
            </a:r>
            <a:endParaRPr lang="cs-CZ" sz="2400" dirty="0">
              <a:solidFill>
                <a:schemeClr val="bg1"/>
              </a:solidFill>
              <a:latin typeface="+mn-lt"/>
            </a:endParaRPr>
          </a:p>
        </p:txBody>
      </p:sp>
      <p:pic>
        <p:nvPicPr>
          <p:cNvPr id="13" name="Obrázek 12">
            <a:extLst>
              <a:ext uri="{FF2B5EF4-FFF2-40B4-BE49-F238E27FC236}">
                <a16:creationId xmlns:a16="http://schemas.microsoft.com/office/drawing/2014/main" id="{5924FE68-C1D7-B1DD-F0FF-74C3EDEC5608}"/>
              </a:ext>
            </a:extLst>
          </p:cNvPr>
          <p:cNvPicPr>
            <a:picLocks noChangeAspect="1"/>
          </p:cNvPicPr>
          <p:nvPr/>
        </p:nvPicPr>
        <p:blipFill rotWithShape="1">
          <a:blip r:embed="rId2"/>
          <a:srcRect b="14846"/>
          <a:stretch/>
        </p:blipFill>
        <p:spPr>
          <a:xfrm>
            <a:off x="194096" y="980728"/>
            <a:ext cx="1848108" cy="5256584"/>
          </a:xfrm>
          <a:prstGeom prst="rect">
            <a:avLst/>
          </a:prstGeom>
        </p:spPr>
      </p:pic>
      <p:sp>
        <p:nvSpPr>
          <p:cNvPr id="14" name="Ovál 13">
            <a:extLst>
              <a:ext uri="{FF2B5EF4-FFF2-40B4-BE49-F238E27FC236}">
                <a16:creationId xmlns:a16="http://schemas.microsoft.com/office/drawing/2014/main" id="{F019CE2F-1AD2-EA55-8F62-F0AC8409F020}"/>
              </a:ext>
            </a:extLst>
          </p:cNvPr>
          <p:cNvSpPr/>
          <p:nvPr/>
        </p:nvSpPr>
        <p:spPr>
          <a:xfrm>
            <a:off x="0" y="4293096"/>
            <a:ext cx="2051720" cy="432048"/>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 name="Obrázek 2">
            <a:extLst>
              <a:ext uri="{FF2B5EF4-FFF2-40B4-BE49-F238E27FC236}">
                <a16:creationId xmlns:a16="http://schemas.microsoft.com/office/drawing/2014/main" id="{9717901D-A94C-CCD9-7025-887608A3863B}"/>
              </a:ext>
            </a:extLst>
          </p:cNvPr>
          <p:cNvPicPr>
            <a:picLocks noChangeAspect="1"/>
          </p:cNvPicPr>
          <p:nvPr/>
        </p:nvPicPr>
        <p:blipFill>
          <a:blip r:embed="rId3"/>
          <a:stretch>
            <a:fillRect/>
          </a:stretch>
        </p:blipFill>
        <p:spPr>
          <a:xfrm>
            <a:off x="1156811" y="977745"/>
            <a:ext cx="6830378" cy="5172797"/>
          </a:xfrm>
          <a:prstGeom prst="rect">
            <a:avLst/>
          </a:prstGeom>
        </p:spPr>
      </p:pic>
      <p:pic>
        <p:nvPicPr>
          <p:cNvPr id="5" name="Obrázek 4">
            <a:extLst>
              <a:ext uri="{FF2B5EF4-FFF2-40B4-BE49-F238E27FC236}">
                <a16:creationId xmlns:a16="http://schemas.microsoft.com/office/drawing/2014/main" id="{E7CC8CBB-C207-438D-7741-48DC4B279991}"/>
              </a:ext>
            </a:extLst>
          </p:cNvPr>
          <p:cNvPicPr>
            <a:picLocks noChangeAspect="1"/>
          </p:cNvPicPr>
          <p:nvPr/>
        </p:nvPicPr>
        <p:blipFill>
          <a:blip r:embed="rId4"/>
          <a:stretch>
            <a:fillRect/>
          </a:stretch>
        </p:blipFill>
        <p:spPr>
          <a:xfrm>
            <a:off x="1156811" y="944580"/>
            <a:ext cx="6858957" cy="5201376"/>
          </a:xfrm>
          <a:prstGeom prst="rect">
            <a:avLst/>
          </a:prstGeom>
        </p:spPr>
      </p:pic>
    </p:spTree>
    <p:extLst>
      <p:ext uri="{BB962C8B-B14F-4D97-AF65-F5344CB8AC3E}">
        <p14:creationId xmlns:p14="http://schemas.microsoft.com/office/powerpoint/2010/main" val="70776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461665"/>
          </a:xfrm>
          <a:prstGeom prst="rect">
            <a:avLst/>
          </a:prstGeom>
          <a:noFill/>
        </p:spPr>
        <p:txBody>
          <a:bodyPr wrap="square" rtlCol="0">
            <a:spAutoFit/>
          </a:bodyPr>
          <a:lstStyle/>
          <a:p>
            <a:r>
              <a:rPr lang="cs-CZ" sz="2400" b="1" dirty="0">
                <a:solidFill>
                  <a:srgbClr val="00ADD0"/>
                </a:solidFill>
                <a:latin typeface="+mj-lt"/>
                <a:ea typeface="+mj-ea"/>
                <a:cs typeface="+mj-cs"/>
              </a:rPr>
              <a:t>ČÁST Rozpočty/Projekty</a:t>
            </a:r>
            <a:r>
              <a:rPr lang="cs-CZ" sz="2400" b="1" dirty="0">
                <a:solidFill>
                  <a:schemeClr val="bg1"/>
                </a:solidFill>
                <a:latin typeface="+mn-lt"/>
              </a:rPr>
              <a:t>		      	                 Náklady</a:t>
            </a:r>
            <a:endParaRPr lang="cs-CZ" sz="2400" dirty="0">
              <a:solidFill>
                <a:schemeClr val="bg1"/>
              </a:solidFill>
              <a:latin typeface="+mn-lt"/>
            </a:endParaRPr>
          </a:p>
        </p:txBody>
      </p:sp>
      <p:pic>
        <p:nvPicPr>
          <p:cNvPr id="13" name="Obrázek 12">
            <a:extLst>
              <a:ext uri="{FF2B5EF4-FFF2-40B4-BE49-F238E27FC236}">
                <a16:creationId xmlns:a16="http://schemas.microsoft.com/office/drawing/2014/main" id="{5924FE68-C1D7-B1DD-F0FF-74C3EDEC5608}"/>
              </a:ext>
            </a:extLst>
          </p:cNvPr>
          <p:cNvPicPr>
            <a:picLocks noChangeAspect="1"/>
          </p:cNvPicPr>
          <p:nvPr/>
        </p:nvPicPr>
        <p:blipFill rotWithShape="1">
          <a:blip r:embed="rId2"/>
          <a:srcRect b="14846"/>
          <a:stretch/>
        </p:blipFill>
        <p:spPr>
          <a:xfrm>
            <a:off x="194096" y="980728"/>
            <a:ext cx="1848108" cy="5256584"/>
          </a:xfrm>
          <a:prstGeom prst="rect">
            <a:avLst/>
          </a:prstGeom>
        </p:spPr>
      </p:pic>
      <p:sp>
        <p:nvSpPr>
          <p:cNvPr id="14" name="Ovál 13">
            <a:extLst>
              <a:ext uri="{FF2B5EF4-FFF2-40B4-BE49-F238E27FC236}">
                <a16:creationId xmlns:a16="http://schemas.microsoft.com/office/drawing/2014/main" id="{F019CE2F-1AD2-EA55-8F62-F0AC8409F020}"/>
              </a:ext>
            </a:extLst>
          </p:cNvPr>
          <p:cNvSpPr/>
          <p:nvPr/>
        </p:nvSpPr>
        <p:spPr>
          <a:xfrm>
            <a:off x="0" y="4581128"/>
            <a:ext cx="2051720" cy="432048"/>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 name="Obrázek 3">
            <a:extLst>
              <a:ext uri="{FF2B5EF4-FFF2-40B4-BE49-F238E27FC236}">
                <a16:creationId xmlns:a16="http://schemas.microsoft.com/office/drawing/2014/main" id="{5D94DF6B-DD80-3F1E-9E3A-F920801968F3}"/>
              </a:ext>
            </a:extLst>
          </p:cNvPr>
          <p:cNvPicPr>
            <a:picLocks noChangeAspect="1"/>
          </p:cNvPicPr>
          <p:nvPr/>
        </p:nvPicPr>
        <p:blipFill>
          <a:blip r:embed="rId3"/>
          <a:stretch>
            <a:fillRect/>
          </a:stretch>
        </p:blipFill>
        <p:spPr>
          <a:xfrm>
            <a:off x="364673" y="889253"/>
            <a:ext cx="8268854" cy="5439534"/>
          </a:xfrm>
          <a:prstGeom prst="rect">
            <a:avLst/>
          </a:prstGeom>
        </p:spPr>
      </p:pic>
      <p:sp>
        <p:nvSpPr>
          <p:cNvPr id="7" name="Ovál 6">
            <a:extLst>
              <a:ext uri="{FF2B5EF4-FFF2-40B4-BE49-F238E27FC236}">
                <a16:creationId xmlns:a16="http://schemas.microsoft.com/office/drawing/2014/main" id="{B3992C20-21A3-7A51-ADAF-3073B3931A9C}"/>
              </a:ext>
            </a:extLst>
          </p:cNvPr>
          <p:cNvSpPr/>
          <p:nvPr/>
        </p:nvSpPr>
        <p:spPr>
          <a:xfrm>
            <a:off x="398070" y="1700808"/>
            <a:ext cx="1440160" cy="36004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a:extLst>
              <a:ext uri="{FF2B5EF4-FFF2-40B4-BE49-F238E27FC236}">
                <a16:creationId xmlns:a16="http://schemas.microsoft.com/office/drawing/2014/main" id="{C27E69AD-CB10-C816-99CD-58C810448BCF}"/>
              </a:ext>
            </a:extLst>
          </p:cNvPr>
          <p:cNvSpPr/>
          <p:nvPr/>
        </p:nvSpPr>
        <p:spPr>
          <a:xfrm>
            <a:off x="539552" y="3068960"/>
            <a:ext cx="1584176" cy="196557"/>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ek 9">
            <a:extLst>
              <a:ext uri="{FF2B5EF4-FFF2-40B4-BE49-F238E27FC236}">
                <a16:creationId xmlns:a16="http://schemas.microsoft.com/office/drawing/2014/main" id="{5D16F89B-AB8B-024B-B8A0-207AF2B7D39B}"/>
              </a:ext>
            </a:extLst>
          </p:cNvPr>
          <p:cNvPicPr>
            <a:picLocks noChangeAspect="1"/>
          </p:cNvPicPr>
          <p:nvPr/>
        </p:nvPicPr>
        <p:blipFill>
          <a:blip r:embed="rId4"/>
          <a:stretch>
            <a:fillRect/>
          </a:stretch>
        </p:blipFill>
        <p:spPr>
          <a:xfrm>
            <a:off x="345620" y="879727"/>
            <a:ext cx="8306959" cy="5449060"/>
          </a:xfrm>
          <a:prstGeom prst="rect">
            <a:avLst/>
          </a:prstGeom>
        </p:spPr>
      </p:pic>
      <p:sp>
        <p:nvSpPr>
          <p:cNvPr id="11" name="Ovál 10">
            <a:extLst>
              <a:ext uri="{FF2B5EF4-FFF2-40B4-BE49-F238E27FC236}">
                <a16:creationId xmlns:a16="http://schemas.microsoft.com/office/drawing/2014/main" id="{5CE702F1-7619-DD2E-475D-70309C77D9C9}"/>
              </a:ext>
            </a:extLst>
          </p:cNvPr>
          <p:cNvSpPr/>
          <p:nvPr/>
        </p:nvSpPr>
        <p:spPr>
          <a:xfrm>
            <a:off x="899592" y="3314600"/>
            <a:ext cx="4752528" cy="959029"/>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a:extLst>
              <a:ext uri="{FF2B5EF4-FFF2-40B4-BE49-F238E27FC236}">
                <a16:creationId xmlns:a16="http://schemas.microsoft.com/office/drawing/2014/main" id="{8BD3E8AE-E08F-88B1-B75C-89269CB56D1B}"/>
              </a:ext>
            </a:extLst>
          </p:cNvPr>
          <p:cNvSpPr txBox="1"/>
          <p:nvPr/>
        </p:nvSpPr>
        <p:spPr>
          <a:xfrm>
            <a:off x="395536" y="5978273"/>
            <a:ext cx="8483033" cy="369332"/>
          </a:xfrm>
          <a:prstGeom prst="rect">
            <a:avLst/>
          </a:prstGeom>
          <a:solidFill>
            <a:schemeClr val="bg1"/>
          </a:solidFill>
        </p:spPr>
        <p:txBody>
          <a:bodyPr wrap="square" rtlCol="0">
            <a:spAutoFit/>
          </a:bodyPr>
          <a:lstStyle/>
          <a:p>
            <a:r>
              <a:rPr lang="cs-CZ" dirty="0">
                <a:solidFill>
                  <a:srgbClr val="00ADD0"/>
                </a:solidFill>
                <a:latin typeface="+mj-lt"/>
                <a:ea typeface="+mj-ea"/>
                <a:cs typeface="+mj-cs"/>
              </a:rPr>
              <a:t>Osobní náklady jsou automaticky vypočteny dle zadaného personálního zajištění.</a:t>
            </a:r>
          </a:p>
        </p:txBody>
      </p:sp>
    </p:spTree>
    <p:extLst>
      <p:ext uri="{BB962C8B-B14F-4D97-AF65-F5344CB8AC3E}">
        <p14:creationId xmlns:p14="http://schemas.microsoft.com/office/powerpoint/2010/main" val="166723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461665"/>
          </a:xfrm>
          <a:prstGeom prst="rect">
            <a:avLst/>
          </a:prstGeom>
          <a:noFill/>
        </p:spPr>
        <p:txBody>
          <a:bodyPr wrap="square" rtlCol="0">
            <a:spAutoFit/>
          </a:bodyPr>
          <a:lstStyle/>
          <a:p>
            <a:r>
              <a:rPr lang="cs-CZ" sz="2400" b="1" dirty="0">
                <a:solidFill>
                  <a:srgbClr val="00ADD0"/>
                </a:solidFill>
                <a:latin typeface="+mj-lt"/>
                <a:ea typeface="+mj-ea"/>
                <a:cs typeface="+mj-cs"/>
              </a:rPr>
              <a:t>ČÁST Rozpočty/Projekty</a:t>
            </a:r>
            <a:r>
              <a:rPr lang="cs-CZ" sz="2400" b="1" dirty="0">
                <a:solidFill>
                  <a:schemeClr val="bg1"/>
                </a:solidFill>
                <a:latin typeface="+mn-lt"/>
              </a:rPr>
              <a:t>		      	                    Zdroje</a:t>
            </a:r>
            <a:endParaRPr lang="cs-CZ" sz="2400" dirty="0">
              <a:solidFill>
                <a:schemeClr val="bg1"/>
              </a:solidFill>
              <a:latin typeface="+mn-lt"/>
            </a:endParaRPr>
          </a:p>
        </p:txBody>
      </p:sp>
      <p:pic>
        <p:nvPicPr>
          <p:cNvPr id="3" name="Obrázek 2">
            <a:extLst>
              <a:ext uri="{FF2B5EF4-FFF2-40B4-BE49-F238E27FC236}">
                <a16:creationId xmlns:a16="http://schemas.microsoft.com/office/drawing/2014/main" id="{131A5828-665F-2C97-CB30-873415BE189F}"/>
              </a:ext>
            </a:extLst>
          </p:cNvPr>
          <p:cNvPicPr>
            <a:picLocks noChangeAspect="1"/>
          </p:cNvPicPr>
          <p:nvPr/>
        </p:nvPicPr>
        <p:blipFill>
          <a:blip r:embed="rId2"/>
          <a:stretch>
            <a:fillRect/>
          </a:stretch>
        </p:blipFill>
        <p:spPr>
          <a:xfrm>
            <a:off x="485514" y="794321"/>
            <a:ext cx="8278380" cy="5458587"/>
          </a:xfrm>
          <a:prstGeom prst="rect">
            <a:avLst/>
          </a:prstGeom>
        </p:spPr>
      </p:pic>
      <p:sp>
        <p:nvSpPr>
          <p:cNvPr id="9" name="Ovál 8">
            <a:extLst>
              <a:ext uri="{FF2B5EF4-FFF2-40B4-BE49-F238E27FC236}">
                <a16:creationId xmlns:a16="http://schemas.microsoft.com/office/drawing/2014/main" id="{C4BF0591-FFF3-4D0C-F475-2E72E8ADD20C}"/>
              </a:ext>
            </a:extLst>
          </p:cNvPr>
          <p:cNvSpPr/>
          <p:nvPr/>
        </p:nvSpPr>
        <p:spPr>
          <a:xfrm>
            <a:off x="720842" y="1638694"/>
            <a:ext cx="936104" cy="288032"/>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a:extLst>
              <a:ext uri="{FF2B5EF4-FFF2-40B4-BE49-F238E27FC236}">
                <a16:creationId xmlns:a16="http://schemas.microsoft.com/office/drawing/2014/main" id="{483CAA21-187A-D5A8-9094-242B7168F6FD}"/>
              </a:ext>
            </a:extLst>
          </p:cNvPr>
          <p:cNvSpPr/>
          <p:nvPr/>
        </p:nvSpPr>
        <p:spPr>
          <a:xfrm>
            <a:off x="755576" y="2708920"/>
            <a:ext cx="1080120" cy="288032"/>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7" name="Obrázek 16">
            <a:extLst>
              <a:ext uri="{FF2B5EF4-FFF2-40B4-BE49-F238E27FC236}">
                <a16:creationId xmlns:a16="http://schemas.microsoft.com/office/drawing/2014/main" id="{1921CB0D-F35A-32C5-0B1A-0F7737CD6E06}"/>
              </a:ext>
            </a:extLst>
          </p:cNvPr>
          <p:cNvPicPr>
            <a:picLocks noChangeAspect="1"/>
          </p:cNvPicPr>
          <p:nvPr/>
        </p:nvPicPr>
        <p:blipFill>
          <a:blip r:embed="rId3"/>
          <a:stretch>
            <a:fillRect/>
          </a:stretch>
        </p:blipFill>
        <p:spPr>
          <a:xfrm>
            <a:off x="395536" y="794321"/>
            <a:ext cx="8287907" cy="5487166"/>
          </a:xfrm>
          <a:prstGeom prst="rect">
            <a:avLst/>
          </a:prstGeom>
        </p:spPr>
      </p:pic>
      <p:sp>
        <p:nvSpPr>
          <p:cNvPr id="18" name="Ovál 17">
            <a:extLst>
              <a:ext uri="{FF2B5EF4-FFF2-40B4-BE49-F238E27FC236}">
                <a16:creationId xmlns:a16="http://schemas.microsoft.com/office/drawing/2014/main" id="{9B6AB39D-79D2-3255-645E-4C1ABB00B61D}"/>
              </a:ext>
            </a:extLst>
          </p:cNvPr>
          <p:cNvSpPr/>
          <p:nvPr/>
        </p:nvSpPr>
        <p:spPr>
          <a:xfrm>
            <a:off x="1974954" y="3290881"/>
            <a:ext cx="3240360" cy="72008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vál 20">
            <a:extLst>
              <a:ext uri="{FF2B5EF4-FFF2-40B4-BE49-F238E27FC236}">
                <a16:creationId xmlns:a16="http://schemas.microsoft.com/office/drawing/2014/main" id="{20405B76-FEA3-714C-B852-AF13A3C88919}"/>
              </a:ext>
            </a:extLst>
          </p:cNvPr>
          <p:cNvSpPr/>
          <p:nvPr/>
        </p:nvSpPr>
        <p:spPr>
          <a:xfrm>
            <a:off x="539552" y="5538649"/>
            <a:ext cx="936104" cy="36004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vál 3">
            <a:extLst>
              <a:ext uri="{FF2B5EF4-FFF2-40B4-BE49-F238E27FC236}">
                <a16:creationId xmlns:a16="http://schemas.microsoft.com/office/drawing/2014/main" id="{E192F788-F745-4939-2078-DA8B20268193}"/>
              </a:ext>
            </a:extLst>
          </p:cNvPr>
          <p:cNvSpPr/>
          <p:nvPr/>
        </p:nvSpPr>
        <p:spPr>
          <a:xfrm>
            <a:off x="2659030" y="4010961"/>
            <a:ext cx="936104" cy="36004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7933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18" grpId="0" animBg="1"/>
      <p:bldP spid="21"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461665"/>
          </a:xfrm>
          <a:prstGeom prst="rect">
            <a:avLst/>
          </a:prstGeom>
          <a:noFill/>
        </p:spPr>
        <p:txBody>
          <a:bodyPr wrap="square" rtlCol="0">
            <a:spAutoFit/>
          </a:bodyPr>
          <a:lstStyle/>
          <a:p>
            <a:r>
              <a:rPr lang="cs-CZ" sz="2400" b="1" dirty="0">
                <a:solidFill>
                  <a:srgbClr val="00ADD0"/>
                </a:solidFill>
                <a:latin typeface="+mj-lt"/>
                <a:ea typeface="+mj-ea"/>
                <a:cs typeface="+mj-cs"/>
              </a:rPr>
              <a:t>ČÁST Rozpočty/Projekty</a:t>
            </a:r>
            <a:r>
              <a:rPr lang="cs-CZ" sz="2400" b="1" dirty="0">
                <a:solidFill>
                  <a:schemeClr val="bg1"/>
                </a:solidFill>
                <a:latin typeface="+mn-lt"/>
              </a:rPr>
              <a:t>		     Očekávané </a:t>
            </a:r>
            <a:r>
              <a:rPr lang="cs-CZ" sz="2400" b="1" dirty="0" err="1">
                <a:solidFill>
                  <a:schemeClr val="bg1"/>
                </a:solidFill>
                <a:latin typeface="+mn-lt"/>
              </a:rPr>
              <a:t>fin</a:t>
            </a:r>
            <a:r>
              <a:rPr lang="cs-CZ" sz="2400" b="1" dirty="0">
                <a:solidFill>
                  <a:schemeClr val="bg1"/>
                </a:solidFill>
                <a:latin typeface="+mn-lt"/>
              </a:rPr>
              <a:t>. zdroje</a:t>
            </a:r>
            <a:endParaRPr lang="cs-CZ" sz="2400" dirty="0">
              <a:solidFill>
                <a:schemeClr val="bg1"/>
              </a:solidFill>
              <a:latin typeface="+mn-lt"/>
            </a:endParaRPr>
          </a:p>
        </p:txBody>
      </p:sp>
      <p:pic>
        <p:nvPicPr>
          <p:cNvPr id="13" name="Obrázek 12">
            <a:extLst>
              <a:ext uri="{FF2B5EF4-FFF2-40B4-BE49-F238E27FC236}">
                <a16:creationId xmlns:a16="http://schemas.microsoft.com/office/drawing/2014/main" id="{5924FE68-C1D7-B1DD-F0FF-74C3EDEC5608}"/>
              </a:ext>
            </a:extLst>
          </p:cNvPr>
          <p:cNvPicPr>
            <a:picLocks noChangeAspect="1"/>
          </p:cNvPicPr>
          <p:nvPr/>
        </p:nvPicPr>
        <p:blipFill rotWithShape="1">
          <a:blip r:embed="rId2"/>
          <a:srcRect b="14846"/>
          <a:stretch/>
        </p:blipFill>
        <p:spPr>
          <a:xfrm>
            <a:off x="194096" y="980728"/>
            <a:ext cx="1848108" cy="5256584"/>
          </a:xfrm>
          <a:prstGeom prst="rect">
            <a:avLst/>
          </a:prstGeom>
        </p:spPr>
      </p:pic>
      <p:sp>
        <p:nvSpPr>
          <p:cNvPr id="2" name="Ovál 1">
            <a:extLst>
              <a:ext uri="{FF2B5EF4-FFF2-40B4-BE49-F238E27FC236}">
                <a16:creationId xmlns:a16="http://schemas.microsoft.com/office/drawing/2014/main" id="{E1BCE8E4-AB42-D551-96F4-045D30FE9ED1}"/>
              </a:ext>
            </a:extLst>
          </p:cNvPr>
          <p:cNvSpPr/>
          <p:nvPr/>
        </p:nvSpPr>
        <p:spPr>
          <a:xfrm>
            <a:off x="107504" y="5085184"/>
            <a:ext cx="1848108" cy="504056"/>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Obrázek 6">
            <a:extLst>
              <a:ext uri="{FF2B5EF4-FFF2-40B4-BE49-F238E27FC236}">
                <a16:creationId xmlns:a16="http://schemas.microsoft.com/office/drawing/2014/main" id="{B82990B7-A921-6A63-C2E8-22FBB28C4BB2}"/>
              </a:ext>
            </a:extLst>
          </p:cNvPr>
          <p:cNvPicPr>
            <a:picLocks noChangeAspect="1"/>
          </p:cNvPicPr>
          <p:nvPr/>
        </p:nvPicPr>
        <p:blipFill>
          <a:blip r:embed="rId3"/>
          <a:stretch>
            <a:fillRect/>
          </a:stretch>
        </p:blipFill>
        <p:spPr>
          <a:xfrm>
            <a:off x="578090" y="874963"/>
            <a:ext cx="7859222" cy="5468113"/>
          </a:xfrm>
          <a:prstGeom prst="rect">
            <a:avLst/>
          </a:prstGeom>
        </p:spPr>
      </p:pic>
      <p:pic>
        <p:nvPicPr>
          <p:cNvPr id="10" name="Obrázek 9">
            <a:extLst>
              <a:ext uri="{FF2B5EF4-FFF2-40B4-BE49-F238E27FC236}">
                <a16:creationId xmlns:a16="http://schemas.microsoft.com/office/drawing/2014/main" id="{72FE2C20-565E-9FF5-654F-0BDFB0DA6E0C}"/>
              </a:ext>
            </a:extLst>
          </p:cNvPr>
          <p:cNvPicPr>
            <a:picLocks noChangeAspect="1"/>
          </p:cNvPicPr>
          <p:nvPr/>
        </p:nvPicPr>
        <p:blipFill>
          <a:blip r:embed="rId4"/>
          <a:stretch>
            <a:fillRect/>
          </a:stretch>
        </p:blipFill>
        <p:spPr>
          <a:xfrm>
            <a:off x="568564" y="881090"/>
            <a:ext cx="7878274" cy="5572903"/>
          </a:xfrm>
          <a:prstGeom prst="rect">
            <a:avLst/>
          </a:prstGeom>
        </p:spPr>
      </p:pic>
      <p:sp>
        <p:nvSpPr>
          <p:cNvPr id="11" name="Ovál 10">
            <a:extLst>
              <a:ext uri="{FF2B5EF4-FFF2-40B4-BE49-F238E27FC236}">
                <a16:creationId xmlns:a16="http://schemas.microsoft.com/office/drawing/2014/main" id="{19685021-B854-10CE-D51E-1B62A3847A51}"/>
              </a:ext>
            </a:extLst>
          </p:cNvPr>
          <p:cNvSpPr/>
          <p:nvPr/>
        </p:nvSpPr>
        <p:spPr>
          <a:xfrm>
            <a:off x="2123728" y="4149080"/>
            <a:ext cx="1224136" cy="432048"/>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vál 2">
            <a:extLst>
              <a:ext uri="{FF2B5EF4-FFF2-40B4-BE49-F238E27FC236}">
                <a16:creationId xmlns:a16="http://schemas.microsoft.com/office/drawing/2014/main" id="{0E536D73-27C1-FBB3-869E-8AF287D75AB9}"/>
              </a:ext>
            </a:extLst>
          </p:cNvPr>
          <p:cNvSpPr/>
          <p:nvPr/>
        </p:nvSpPr>
        <p:spPr>
          <a:xfrm>
            <a:off x="683568" y="5733256"/>
            <a:ext cx="100811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1210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461665"/>
          </a:xfrm>
          <a:prstGeom prst="rect">
            <a:avLst/>
          </a:prstGeom>
          <a:noFill/>
        </p:spPr>
        <p:txBody>
          <a:bodyPr wrap="square" rtlCol="0">
            <a:spAutoFit/>
          </a:bodyPr>
          <a:lstStyle/>
          <a:p>
            <a:r>
              <a:rPr lang="cs-CZ" sz="2400" b="1" dirty="0">
                <a:solidFill>
                  <a:srgbClr val="00ADD0"/>
                </a:solidFill>
                <a:latin typeface="+mj-lt"/>
                <a:ea typeface="+mj-ea"/>
                <a:cs typeface="+mj-cs"/>
              </a:rPr>
              <a:t>ČÁST Rozpočty/Projekty</a:t>
            </a:r>
            <a:r>
              <a:rPr lang="cs-CZ" sz="2400" b="1" dirty="0">
                <a:solidFill>
                  <a:schemeClr val="bg1"/>
                </a:solidFill>
                <a:latin typeface="+mn-lt"/>
              </a:rPr>
              <a:t>		    Předání ke zpracování</a:t>
            </a:r>
            <a:endParaRPr lang="cs-CZ" sz="2400" dirty="0">
              <a:solidFill>
                <a:schemeClr val="bg1"/>
              </a:solidFill>
              <a:latin typeface="+mn-lt"/>
            </a:endParaRPr>
          </a:p>
        </p:txBody>
      </p:sp>
      <p:pic>
        <p:nvPicPr>
          <p:cNvPr id="13" name="Obrázek 12">
            <a:extLst>
              <a:ext uri="{FF2B5EF4-FFF2-40B4-BE49-F238E27FC236}">
                <a16:creationId xmlns:a16="http://schemas.microsoft.com/office/drawing/2014/main" id="{5924FE68-C1D7-B1DD-F0FF-74C3EDEC5608}"/>
              </a:ext>
            </a:extLst>
          </p:cNvPr>
          <p:cNvPicPr>
            <a:picLocks noChangeAspect="1"/>
          </p:cNvPicPr>
          <p:nvPr/>
        </p:nvPicPr>
        <p:blipFill rotWithShape="1">
          <a:blip r:embed="rId2"/>
          <a:srcRect b="14846"/>
          <a:stretch/>
        </p:blipFill>
        <p:spPr>
          <a:xfrm>
            <a:off x="251520" y="980728"/>
            <a:ext cx="1848108" cy="5256584"/>
          </a:xfrm>
          <a:prstGeom prst="rect">
            <a:avLst/>
          </a:prstGeom>
        </p:spPr>
      </p:pic>
      <p:sp>
        <p:nvSpPr>
          <p:cNvPr id="2" name="Ovál 1">
            <a:extLst>
              <a:ext uri="{FF2B5EF4-FFF2-40B4-BE49-F238E27FC236}">
                <a16:creationId xmlns:a16="http://schemas.microsoft.com/office/drawing/2014/main" id="{E1BCE8E4-AB42-D551-96F4-045D30FE9ED1}"/>
              </a:ext>
            </a:extLst>
          </p:cNvPr>
          <p:cNvSpPr/>
          <p:nvPr/>
        </p:nvSpPr>
        <p:spPr>
          <a:xfrm>
            <a:off x="107504" y="2492896"/>
            <a:ext cx="1848108" cy="504056"/>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 name="Obrázek 3">
            <a:extLst>
              <a:ext uri="{FF2B5EF4-FFF2-40B4-BE49-F238E27FC236}">
                <a16:creationId xmlns:a16="http://schemas.microsoft.com/office/drawing/2014/main" id="{043356AD-8BDC-8FA0-1AF2-92C9A7A145BB}"/>
              </a:ext>
            </a:extLst>
          </p:cNvPr>
          <p:cNvPicPr>
            <a:picLocks noChangeAspect="1"/>
          </p:cNvPicPr>
          <p:nvPr/>
        </p:nvPicPr>
        <p:blipFill>
          <a:blip r:embed="rId3"/>
          <a:stretch>
            <a:fillRect/>
          </a:stretch>
        </p:blipFill>
        <p:spPr>
          <a:xfrm>
            <a:off x="2339752" y="983572"/>
            <a:ext cx="4934639" cy="2581635"/>
          </a:xfrm>
          <a:prstGeom prst="rect">
            <a:avLst/>
          </a:prstGeom>
        </p:spPr>
      </p:pic>
      <p:grpSp>
        <p:nvGrpSpPr>
          <p:cNvPr id="14" name="Skupina 13">
            <a:extLst>
              <a:ext uri="{FF2B5EF4-FFF2-40B4-BE49-F238E27FC236}">
                <a16:creationId xmlns:a16="http://schemas.microsoft.com/office/drawing/2014/main" id="{F98E411B-4F9F-BE6E-1678-449770AE5F43}"/>
              </a:ext>
            </a:extLst>
          </p:cNvPr>
          <p:cNvGrpSpPr/>
          <p:nvPr/>
        </p:nvGrpSpPr>
        <p:grpSpPr>
          <a:xfrm>
            <a:off x="2243644" y="4149080"/>
            <a:ext cx="6706536" cy="1247949"/>
            <a:chOff x="2243644" y="4149080"/>
            <a:chExt cx="6706536" cy="1247949"/>
          </a:xfrm>
        </p:grpSpPr>
        <p:pic>
          <p:nvPicPr>
            <p:cNvPr id="8" name="Obrázek 7">
              <a:extLst>
                <a:ext uri="{FF2B5EF4-FFF2-40B4-BE49-F238E27FC236}">
                  <a16:creationId xmlns:a16="http://schemas.microsoft.com/office/drawing/2014/main" id="{0A82C2F3-9F4A-E8B8-32DD-FC6498F9D37E}"/>
                </a:ext>
              </a:extLst>
            </p:cNvPr>
            <p:cNvPicPr>
              <a:picLocks noChangeAspect="1"/>
            </p:cNvPicPr>
            <p:nvPr/>
          </p:nvPicPr>
          <p:blipFill>
            <a:blip r:embed="rId4"/>
            <a:stretch>
              <a:fillRect/>
            </a:stretch>
          </p:blipFill>
          <p:spPr>
            <a:xfrm>
              <a:off x="2243644" y="4149080"/>
              <a:ext cx="6706536" cy="1247949"/>
            </a:xfrm>
            <a:prstGeom prst="rect">
              <a:avLst/>
            </a:prstGeom>
          </p:spPr>
        </p:pic>
        <p:sp>
          <p:nvSpPr>
            <p:cNvPr id="9" name="Ovál 8">
              <a:extLst>
                <a:ext uri="{FF2B5EF4-FFF2-40B4-BE49-F238E27FC236}">
                  <a16:creationId xmlns:a16="http://schemas.microsoft.com/office/drawing/2014/main" id="{4FE4B926-D89A-38CE-ED36-970AA701A8BD}"/>
                </a:ext>
              </a:extLst>
            </p:cNvPr>
            <p:cNvSpPr/>
            <p:nvPr/>
          </p:nvSpPr>
          <p:spPr>
            <a:xfrm>
              <a:off x="4860032" y="4773054"/>
              <a:ext cx="936104" cy="456146"/>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80919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0BEE7C43-A759-1256-AB14-0B99A65E1521}"/>
              </a:ext>
            </a:extLst>
          </p:cNvPr>
          <p:cNvPicPr>
            <a:picLocks noChangeAspect="1"/>
          </p:cNvPicPr>
          <p:nvPr/>
        </p:nvPicPr>
        <p:blipFill>
          <a:blip r:embed="rId2"/>
          <a:stretch>
            <a:fillRect/>
          </a:stretch>
        </p:blipFill>
        <p:spPr>
          <a:xfrm>
            <a:off x="401185" y="1124744"/>
            <a:ext cx="1762371" cy="4839375"/>
          </a:xfrm>
          <a:prstGeom prst="rect">
            <a:avLst/>
          </a:prstGeom>
        </p:spPr>
      </p:pic>
      <p:sp>
        <p:nvSpPr>
          <p:cNvPr id="7" name="Ovál 6">
            <a:extLst>
              <a:ext uri="{FF2B5EF4-FFF2-40B4-BE49-F238E27FC236}">
                <a16:creationId xmlns:a16="http://schemas.microsoft.com/office/drawing/2014/main" id="{D4D46C41-2C8C-56A2-D618-D32D10065B53}"/>
              </a:ext>
            </a:extLst>
          </p:cNvPr>
          <p:cNvSpPr/>
          <p:nvPr/>
        </p:nvSpPr>
        <p:spPr>
          <a:xfrm>
            <a:off x="251520" y="4725144"/>
            <a:ext cx="2088232" cy="461665"/>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a:extLst>
              <a:ext uri="{FF2B5EF4-FFF2-40B4-BE49-F238E27FC236}">
                <a16:creationId xmlns:a16="http://schemas.microsoft.com/office/drawing/2014/main" id="{D79F8566-A630-3390-84B1-AB08B54E072D}"/>
              </a:ext>
            </a:extLst>
          </p:cNvPr>
          <p:cNvSpPr txBox="1"/>
          <p:nvPr/>
        </p:nvSpPr>
        <p:spPr>
          <a:xfrm>
            <a:off x="2339752" y="2459504"/>
            <a:ext cx="6192688" cy="1938992"/>
          </a:xfrm>
          <a:prstGeom prst="rect">
            <a:avLst/>
          </a:prstGeom>
          <a:noFill/>
        </p:spPr>
        <p:txBody>
          <a:bodyPr wrap="square" rtlCol="0">
            <a:spAutoFit/>
          </a:bodyPr>
          <a:lstStyle/>
          <a:p>
            <a:pPr marL="285750" indent="-285750">
              <a:buFont typeface="Arial" panose="020B0604020202020204" pitchFamily="34" charset="0"/>
              <a:buChar char="•"/>
            </a:pPr>
            <a:r>
              <a:rPr lang="cs-CZ" sz="2400" dirty="0">
                <a:solidFill>
                  <a:schemeClr val="bg1"/>
                </a:solidFill>
                <a:latin typeface="+mn-lt"/>
              </a:rPr>
              <a:t>nutná instalace programu 602xml </a:t>
            </a:r>
            <a:r>
              <a:rPr lang="cs-CZ" sz="2400" dirty="0" err="1">
                <a:solidFill>
                  <a:schemeClr val="bg1"/>
                </a:solidFill>
                <a:latin typeface="+mn-lt"/>
              </a:rPr>
              <a:t>filler</a:t>
            </a:r>
            <a:endParaRPr lang="cs-CZ" sz="2400" dirty="0">
              <a:solidFill>
                <a:schemeClr val="bg1"/>
              </a:solidFill>
              <a:latin typeface="+mn-lt"/>
            </a:endParaRPr>
          </a:p>
          <a:p>
            <a:r>
              <a:rPr lang="cs-CZ" sz="2400" dirty="0">
                <a:solidFill>
                  <a:schemeClr val="bg1"/>
                </a:solidFill>
                <a:latin typeface="+mn-lt"/>
              </a:rPr>
              <a:t>   </a:t>
            </a:r>
            <a:r>
              <a:rPr lang="cs-CZ" sz="1600" dirty="0">
                <a:solidFill>
                  <a:schemeClr val="bg1"/>
                </a:solidFill>
                <a:latin typeface="+mn-lt"/>
              </a:rPr>
              <a:t>(</a:t>
            </a:r>
            <a:r>
              <a:rPr lang="cs-CZ" sz="1600" dirty="0">
                <a:solidFill>
                  <a:schemeClr val="bg1"/>
                </a:solidFill>
                <a:latin typeface="+mn-lt"/>
                <a:hlinkClick r:id="rId3"/>
              </a:rPr>
              <a:t>https://www.602.cz/</a:t>
            </a:r>
            <a:r>
              <a:rPr lang="cs-CZ" sz="1600" dirty="0" err="1">
                <a:solidFill>
                  <a:schemeClr val="bg1"/>
                </a:solidFill>
                <a:latin typeface="+mn-lt"/>
                <a:hlinkClick r:id="rId3"/>
              </a:rPr>
              <a:t>formfiller</a:t>
            </a:r>
            <a:r>
              <a:rPr lang="cs-CZ" sz="1600" dirty="0">
                <a:solidFill>
                  <a:schemeClr val="bg1"/>
                </a:solidFill>
                <a:latin typeface="+mn-lt"/>
              </a:rPr>
              <a:t>)</a:t>
            </a:r>
          </a:p>
          <a:p>
            <a:pPr marL="342900" indent="-342900">
              <a:buFont typeface="Arial" panose="020B0604020202020204" pitchFamily="34" charset="0"/>
              <a:buChar char="•"/>
            </a:pPr>
            <a:r>
              <a:rPr lang="cs-CZ" sz="2400" dirty="0">
                <a:solidFill>
                  <a:schemeClr val="bg1"/>
                </a:solidFill>
                <a:latin typeface="+mn-lt"/>
              </a:rPr>
              <a:t>jednoduchý návod ke stažení programu a práci s formulářem najdete na webových stránkách SMO (aktuální výzva)</a:t>
            </a:r>
          </a:p>
        </p:txBody>
      </p:sp>
      <p:sp>
        <p:nvSpPr>
          <p:cNvPr id="2" name="TextovéPole 1">
            <a:extLst>
              <a:ext uri="{FF2B5EF4-FFF2-40B4-BE49-F238E27FC236}">
                <a16:creationId xmlns:a16="http://schemas.microsoft.com/office/drawing/2014/main" id="{3EA7C0EA-EBC4-CD25-5600-C9DAEE8762F2}"/>
              </a:ext>
            </a:extLst>
          </p:cNvPr>
          <p:cNvSpPr txBox="1"/>
          <p:nvPr/>
        </p:nvSpPr>
        <p:spPr>
          <a:xfrm>
            <a:off x="2851817" y="332656"/>
            <a:ext cx="3440365" cy="523220"/>
          </a:xfrm>
          <a:prstGeom prst="rect">
            <a:avLst/>
          </a:prstGeom>
          <a:noFill/>
        </p:spPr>
        <p:txBody>
          <a:bodyPr wrap="none" rtlCol="0">
            <a:spAutoFit/>
          </a:bodyPr>
          <a:lstStyle/>
          <a:p>
            <a:r>
              <a:rPr lang="cs-CZ" sz="2800" b="1" dirty="0">
                <a:solidFill>
                  <a:srgbClr val="00ADD0"/>
                </a:solidFill>
                <a:latin typeface="+mj-lt"/>
                <a:ea typeface="+mj-ea"/>
                <a:cs typeface="+mj-cs"/>
              </a:rPr>
              <a:t>Přihláška </a:t>
            </a:r>
            <a:r>
              <a:rPr lang="cs-CZ" sz="2800" b="1" dirty="0" err="1">
                <a:solidFill>
                  <a:srgbClr val="00ADD0"/>
                </a:solidFill>
                <a:latin typeface="+mj-lt"/>
                <a:ea typeface="+mj-ea"/>
                <a:cs typeface="+mj-cs"/>
              </a:rPr>
              <a:t>EvAgend</a:t>
            </a:r>
            <a:endParaRPr lang="cs-CZ" sz="2800" b="1" dirty="0">
              <a:solidFill>
                <a:srgbClr val="00ADD0"/>
              </a:solidFill>
              <a:latin typeface="+mj-lt"/>
              <a:ea typeface="+mj-ea"/>
              <a:cs typeface="+mj-cs"/>
            </a:endParaRPr>
          </a:p>
        </p:txBody>
      </p:sp>
    </p:spTree>
    <p:extLst>
      <p:ext uri="{BB962C8B-B14F-4D97-AF65-F5344CB8AC3E}">
        <p14:creationId xmlns:p14="http://schemas.microsoft.com/office/powerpoint/2010/main" val="218237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214AE80F-E74F-FE34-0EAF-43B844DFBD33}"/>
              </a:ext>
            </a:extLst>
          </p:cNvPr>
          <p:cNvSpPr/>
          <p:nvPr/>
        </p:nvSpPr>
        <p:spPr>
          <a:xfrm>
            <a:off x="4867699" y="5440355"/>
            <a:ext cx="4176464" cy="1246647"/>
          </a:xfrm>
          <a:prstGeom prst="rect">
            <a:avLst/>
          </a:prstGeom>
          <a:solidFill>
            <a:srgbClr val="0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91DE26A1-E09B-8BD3-E254-8AC8FB95E10B}"/>
              </a:ext>
            </a:extLst>
          </p:cNvPr>
          <p:cNvSpPr txBox="1"/>
          <p:nvPr/>
        </p:nvSpPr>
        <p:spPr>
          <a:xfrm>
            <a:off x="395536" y="476672"/>
            <a:ext cx="8352928" cy="830997"/>
          </a:xfrm>
          <a:prstGeom prst="rect">
            <a:avLst/>
          </a:prstGeom>
          <a:noFill/>
        </p:spPr>
        <p:txBody>
          <a:bodyPr wrap="square" rtlCol="0">
            <a:spAutoFit/>
          </a:bodyPr>
          <a:lstStyle/>
          <a:p>
            <a:pPr algn="ctr"/>
            <a:r>
              <a:rPr lang="cs-CZ" sz="2400" b="1" dirty="0">
                <a:solidFill>
                  <a:srgbClr val="00ADD0"/>
                </a:solidFill>
                <a:latin typeface="+mj-lt"/>
                <a:ea typeface="+mj-ea"/>
                <a:cs typeface="+mj-cs"/>
              </a:rPr>
              <a:t>Oblast Protidrogová prevence – Související aktivity</a:t>
            </a:r>
            <a:r>
              <a:rPr lang="cs-CZ" sz="2400" b="1" dirty="0">
                <a:solidFill>
                  <a:schemeClr val="bg1"/>
                </a:solidFill>
                <a:latin typeface="+mn-lt"/>
              </a:rPr>
              <a:t>	</a:t>
            </a:r>
            <a:endParaRPr lang="cs-CZ" sz="2400" dirty="0">
              <a:solidFill>
                <a:schemeClr val="bg1"/>
              </a:solidFill>
              <a:latin typeface="+mn-lt"/>
            </a:endParaRPr>
          </a:p>
        </p:txBody>
      </p:sp>
      <p:sp>
        <p:nvSpPr>
          <p:cNvPr id="10" name="TextovéPole 9">
            <a:extLst>
              <a:ext uri="{FF2B5EF4-FFF2-40B4-BE49-F238E27FC236}">
                <a16:creationId xmlns:a16="http://schemas.microsoft.com/office/drawing/2014/main" id="{D79F8566-A630-3390-84B1-AB08B54E072D}"/>
              </a:ext>
            </a:extLst>
          </p:cNvPr>
          <p:cNvSpPr txBox="1"/>
          <p:nvPr/>
        </p:nvSpPr>
        <p:spPr>
          <a:xfrm>
            <a:off x="395536" y="1052736"/>
            <a:ext cx="8136904" cy="400110"/>
          </a:xfrm>
          <a:prstGeom prst="rect">
            <a:avLst/>
          </a:prstGeom>
          <a:noFill/>
        </p:spPr>
        <p:txBody>
          <a:bodyPr wrap="square" rtlCol="0">
            <a:spAutoFit/>
          </a:bodyPr>
          <a:lstStyle/>
          <a:p>
            <a:pPr marL="342900" indent="-342900">
              <a:buFont typeface="Arial" panose="020B0604020202020204" pitchFamily="34" charset="0"/>
              <a:buChar char="•"/>
            </a:pPr>
            <a:r>
              <a:rPr lang="cs-CZ" sz="2000" dirty="0">
                <a:solidFill>
                  <a:schemeClr val="bg1"/>
                </a:solidFill>
                <a:latin typeface="+mn-lt"/>
              </a:rPr>
              <a:t>žádost i povinné přílohy naleznete na webových stránkách </a:t>
            </a:r>
          </a:p>
        </p:txBody>
      </p:sp>
      <p:pic>
        <p:nvPicPr>
          <p:cNvPr id="3" name="Obrázek 2">
            <a:extLst>
              <a:ext uri="{FF2B5EF4-FFF2-40B4-BE49-F238E27FC236}">
                <a16:creationId xmlns:a16="http://schemas.microsoft.com/office/drawing/2014/main" id="{83ACBCB5-AADA-DB9C-1DE8-D20692DA4A50}"/>
              </a:ext>
            </a:extLst>
          </p:cNvPr>
          <p:cNvPicPr>
            <a:picLocks noChangeAspect="1"/>
          </p:cNvPicPr>
          <p:nvPr/>
        </p:nvPicPr>
        <p:blipFill rotWithShape="1">
          <a:blip r:embed="rId2"/>
          <a:srcRect b="4132"/>
          <a:stretch/>
        </p:blipFill>
        <p:spPr>
          <a:xfrm>
            <a:off x="630902" y="1567245"/>
            <a:ext cx="7901538" cy="5117120"/>
          </a:xfrm>
          <a:prstGeom prst="rect">
            <a:avLst/>
          </a:prstGeom>
        </p:spPr>
      </p:pic>
      <p:sp>
        <p:nvSpPr>
          <p:cNvPr id="4" name="Ovál 3">
            <a:extLst>
              <a:ext uri="{FF2B5EF4-FFF2-40B4-BE49-F238E27FC236}">
                <a16:creationId xmlns:a16="http://schemas.microsoft.com/office/drawing/2014/main" id="{2E411661-3941-7DC5-5084-2BE301D1115F}"/>
              </a:ext>
            </a:extLst>
          </p:cNvPr>
          <p:cNvSpPr/>
          <p:nvPr/>
        </p:nvSpPr>
        <p:spPr>
          <a:xfrm>
            <a:off x="448202" y="4941168"/>
            <a:ext cx="790153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3383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214AE80F-E74F-FE34-0EAF-43B844DFBD33}"/>
              </a:ext>
            </a:extLst>
          </p:cNvPr>
          <p:cNvSpPr/>
          <p:nvPr/>
        </p:nvSpPr>
        <p:spPr>
          <a:xfrm>
            <a:off x="4867699" y="5440355"/>
            <a:ext cx="4176464" cy="1246647"/>
          </a:xfrm>
          <a:prstGeom prst="rect">
            <a:avLst/>
          </a:prstGeom>
          <a:solidFill>
            <a:srgbClr val="0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91DE26A1-E09B-8BD3-E254-8AC8FB95E10B}"/>
              </a:ext>
            </a:extLst>
          </p:cNvPr>
          <p:cNvSpPr txBox="1"/>
          <p:nvPr/>
        </p:nvSpPr>
        <p:spPr>
          <a:xfrm>
            <a:off x="395536" y="476672"/>
            <a:ext cx="8352928" cy="830997"/>
          </a:xfrm>
          <a:prstGeom prst="rect">
            <a:avLst/>
          </a:prstGeom>
          <a:noFill/>
        </p:spPr>
        <p:txBody>
          <a:bodyPr wrap="square" rtlCol="0">
            <a:spAutoFit/>
          </a:bodyPr>
          <a:lstStyle/>
          <a:p>
            <a:pPr algn="ctr"/>
            <a:r>
              <a:rPr lang="cs-CZ" sz="2400" b="1" dirty="0">
                <a:solidFill>
                  <a:srgbClr val="00ADD0"/>
                </a:solidFill>
                <a:latin typeface="+mj-lt"/>
                <a:ea typeface="+mj-ea"/>
                <a:cs typeface="+mj-cs"/>
              </a:rPr>
              <a:t>Oblast Protidrogová prevence – Související aktivity</a:t>
            </a:r>
            <a:r>
              <a:rPr lang="cs-CZ" sz="2400" b="1" dirty="0">
                <a:solidFill>
                  <a:schemeClr val="bg1"/>
                </a:solidFill>
                <a:latin typeface="+mn-lt"/>
              </a:rPr>
              <a:t>	</a:t>
            </a:r>
            <a:endParaRPr lang="cs-CZ" sz="2400" dirty="0">
              <a:solidFill>
                <a:schemeClr val="bg1"/>
              </a:solidFill>
              <a:latin typeface="+mn-lt"/>
            </a:endParaRPr>
          </a:p>
        </p:txBody>
      </p:sp>
      <p:sp>
        <p:nvSpPr>
          <p:cNvPr id="10" name="TextovéPole 9">
            <a:extLst>
              <a:ext uri="{FF2B5EF4-FFF2-40B4-BE49-F238E27FC236}">
                <a16:creationId xmlns:a16="http://schemas.microsoft.com/office/drawing/2014/main" id="{D79F8566-A630-3390-84B1-AB08B54E072D}"/>
              </a:ext>
            </a:extLst>
          </p:cNvPr>
          <p:cNvSpPr txBox="1"/>
          <p:nvPr/>
        </p:nvSpPr>
        <p:spPr>
          <a:xfrm>
            <a:off x="395536" y="1052736"/>
            <a:ext cx="8136904" cy="400110"/>
          </a:xfrm>
          <a:prstGeom prst="rect">
            <a:avLst/>
          </a:prstGeom>
          <a:noFill/>
        </p:spPr>
        <p:txBody>
          <a:bodyPr wrap="square" rtlCol="0">
            <a:spAutoFit/>
          </a:bodyPr>
          <a:lstStyle/>
          <a:p>
            <a:pPr marL="342900" indent="-342900">
              <a:buFont typeface="Arial" panose="020B0604020202020204" pitchFamily="34" charset="0"/>
              <a:buChar char="•"/>
            </a:pPr>
            <a:r>
              <a:rPr lang="cs-CZ" sz="2000" dirty="0">
                <a:solidFill>
                  <a:schemeClr val="bg1"/>
                </a:solidFill>
                <a:latin typeface="+mn-lt"/>
              </a:rPr>
              <a:t>povinné přílohy – Personální obsazení</a:t>
            </a:r>
          </a:p>
        </p:txBody>
      </p:sp>
      <p:pic>
        <p:nvPicPr>
          <p:cNvPr id="7" name="Obrázek 6">
            <a:extLst>
              <a:ext uri="{FF2B5EF4-FFF2-40B4-BE49-F238E27FC236}">
                <a16:creationId xmlns:a16="http://schemas.microsoft.com/office/drawing/2014/main" id="{A4E74D7D-749C-8472-7D5D-99BAF5657F33}"/>
              </a:ext>
            </a:extLst>
          </p:cNvPr>
          <p:cNvPicPr>
            <a:picLocks noChangeAspect="1"/>
          </p:cNvPicPr>
          <p:nvPr/>
        </p:nvPicPr>
        <p:blipFill>
          <a:blip r:embed="rId2"/>
          <a:stretch>
            <a:fillRect/>
          </a:stretch>
        </p:blipFill>
        <p:spPr>
          <a:xfrm>
            <a:off x="298675" y="2103203"/>
            <a:ext cx="8330625" cy="3191975"/>
          </a:xfrm>
          <a:prstGeom prst="rect">
            <a:avLst/>
          </a:prstGeom>
        </p:spPr>
      </p:pic>
    </p:spTree>
    <p:extLst>
      <p:ext uri="{BB962C8B-B14F-4D97-AF65-F5344CB8AC3E}">
        <p14:creationId xmlns:p14="http://schemas.microsoft.com/office/powerpoint/2010/main" val="15174062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214AE80F-E74F-FE34-0EAF-43B844DFBD33}"/>
              </a:ext>
            </a:extLst>
          </p:cNvPr>
          <p:cNvSpPr/>
          <p:nvPr/>
        </p:nvSpPr>
        <p:spPr>
          <a:xfrm>
            <a:off x="4867699" y="5440355"/>
            <a:ext cx="4176464" cy="1246647"/>
          </a:xfrm>
          <a:prstGeom prst="rect">
            <a:avLst/>
          </a:prstGeom>
          <a:solidFill>
            <a:srgbClr val="0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91DE26A1-E09B-8BD3-E254-8AC8FB95E10B}"/>
              </a:ext>
            </a:extLst>
          </p:cNvPr>
          <p:cNvSpPr txBox="1"/>
          <p:nvPr/>
        </p:nvSpPr>
        <p:spPr>
          <a:xfrm>
            <a:off x="395536" y="476672"/>
            <a:ext cx="8352928" cy="830997"/>
          </a:xfrm>
          <a:prstGeom prst="rect">
            <a:avLst/>
          </a:prstGeom>
          <a:noFill/>
        </p:spPr>
        <p:txBody>
          <a:bodyPr wrap="square" rtlCol="0">
            <a:spAutoFit/>
          </a:bodyPr>
          <a:lstStyle/>
          <a:p>
            <a:pPr algn="ctr"/>
            <a:r>
              <a:rPr lang="cs-CZ" sz="2400" b="1" dirty="0">
                <a:solidFill>
                  <a:srgbClr val="00ADD0"/>
                </a:solidFill>
                <a:latin typeface="+mj-lt"/>
                <a:ea typeface="+mj-ea"/>
                <a:cs typeface="+mj-cs"/>
              </a:rPr>
              <a:t>Oblast Protidrogová prevence – Související aktivity</a:t>
            </a:r>
            <a:r>
              <a:rPr lang="cs-CZ" sz="2400" b="1" dirty="0">
                <a:solidFill>
                  <a:schemeClr val="bg1"/>
                </a:solidFill>
                <a:latin typeface="+mn-lt"/>
              </a:rPr>
              <a:t>	</a:t>
            </a:r>
            <a:endParaRPr lang="cs-CZ" sz="2400" dirty="0">
              <a:solidFill>
                <a:schemeClr val="bg1"/>
              </a:solidFill>
              <a:latin typeface="+mn-lt"/>
            </a:endParaRPr>
          </a:p>
        </p:txBody>
      </p:sp>
      <p:sp>
        <p:nvSpPr>
          <p:cNvPr id="10" name="TextovéPole 9">
            <a:extLst>
              <a:ext uri="{FF2B5EF4-FFF2-40B4-BE49-F238E27FC236}">
                <a16:creationId xmlns:a16="http://schemas.microsoft.com/office/drawing/2014/main" id="{D79F8566-A630-3390-84B1-AB08B54E072D}"/>
              </a:ext>
            </a:extLst>
          </p:cNvPr>
          <p:cNvSpPr txBox="1"/>
          <p:nvPr/>
        </p:nvSpPr>
        <p:spPr>
          <a:xfrm>
            <a:off x="395536" y="1052736"/>
            <a:ext cx="8136904" cy="400110"/>
          </a:xfrm>
          <a:prstGeom prst="rect">
            <a:avLst/>
          </a:prstGeom>
          <a:noFill/>
        </p:spPr>
        <p:txBody>
          <a:bodyPr wrap="square" rtlCol="0">
            <a:spAutoFit/>
          </a:bodyPr>
          <a:lstStyle/>
          <a:p>
            <a:pPr marL="342900" indent="-342900">
              <a:buFont typeface="Arial" panose="020B0604020202020204" pitchFamily="34" charset="0"/>
              <a:buChar char="•"/>
            </a:pPr>
            <a:r>
              <a:rPr lang="cs-CZ" sz="2000" dirty="0">
                <a:solidFill>
                  <a:schemeClr val="bg1"/>
                </a:solidFill>
                <a:latin typeface="+mn-lt"/>
              </a:rPr>
              <a:t>povinné přílohy – Nákladový rozpočet projektu</a:t>
            </a:r>
          </a:p>
        </p:txBody>
      </p:sp>
      <p:pic>
        <p:nvPicPr>
          <p:cNvPr id="4" name="Obrázek 3">
            <a:extLst>
              <a:ext uri="{FF2B5EF4-FFF2-40B4-BE49-F238E27FC236}">
                <a16:creationId xmlns:a16="http://schemas.microsoft.com/office/drawing/2014/main" id="{B668A8CF-CD61-67EF-0FE3-6ADA75469EF1}"/>
              </a:ext>
            </a:extLst>
          </p:cNvPr>
          <p:cNvPicPr>
            <a:picLocks noChangeAspect="1"/>
          </p:cNvPicPr>
          <p:nvPr/>
        </p:nvPicPr>
        <p:blipFill>
          <a:blip r:embed="rId2"/>
          <a:stretch>
            <a:fillRect/>
          </a:stretch>
        </p:blipFill>
        <p:spPr>
          <a:xfrm>
            <a:off x="395536" y="2233667"/>
            <a:ext cx="8352928" cy="3571597"/>
          </a:xfrm>
          <a:prstGeom prst="rect">
            <a:avLst/>
          </a:prstGeom>
        </p:spPr>
      </p:pic>
    </p:spTree>
    <p:extLst>
      <p:ext uri="{BB962C8B-B14F-4D97-AF65-F5344CB8AC3E}">
        <p14:creationId xmlns:p14="http://schemas.microsoft.com/office/powerpoint/2010/main" val="3073570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a:extLst>
              <a:ext uri="{FF2B5EF4-FFF2-40B4-BE49-F238E27FC236}">
                <a16:creationId xmlns:a16="http://schemas.microsoft.com/office/drawing/2014/main" id="{A1CA7105-EB4E-1651-63AB-82488914A532}"/>
              </a:ext>
            </a:extLst>
          </p:cNvPr>
          <p:cNvSpPr>
            <a:spLocks noGrp="1" noChangeArrowheads="1"/>
          </p:cNvSpPr>
          <p:nvPr>
            <p:ph type="title"/>
          </p:nvPr>
        </p:nvSpPr>
        <p:spPr>
          <a:xfrm>
            <a:off x="4427538" y="274638"/>
            <a:ext cx="4259262" cy="1930400"/>
          </a:xfrm>
        </p:spPr>
        <p:txBody>
          <a:bodyPr/>
          <a:lstStyle/>
          <a:p>
            <a:pPr algn="l"/>
            <a:r>
              <a:rPr lang="cs-CZ" altLang="cs-CZ" sz="3600" b="1">
                <a:solidFill>
                  <a:srgbClr val="00ADD0"/>
                </a:solidFill>
              </a:rPr>
              <a:t>6. KP – organizační struktura</a:t>
            </a:r>
          </a:p>
        </p:txBody>
      </p:sp>
      <p:sp>
        <p:nvSpPr>
          <p:cNvPr id="6147" name="Zástupný symbol pro obsah 3">
            <a:extLst>
              <a:ext uri="{FF2B5EF4-FFF2-40B4-BE49-F238E27FC236}">
                <a16:creationId xmlns:a16="http://schemas.microsoft.com/office/drawing/2014/main" id="{E59E7A76-48D0-7026-8620-58684C6A22EF}"/>
              </a:ext>
            </a:extLst>
          </p:cNvPr>
          <p:cNvSpPr>
            <a:spLocks noGrp="1" noChangeArrowheads="1"/>
          </p:cNvSpPr>
          <p:nvPr>
            <p:ph idx="1"/>
          </p:nvPr>
        </p:nvSpPr>
        <p:spPr>
          <a:xfrm>
            <a:off x="457200" y="1341438"/>
            <a:ext cx="8229600" cy="4784725"/>
          </a:xfrm>
        </p:spPr>
        <p:txBody>
          <a:bodyPr/>
          <a:lstStyle/>
          <a:p>
            <a:pPr marL="0" indent="0" algn="just">
              <a:buFontTx/>
              <a:buNone/>
              <a:defRPr/>
            </a:pPr>
            <a:endParaRPr lang="cs-CZ" altLang="cs-CZ" sz="2400" dirty="0">
              <a:solidFill>
                <a:schemeClr val="bg1"/>
              </a:solidFill>
            </a:endParaRPr>
          </a:p>
          <a:p>
            <a:pPr algn="just">
              <a:buFont typeface="Wingdings" panose="05000000000000000000" pitchFamily="2" charset="2"/>
              <a:buChar char="Ø"/>
              <a:defRPr/>
            </a:pPr>
            <a:endParaRPr lang="cs-CZ" altLang="cs-CZ" sz="2400" dirty="0">
              <a:solidFill>
                <a:schemeClr val="bg1"/>
              </a:solidFill>
            </a:endParaRPr>
          </a:p>
          <a:p>
            <a:pPr algn="just">
              <a:buFont typeface="Wingdings" panose="05000000000000000000" pitchFamily="2" charset="2"/>
              <a:buChar char="Ø"/>
              <a:defRPr/>
            </a:pPr>
            <a:endParaRPr lang="cs-CZ" altLang="cs-CZ" sz="2400" dirty="0">
              <a:solidFill>
                <a:schemeClr val="bg1"/>
              </a:solidFill>
            </a:endParaRPr>
          </a:p>
          <a:p>
            <a:pPr marL="0" indent="0" algn="just">
              <a:buFontTx/>
              <a:buNone/>
              <a:defRPr/>
            </a:pPr>
            <a:endParaRPr lang="cs-CZ" altLang="cs-CZ" sz="2000" dirty="0">
              <a:solidFill>
                <a:schemeClr val="bg1"/>
              </a:solidFill>
            </a:endParaRPr>
          </a:p>
          <a:p>
            <a:pPr lvl="2" algn="just">
              <a:buFontTx/>
              <a:buChar char="-"/>
              <a:defRPr/>
            </a:pPr>
            <a:endParaRPr lang="cs-CZ" altLang="cs-CZ" sz="1600" dirty="0">
              <a:solidFill>
                <a:schemeClr val="bg1"/>
              </a:solidFill>
            </a:endParaRPr>
          </a:p>
          <a:p>
            <a:pPr marL="0" indent="0" algn="just">
              <a:buFontTx/>
              <a:buNone/>
              <a:defRPr/>
            </a:pPr>
            <a:endParaRPr lang="cs-CZ" altLang="cs-CZ" sz="2400" dirty="0">
              <a:solidFill>
                <a:schemeClr val="bg1"/>
              </a:solidFill>
            </a:endParaRPr>
          </a:p>
        </p:txBody>
      </p:sp>
      <p:pic>
        <p:nvPicPr>
          <p:cNvPr id="8196" name="Obrázek 1">
            <a:extLst>
              <a:ext uri="{FF2B5EF4-FFF2-40B4-BE49-F238E27FC236}">
                <a16:creationId xmlns:a16="http://schemas.microsoft.com/office/drawing/2014/main" id="{EF4755CA-B3C5-E580-D07D-68FE7CCE2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0013"/>
            <a:ext cx="5221287"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214AE80F-E74F-FE34-0EAF-43B844DFBD33}"/>
              </a:ext>
            </a:extLst>
          </p:cNvPr>
          <p:cNvSpPr/>
          <p:nvPr/>
        </p:nvSpPr>
        <p:spPr>
          <a:xfrm>
            <a:off x="4867699" y="5440355"/>
            <a:ext cx="4176464" cy="1246647"/>
          </a:xfrm>
          <a:prstGeom prst="rect">
            <a:avLst/>
          </a:prstGeom>
          <a:solidFill>
            <a:srgbClr val="0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91DE26A1-E09B-8BD3-E254-8AC8FB95E10B}"/>
              </a:ext>
            </a:extLst>
          </p:cNvPr>
          <p:cNvSpPr txBox="1"/>
          <p:nvPr/>
        </p:nvSpPr>
        <p:spPr>
          <a:xfrm>
            <a:off x="395536" y="476672"/>
            <a:ext cx="8352928" cy="830997"/>
          </a:xfrm>
          <a:prstGeom prst="rect">
            <a:avLst/>
          </a:prstGeom>
          <a:noFill/>
        </p:spPr>
        <p:txBody>
          <a:bodyPr wrap="square" rtlCol="0">
            <a:spAutoFit/>
          </a:bodyPr>
          <a:lstStyle/>
          <a:p>
            <a:pPr algn="ctr"/>
            <a:r>
              <a:rPr lang="cs-CZ" sz="2400" b="1" dirty="0">
                <a:solidFill>
                  <a:srgbClr val="00ADD0"/>
                </a:solidFill>
                <a:latin typeface="+mj-lt"/>
                <a:ea typeface="+mj-ea"/>
                <a:cs typeface="+mj-cs"/>
              </a:rPr>
              <a:t>Oblast Protidrogová prevence – Související aktivity</a:t>
            </a:r>
            <a:r>
              <a:rPr lang="cs-CZ" sz="2400" b="1" dirty="0">
                <a:solidFill>
                  <a:schemeClr val="bg1"/>
                </a:solidFill>
                <a:latin typeface="+mn-lt"/>
              </a:rPr>
              <a:t>	</a:t>
            </a:r>
            <a:endParaRPr lang="cs-CZ" sz="2400" dirty="0">
              <a:solidFill>
                <a:schemeClr val="bg1"/>
              </a:solidFill>
              <a:latin typeface="+mn-lt"/>
            </a:endParaRPr>
          </a:p>
        </p:txBody>
      </p:sp>
      <p:sp>
        <p:nvSpPr>
          <p:cNvPr id="10" name="TextovéPole 9">
            <a:extLst>
              <a:ext uri="{FF2B5EF4-FFF2-40B4-BE49-F238E27FC236}">
                <a16:creationId xmlns:a16="http://schemas.microsoft.com/office/drawing/2014/main" id="{D79F8566-A630-3390-84B1-AB08B54E072D}"/>
              </a:ext>
            </a:extLst>
          </p:cNvPr>
          <p:cNvSpPr txBox="1"/>
          <p:nvPr/>
        </p:nvSpPr>
        <p:spPr>
          <a:xfrm>
            <a:off x="395536" y="1052736"/>
            <a:ext cx="8136904" cy="400110"/>
          </a:xfrm>
          <a:prstGeom prst="rect">
            <a:avLst/>
          </a:prstGeom>
          <a:noFill/>
        </p:spPr>
        <p:txBody>
          <a:bodyPr wrap="square" rtlCol="0">
            <a:spAutoFit/>
          </a:bodyPr>
          <a:lstStyle/>
          <a:p>
            <a:pPr marL="342900" indent="-342900">
              <a:buFont typeface="Arial" panose="020B0604020202020204" pitchFamily="34" charset="0"/>
              <a:buChar char="•"/>
            </a:pPr>
            <a:r>
              <a:rPr lang="cs-CZ" sz="2000" dirty="0">
                <a:solidFill>
                  <a:schemeClr val="bg1"/>
                </a:solidFill>
                <a:latin typeface="+mn-lt"/>
              </a:rPr>
              <a:t>povinné přílohy – Zdroje projektu</a:t>
            </a:r>
          </a:p>
        </p:txBody>
      </p:sp>
      <p:pic>
        <p:nvPicPr>
          <p:cNvPr id="8" name="Obrázek 7">
            <a:extLst>
              <a:ext uri="{FF2B5EF4-FFF2-40B4-BE49-F238E27FC236}">
                <a16:creationId xmlns:a16="http://schemas.microsoft.com/office/drawing/2014/main" id="{5E7D2BE5-4A98-BBA8-B724-74CCC558B54A}"/>
              </a:ext>
            </a:extLst>
          </p:cNvPr>
          <p:cNvPicPr>
            <a:picLocks noChangeAspect="1"/>
          </p:cNvPicPr>
          <p:nvPr/>
        </p:nvPicPr>
        <p:blipFill>
          <a:blip r:embed="rId2"/>
          <a:stretch>
            <a:fillRect/>
          </a:stretch>
        </p:blipFill>
        <p:spPr>
          <a:xfrm>
            <a:off x="255847" y="1977996"/>
            <a:ext cx="8632305" cy="3827268"/>
          </a:xfrm>
          <a:prstGeom prst="rect">
            <a:avLst/>
          </a:prstGeom>
        </p:spPr>
      </p:pic>
    </p:spTree>
    <p:extLst>
      <p:ext uri="{BB962C8B-B14F-4D97-AF65-F5344CB8AC3E}">
        <p14:creationId xmlns:p14="http://schemas.microsoft.com/office/powerpoint/2010/main" val="23825473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461665"/>
          </a:xfrm>
          <a:prstGeom prst="rect">
            <a:avLst/>
          </a:prstGeom>
          <a:noFill/>
        </p:spPr>
        <p:txBody>
          <a:bodyPr wrap="square" rtlCol="0">
            <a:spAutoFit/>
          </a:bodyPr>
          <a:lstStyle/>
          <a:p>
            <a:r>
              <a:rPr lang="cs-CZ" sz="2400" b="1" dirty="0">
                <a:solidFill>
                  <a:srgbClr val="00ADD0"/>
                </a:solidFill>
                <a:latin typeface="+mj-lt"/>
                <a:ea typeface="+mj-ea"/>
                <a:cs typeface="+mj-cs"/>
              </a:rPr>
              <a:t>Žádost </a:t>
            </a:r>
            <a:r>
              <a:rPr lang="cs-CZ" sz="2400" b="1" dirty="0" err="1">
                <a:solidFill>
                  <a:srgbClr val="00ADD0"/>
                </a:solidFill>
                <a:latin typeface="+mj-lt"/>
                <a:ea typeface="+mj-ea"/>
                <a:cs typeface="+mj-cs"/>
              </a:rPr>
              <a:t>EvAgend</a:t>
            </a:r>
            <a:r>
              <a:rPr lang="cs-CZ" sz="2400" b="1" dirty="0">
                <a:solidFill>
                  <a:schemeClr val="bg1"/>
                </a:solidFill>
                <a:latin typeface="+mn-lt"/>
              </a:rPr>
              <a:t>					</a:t>
            </a:r>
            <a:endParaRPr lang="cs-CZ" sz="2400" dirty="0">
              <a:solidFill>
                <a:schemeClr val="bg1"/>
              </a:solidFill>
              <a:latin typeface="+mn-lt"/>
            </a:endParaRPr>
          </a:p>
        </p:txBody>
      </p:sp>
      <p:pic>
        <p:nvPicPr>
          <p:cNvPr id="11" name="Obrázek 10">
            <a:extLst>
              <a:ext uri="{FF2B5EF4-FFF2-40B4-BE49-F238E27FC236}">
                <a16:creationId xmlns:a16="http://schemas.microsoft.com/office/drawing/2014/main" id="{9661306E-4964-AD23-FF73-B818BDD6EF9B}"/>
              </a:ext>
            </a:extLst>
          </p:cNvPr>
          <p:cNvPicPr>
            <a:picLocks noChangeAspect="1"/>
          </p:cNvPicPr>
          <p:nvPr/>
        </p:nvPicPr>
        <p:blipFill>
          <a:blip r:embed="rId2"/>
          <a:stretch>
            <a:fillRect/>
          </a:stretch>
        </p:blipFill>
        <p:spPr>
          <a:xfrm>
            <a:off x="899592" y="794321"/>
            <a:ext cx="7073752" cy="5298975"/>
          </a:xfrm>
          <a:prstGeom prst="rect">
            <a:avLst/>
          </a:prstGeom>
        </p:spPr>
      </p:pic>
      <p:sp>
        <p:nvSpPr>
          <p:cNvPr id="2" name="Ovál 1">
            <a:extLst>
              <a:ext uri="{FF2B5EF4-FFF2-40B4-BE49-F238E27FC236}">
                <a16:creationId xmlns:a16="http://schemas.microsoft.com/office/drawing/2014/main" id="{738FF9F8-136D-591D-B1DB-EDD748D83C81}"/>
              </a:ext>
            </a:extLst>
          </p:cNvPr>
          <p:cNvSpPr/>
          <p:nvPr/>
        </p:nvSpPr>
        <p:spPr>
          <a:xfrm>
            <a:off x="4067944" y="3284984"/>
            <a:ext cx="4320480" cy="1944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8497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461665"/>
          </a:xfrm>
          <a:prstGeom prst="rect">
            <a:avLst/>
          </a:prstGeom>
          <a:noFill/>
        </p:spPr>
        <p:txBody>
          <a:bodyPr wrap="square" rtlCol="0">
            <a:spAutoFit/>
          </a:bodyPr>
          <a:lstStyle/>
          <a:p>
            <a:r>
              <a:rPr lang="cs-CZ" sz="2400" b="1" dirty="0">
                <a:solidFill>
                  <a:srgbClr val="00ADD0"/>
                </a:solidFill>
                <a:latin typeface="+mj-lt"/>
                <a:ea typeface="+mj-ea"/>
                <a:cs typeface="+mj-cs"/>
              </a:rPr>
              <a:t>Žádost </a:t>
            </a:r>
            <a:r>
              <a:rPr lang="cs-CZ" sz="2400" b="1" dirty="0" err="1">
                <a:solidFill>
                  <a:srgbClr val="00ADD0"/>
                </a:solidFill>
                <a:latin typeface="+mj-lt"/>
                <a:ea typeface="+mj-ea"/>
                <a:cs typeface="+mj-cs"/>
              </a:rPr>
              <a:t>EvAgend</a:t>
            </a:r>
            <a:r>
              <a:rPr lang="cs-CZ" sz="2400" b="1" dirty="0">
                <a:solidFill>
                  <a:schemeClr val="bg1"/>
                </a:solidFill>
                <a:latin typeface="+mn-lt"/>
              </a:rPr>
              <a:t>	</a:t>
            </a:r>
            <a:endParaRPr lang="cs-CZ" sz="2400" dirty="0">
              <a:solidFill>
                <a:schemeClr val="bg1"/>
              </a:solidFill>
              <a:latin typeface="+mn-lt"/>
            </a:endParaRPr>
          </a:p>
        </p:txBody>
      </p:sp>
      <p:pic>
        <p:nvPicPr>
          <p:cNvPr id="9" name="Obrázek 8">
            <a:extLst>
              <a:ext uri="{FF2B5EF4-FFF2-40B4-BE49-F238E27FC236}">
                <a16:creationId xmlns:a16="http://schemas.microsoft.com/office/drawing/2014/main" id="{4674CCB8-9B31-66CD-CC40-740F215BB2F6}"/>
              </a:ext>
            </a:extLst>
          </p:cNvPr>
          <p:cNvPicPr>
            <a:picLocks noChangeAspect="1"/>
          </p:cNvPicPr>
          <p:nvPr/>
        </p:nvPicPr>
        <p:blipFill>
          <a:blip r:embed="rId2"/>
          <a:stretch>
            <a:fillRect/>
          </a:stretch>
        </p:blipFill>
        <p:spPr>
          <a:xfrm>
            <a:off x="737652" y="966444"/>
            <a:ext cx="7668695" cy="4925112"/>
          </a:xfrm>
          <a:prstGeom prst="rect">
            <a:avLst/>
          </a:prstGeom>
        </p:spPr>
      </p:pic>
      <p:sp>
        <p:nvSpPr>
          <p:cNvPr id="5" name="Šipka: doleva 4">
            <a:extLst>
              <a:ext uri="{FF2B5EF4-FFF2-40B4-BE49-F238E27FC236}">
                <a16:creationId xmlns:a16="http://schemas.microsoft.com/office/drawing/2014/main" id="{2119CF6E-96E2-919E-E24B-9BCB02F89CD0}"/>
              </a:ext>
            </a:extLst>
          </p:cNvPr>
          <p:cNvSpPr/>
          <p:nvPr/>
        </p:nvSpPr>
        <p:spPr>
          <a:xfrm>
            <a:off x="3275856" y="3933056"/>
            <a:ext cx="5472608" cy="2304256"/>
          </a:xfrm>
          <a:prstGeom prst="leftArrow">
            <a:avLst/>
          </a:prstGeom>
          <a:solidFill>
            <a:srgbClr val="003C69"/>
          </a:solidFill>
          <a:ln>
            <a:solidFill>
              <a:srgbClr val="003C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dirty="0">
                <a:solidFill>
                  <a:schemeClr val="bg1"/>
                </a:solidFill>
              </a:rPr>
              <a:t>v případě podání více žádostí uvádějte </a:t>
            </a:r>
            <a:r>
              <a:rPr lang="cs-CZ" b="1" dirty="0">
                <a:solidFill>
                  <a:schemeClr val="bg1"/>
                </a:solidFill>
              </a:rPr>
              <a:t>přesný název dotační oblasti a název žádosti</a:t>
            </a:r>
            <a:r>
              <a:rPr lang="cs-CZ" dirty="0">
                <a:solidFill>
                  <a:schemeClr val="bg1"/>
                </a:solidFill>
              </a:rPr>
              <a:t>, </a:t>
            </a:r>
            <a:r>
              <a:rPr lang="cs-CZ" dirty="0"/>
              <a:t>ve které</a:t>
            </a:r>
            <a:r>
              <a:rPr lang="cs-CZ" dirty="0">
                <a:solidFill>
                  <a:schemeClr val="bg1"/>
                </a:solidFill>
              </a:rPr>
              <a:t> jsou přílohy vloženy</a:t>
            </a:r>
          </a:p>
        </p:txBody>
      </p:sp>
    </p:spTree>
    <p:extLst>
      <p:ext uri="{BB962C8B-B14F-4D97-AF65-F5344CB8AC3E}">
        <p14:creationId xmlns:p14="http://schemas.microsoft.com/office/powerpoint/2010/main" val="301211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461665"/>
          </a:xfrm>
          <a:prstGeom prst="rect">
            <a:avLst/>
          </a:prstGeom>
          <a:noFill/>
        </p:spPr>
        <p:txBody>
          <a:bodyPr wrap="square" rtlCol="0">
            <a:spAutoFit/>
          </a:bodyPr>
          <a:lstStyle/>
          <a:p>
            <a:r>
              <a:rPr lang="cs-CZ" sz="2400" b="1" dirty="0">
                <a:solidFill>
                  <a:srgbClr val="00ADD0"/>
                </a:solidFill>
                <a:latin typeface="+mj-lt"/>
                <a:ea typeface="+mj-ea"/>
                <a:cs typeface="+mj-cs"/>
              </a:rPr>
              <a:t>Žádost </a:t>
            </a:r>
            <a:r>
              <a:rPr lang="cs-CZ" sz="2400" b="1" dirty="0" err="1">
                <a:solidFill>
                  <a:srgbClr val="00ADD0"/>
                </a:solidFill>
                <a:latin typeface="+mj-lt"/>
                <a:ea typeface="+mj-ea"/>
                <a:cs typeface="+mj-cs"/>
              </a:rPr>
              <a:t>EvAgend</a:t>
            </a:r>
            <a:r>
              <a:rPr lang="cs-CZ" sz="2400" b="1" dirty="0">
                <a:solidFill>
                  <a:schemeClr val="bg1"/>
                </a:solidFill>
                <a:latin typeface="+mn-lt"/>
              </a:rPr>
              <a:t>	</a:t>
            </a:r>
            <a:endParaRPr lang="cs-CZ" sz="2400" dirty="0">
              <a:solidFill>
                <a:schemeClr val="bg1"/>
              </a:solidFill>
              <a:latin typeface="+mn-lt"/>
            </a:endParaRPr>
          </a:p>
        </p:txBody>
      </p:sp>
      <p:pic>
        <p:nvPicPr>
          <p:cNvPr id="3" name="Obrázek 2">
            <a:extLst>
              <a:ext uri="{FF2B5EF4-FFF2-40B4-BE49-F238E27FC236}">
                <a16:creationId xmlns:a16="http://schemas.microsoft.com/office/drawing/2014/main" id="{7AEBB196-C112-0C35-2441-7C407A87FDB3}"/>
              </a:ext>
            </a:extLst>
          </p:cNvPr>
          <p:cNvPicPr>
            <a:picLocks noChangeAspect="1"/>
          </p:cNvPicPr>
          <p:nvPr/>
        </p:nvPicPr>
        <p:blipFill>
          <a:blip r:embed="rId2"/>
          <a:stretch>
            <a:fillRect/>
          </a:stretch>
        </p:blipFill>
        <p:spPr>
          <a:xfrm>
            <a:off x="1023442" y="1352260"/>
            <a:ext cx="7097115" cy="4153480"/>
          </a:xfrm>
          <a:prstGeom prst="rect">
            <a:avLst/>
          </a:prstGeom>
        </p:spPr>
      </p:pic>
      <p:sp>
        <p:nvSpPr>
          <p:cNvPr id="4" name="Ovál 3">
            <a:extLst>
              <a:ext uri="{FF2B5EF4-FFF2-40B4-BE49-F238E27FC236}">
                <a16:creationId xmlns:a16="http://schemas.microsoft.com/office/drawing/2014/main" id="{DD6FCCFE-BA5E-01E8-3681-F3F1A0AFD5B9}"/>
              </a:ext>
            </a:extLst>
          </p:cNvPr>
          <p:cNvSpPr/>
          <p:nvPr/>
        </p:nvSpPr>
        <p:spPr>
          <a:xfrm>
            <a:off x="1403648" y="2204864"/>
            <a:ext cx="3816424" cy="46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a:extLst>
              <a:ext uri="{FF2B5EF4-FFF2-40B4-BE49-F238E27FC236}">
                <a16:creationId xmlns:a16="http://schemas.microsoft.com/office/drawing/2014/main" id="{465CAA32-8EC4-C8C6-0201-C89BF2506AFC}"/>
              </a:ext>
            </a:extLst>
          </p:cNvPr>
          <p:cNvSpPr/>
          <p:nvPr/>
        </p:nvSpPr>
        <p:spPr>
          <a:xfrm>
            <a:off x="2339752" y="3789040"/>
            <a:ext cx="4392488" cy="46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1316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461665"/>
          </a:xfrm>
          <a:prstGeom prst="rect">
            <a:avLst/>
          </a:prstGeom>
          <a:noFill/>
        </p:spPr>
        <p:txBody>
          <a:bodyPr wrap="square" rtlCol="0">
            <a:spAutoFit/>
          </a:bodyPr>
          <a:lstStyle/>
          <a:p>
            <a:r>
              <a:rPr lang="cs-CZ" sz="2400" b="1" dirty="0">
                <a:solidFill>
                  <a:srgbClr val="00ADD0"/>
                </a:solidFill>
                <a:latin typeface="+mj-lt"/>
                <a:ea typeface="+mj-ea"/>
                <a:cs typeface="+mj-cs"/>
              </a:rPr>
              <a:t>Žádost </a:t>
            </a:r>
            <a:r>
              <a:rPr lang="cs-CZ" sz="2400" b="1" dirty="0" err="1">
                <a:solidFill>
                  <a:srgbClr val="00ADD0"/>
                </a:solidFill>
                <a:latin typeface="+mj-lt"/>
                <a:ea typeface="+mj-ea"/>
                <a:cs typeface="+mj-cs"/>
              </a:rPr>
              <a:t>EvAgend</a:t>
            </a:r>
            <a:r>
              <a:rPr lang="cs-CZ" sz="2400" b="1" dirty="0">
                <a:solidFill>
                  <a:schemeClr val="bg1"/>
                </a:solidFill>
                <a:latin typeface="+mn-lt"/>
              </a:rPr>
              <a:t>	</a:t>
            </a:r>
            <a:endParaRPr lang="cs-CZ" sz="2400" dirty="0">
              <a:solidFill>
                <a:schemeClr val="bg1"/>
              </a:solidFill>
              <a:latin typeface="+mn-lt"/>
            </a:endParaRPr>
          </a:p>
        </p:txBody>
      </p:sp>
      <p:pic>
        <p:nvPicPr>
          <p:cNvPr id="7" name="Obrázek 6">
            <a:extLst>
              <a:ext uri="{FF2B5EF4-FFF2-40B4-BE49-F238E27FC236}">
                <a16:creationId xmlns:a16="http://schemas.microsoft.com/office/drawing/2014/main" id="{A3192520-71CA-91B1-31BF-D73B7937658D}"/>
              </a:ext>
            </a:extLst>
          </p:cNvPr>
          <p:cNvPicPr>
            <a:picLocks noChangeAspect="1"/>
          </p:cNvPicPr>
          <p:nvPr/>
        </p:nvPicPr>
        <p:blipFill>
          <a:blip r:embed="rId2"/>
          <a:stretch>
            <a:fillRect/>
          </a:stretch>
        </p:blipFill>
        <p:spPr>
          <a:xfrm>
            <a:off x="951995" y="1061707"/>
            <a:ext cx="7240010" cy="4734586"/>
          </a:xfrm>
          <a:prstGeom prst="rect">
            <a:avLst/>
          </a:prstGeom>
        </p:spPr>
      </p:pic>
      <p:sp>
        <p:nvSpPr>
          <p:cNvPr id="8" name="Ovál 7">
            <a:extLst>
              <a:ext uri="{FF2B5EF4-FFF2-40B4-BE49-F238E27FC236}">
                <a16:creationId xmlns:a16="http://schemas.microsoft.com/office/drawing/2014/main" id="{BDD8A84D-F66F-F03D-AB76-7AB3E578AC13}"/>
              </a:ext>
            </a:extLst>
          </p:cNvPr>
          <p:cNvSpPr/>
          <p:nvPr/>
        </p:nvSpPr>
        <p:spPr>
          <a:xfrm>
            <a:off x="1115616" y="1412776"/>
            <a:ext cx="4536504"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a:extLst>
              <a:ext uri="{FF2B5EF4-FFF2-40B4-BE49-F238E27FC236}">
                <a16:creationId xmlns:a16="http://schemas.microsoft.com/office/drawing/2014/main" id="{B5A7C1A5-A253-74B2-C03B-CB5505F81A29}"/>
              </a:ext>
            </a:extLst>
          </p:cNvPr>
          <p:cNvSpPr/>
          <p:nvPr/>
        </p:nvSpPr>
        <p:spPr>
          <a:xfrm>
            <a:off x="1331640" y="5229200"/>
            <a:ext cx="338437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9098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715C81C6-01BB-91F5-FF3B-4C9BAFECDD77}"/>
              </a:ext>
            </a:extLst>
          </p:cNvPr>
          <p:cNvSpPr/>
          <p:nvPr/>
        </p:nvSpPr>
        <p:spPr>
          <a:xfrm>
            <a:off x="4867699" y="5440355"/>
            <a:ext cx="4176464" cy="1246647"/>
          </a:xfrm>
          <a:prstGeom prst="rect">
            <a:avLst/>
          </a:prstGeom>
          <a:solidFill>
            <a:srgbClr val="0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461665"/>
          </a:xfrm>
          <a:prstGeom prst="rect">
            <a:avLst/>
          </a:prstGeom>
          <a:noFill/>
        </p:spPr>
        <p:txBody>
          <a:bodyPr wrap="square" rtlCol="0">
            <a:spAutoFit/>
          </a:bodyPr>
          <a:lstStyle/>
          <a:p>
            <a:r>
              <a:rPr lang="cs-CZ" sz="2400" b="1" dirty="0">
                <a:solidFill>
                  <a:srgbClr val="00ADD0"/>
                </a:solidFill>
                <a:latin typeface="+mj-lt"/>
                <a:ea typeface="+mj-ea"/>
                <a:cs typeface="+mj-cs"/>
              </a:rPr>
              <a:t>Žádost </a:t>
            </a:r>
            <a:r>
              <a:rPr lang="cs-CZ" sz="2400" b="1" dirty="0" err="1">
                <a:solidFill>
                  <a:srgbClr val="00ADD0"/>
                </a:solidFill>
                <a:latin typeface="+mj-lt"/>
                <a:ea typeface="+mj-ea"/>
                <a:cs typeface="+mj-cs"/>
              </a:rPr>
              <a:t>EvAgend</a:t>
            </a:r>
            <a:r>
              <a:rPr lang="cs-CZ" sz="2400" b="1" dirty="0">
                <a:solidFill>
                  <a:schemeClr val="bg1"/>
                </a:solidFill>
                <a:latin typeface="+mn-lt"/>
              </a:rPr>
              <a:t>	</a:t>
            </a:r>
            <a:endParaRPr lang="cs-CZ" sz="2400" dirty="0">
              <a:solidFill>
                <a:schemeClr val="bg1"/>
              </a:solidFill>
              <a:latin typeface="+mn-lt"/>
            </a:endParaRPr>
          </a:p>
        </p:txBody>
      </p:sp>
      <p:pic>
        <p:nvPicPr>
          <p:cNvPr id="3" name="Obrázek 2">
            <a:extLst>
              <a:ext uri="{FF2B5EF4-FFF2-40B4-BE49-F238E27FC236}">
                <a16:creationId xmlns:a16="http://schemas.microsoft.com/office/drawing/2014/main" id="{E287962E-EED9-97BC-3F57-945FE55F5C49}"/>
              </a:ext>
            </a:extLst>
          </p:cNvPr>
          <p:cNvPicPr>
            <a:picLocks noChangeAspect="1"/>
          </p:cNvPicPr>
          <p:nvPr/>
        </p:nvPicPr>
        <p:blipFill>
          <a:blip r:embed="rId2"/>
          <a:stretch>
            <a:fillRect/>
          </a:stretch>
        </p:blipFill>
        <p:spPr>
          <a:xfrm>
            <a:off x="982531" y="794321"/>
            <a:ext cx="7178937" cy="5540988"/>
          </a:xfrm>
          <a:prstGeom prst="rect">
            <a:avLst/>
          </a:prstGeom>
        </p:spPr>
      </p:pic>
      <p:sp>
        <p:nvSpPr>
          <p:cNvPr id="5" name="Ovál 4">
            <a:extLst>
              <a:ext uri="{FF2B5EF4-FFF2-40B4-BE49-F238E27FC236}">
                <a16:creationId xmlns:a16="http://schemas.microsoft.com/office/drawing/2014/main" id="{30F4DB0B-1265-2207-F4E9-548C27164353}"/>
              </a:ext>
            </a:extLst>
          </p:cNvPr>
          <p:cNvSpPr/>
          <p:nvPr/>
        </p:nvSpPr>
        <p:spPr>
          <a:xfrm>
            <a:off x="6300192" y="3717032"/>
            <a:ext cx="1861276" cy="28803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70677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461665"/>
          </a:xfrm>
          <a:prstGeom prst="rect">
            <a:avLst/>
          </a:prstGeom>
          <a:noFill/>
        </p:spPr>
        <p:txBody>
          <a:bodyPr wrap="square" rtlCol="0">
            <a:spAutoFit/>
          </a:bodyPr>
          <a:lstStyle/>
          <a:p>
            <a:r>
              <a:rPr lang="cs-CZ" sz="2400" b="1" dirty="0">
                <a:solidFill>
                  <a:srgbClr val="00ADD0"/>
                </a:solidFill>
                <a:latin typeface="+mj-lt"/>
                <a:ea typeface="+mj-ea"/>
                <a:cs typeface="+mj-cs"/>
              </a:rPr>
              <a:t>Žádost </a:t>
            </a:r>
            <a:r>
              <a:rPr lang="cs-CZ" sz="2400" b="1" dirty="0" err="1">
                <a:solidFill>
                  <a:srgbClr val="00ADD0"/>
                </a:solidFill>
                <a:latin typeface="+mj-lt"/>
                <a:ea typeface="+mj-ea"/>
                <a:cs typeface="+mj-cs"/>
              </a:rPr>
              <a:t>EvAgend</a:t>
            </a:r>
            <a:r>
              <a:rPr lang="cs-CZ" sz="2400" b="1" dirty="0">
                <a:solidFill>
                  <a:schemeClr val="bg1"/>
                </a:solidFill>
                <a:latin typeface="+mn-lt"/>
              </a:rPr>
              <a:t>	</a:t>
            </a:r>
            <a:endParaRPr lang="cs-CZ" sz="2400" dirty="0">
              <a:solidFill>
                <a:schemeClr val="bg1"/>
              </a:solidFill>
              <a:latin typeface="+mn-lt"/>
            </a:endParaRPr>
          </a:p>
        </p:txBody>
      </p:sp>
      <p:pic>
        <p:nvPicPr>
          <p:cNvPr id="3" name="Obrázek 2">
            <a:extLst>
              <a:ext uri="{FF2B5EF4-FFF2-40B4-BE49-F238E27FC236}">
                <a16:creationId xmlns:a16="http://schemas.microsoft.com/office/drawing/2014/main" id="{509A28BA-67C4-79CE-3E50-77B6D1A5F6BD}"/>
              </a:ext>
            </a:extLst>
          </p:cNvPr>
          <p:cNvPicPr>
            <a:picLocks noChangeAspect="1"/>
          </p:cNvPicPr>
          <p:nvPr/>
        </p:nvPicPr>
        <p:blipFill>
          <a:blip r:embed="rId2"/>
          <a:stretch>
            <a:fillRect/>
          </a:stretch>
        </p:blipFill>
        <p:spPr>
          <a:xfrm>
            <a:off x="1209205" y="1118865"/>
            <a:ext cx="6725589" cy="4620270"/>
          </a:xfrm>
          <a:prstGeom prst="rect">
            <a:avLst/>
          </a:prstGeom>
        </p:spPr>
      </p:pic>
      <p:sp>
        <p:nvSpPr>
          <p:cNvPr id="4" name="Ovál 3">
            <a:extLst>
              <a:ext uri="{FF2B5EF4-FFF2-40B4-BE49-F238E27FC236}">
                <a16:creationId xmlns:a16="http://schemas.microsoft.com/office/drawing/2014/main" id="{BFB4536A-BF14-AAB8-FF92-693E4010CC54}"/>
              </a:ext>
            </a:extLst>
          </p:cNvPr>
          <p:cNvSpPr/>
          <p:nvPr/>
        </p:nvSpPr>
        <p:spPr>
          <a:xfrm>
            <a:off x="1475656" y="1268760"/>
            <a:ext cx="381642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a:extLst>
              <a:ext uri="{FF2B5EF4-FFF2-40B4-BE49-F238E27FC236}">
                <a16:creationId xmlns:a16="http://schemas.microsoft.com/office/drawing/2014/main" id="{2963C6D5-69C8-0A0A-AFFB-22B4D8FDBF54}"/>
              </a:ext>
            </a:extLst>
          </p:cNvPr>
          <p:cNvSpPr/>
          <p:nvPr/>
        </p:nvSpPr>
        <p:spPr>
          <a:xfrm>
            <a:off x="1691680" y="2852936"/>
            <a:ext cx="576064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vál 9">
            <a:extLst>
              <a:ext uri="{FF2B5EF4-FFF2-40B4-BE49-F238E27FC236}">
                <a16:creationId xmlns:a16="http://schemas.microsoft.com/office/drawing/2014/main" id="{D373764C-F69F-CFA8-527C-36179FFA8CF5}"/>
              </a:ext>
            </a:extLst>
          </p:cNvPr>
          <p:cNvSpPr/>
          <p:nvPr/>
        </p:nvSpPr>
        <p:spPr>
          <a:xfrm>
            <a:off x="1672258" y="4437112"/>
            <a:ext cx="576064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8500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461665"/>
          </a:xfrm>
          <a:prstGeom prst="rect">
            <a:avLst/>
          </a:prstGeom>
          <a:noFill/>
        </p:spPr>
        <p:txBody>
          <a:bodyPr wrap="square" rtlCol="0">
            <a:spAutoFit/>
          </a:bodyPr>
          <a:lstStyle/>
          <a:p>
            <a:r>
              <a:rPr lang="cs-CZ" sz="2400" b="1" dirty="0">
                <a:solidFill>
                  <a:srgbClr val="00ADD0"/>
                </a:solidFill>
                <a:latin typeface="+mj-lt"/>
                <a:ea typeface="+mj-ea"/>
                <a:cs typeface="+mj-cs"/>
              </a:rPr>
              <a:t>Žádost </a:t>
            </a:r>
            <a:r>
              <a:rPr lang="cs-CZ" sz="2400" b="1" dirty="0" err="1">
                <a:solidFill>
                  <a:srgbClr val="00ADD0"/>
                </a:solidFill>
                <a:latin typeface="+mj-lt"/>
                <a:ea typeface="+mj-ea"/>
                <a:cs typeface="+mj-cs"/>
              </a:rPr>
              <a:t>EvAgend</a:t>
            </a:r>
            <a:r>
              <a:rPr lang="cs-CZ" sz="2400" b="1" dirty="0">
                <a:solidFill>
                  <a:schemeClr val="bg1"/>
                </a:solidFill>
                <a:latin typeface="+mn-lt"/>
              </a:rPr>
              <a:t>	</a:t>
            </a:r>
            <a:endParaRPr lang="cs-CZ" sz="2400" dirty="0">
              <a:solidFill>
                <a:schemeClr val="bg1"/>
              </a:solidFill>
              <a:latin typeface="+mn-lt"/>
            </a:endParaRPr>
          </a:p>
        </p:txBody>
      </p:sp>
      <p:pic>
        <p:nvPicPr>
          <p:cNvPr id="7" name="Obrázek 6">
            <a:extLst>
              <a:ext uri="{FF2B5EF4-FFF2-40B4-BE49-F238E27FC236}">
                <a16:creationId xmlns:a16="http://schemas.microsoft.com/office/drawing/2014/main" id="{2B569722-CCFD-C1C3-4E0B-741668C83686}"/>
              </a:ext>
            </a:extLst>
          </p:cNvPr>
          <p:cNvPicPr>
            <a:picLocks noChangeAspect="1"/>
          </p:cNvPicPr>
          <p:nvPr/>
        </p:nvPicPr>
        <p:blipFill>
          <a:blip r:embed="rId2"/>
          <a:stretch>
            <a:fillRect/>
          </a:stretch>
        </p:blipFill>
        <p:spPr>
          <a:xfrm>
            <a:off x="561415" y="1137918"/>
            <a:ext cx="8021169" cy="4582164"/>
          </a:xfrm>
          <a:prstGeom prst="rect">
            <a:avLst/>
          </a:prstGeom>
        </p:spPr>
      </p:pic>
      <p:sp>
        <p:nvSpPr>
          <p:cNvPr id="8" name="Ovál 7">
            <a:extLst>
              <a:ext uri="{FF2B5EF4-FFF2-40B4-BE49-F238E27FC236}">
                <a16:creationId xmlns:a16="http://schemas.microsoft.com/office/drawing/2014/main" id="{F66667D3-8BC2-0E40-4B27-07CF08F3B3CC}"/>
              </a:ext>
            </a:extLst>
          </p:cNvPr>
          <p:cNvSpPr/>
          <p:nvPr/>
        </p:nvSpPr>
        <p:spPr>
          <a:xfrm>
            <a:off x="3275856" y="1268760"/>
            <a:ext cx="201622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474237C3-1298-457E-42BA-2B752B3AA7F7}"/>
              </a:ext>
            </a:extLst>
          </p:cNvPr>
          <p:cNvSpPr/>
          <p:nvPr/>
        </p:nvSpPr>
        <p:spPr>
          <a:xfrm>
            <a:off x="4427984" y="1628800"/>
            <a:ext cx="4154600" cy="2376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2993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A636F6A3-EC92-AC39-3E49-E888B49AA016}"/>
              </a:ext>
            </a:extLst>
          </p:cNvPr>
          <p:cNvPicPr>
            <a:picLocks noChangeAspect="1"/>
          </p:cNvPicPr>
          <p:nvPr/>
        </p:nvPicPr>
        <p:blipFill>
          <a:blip r:embed="rId2"/>
          <a:stretch>
            <a:fillRect/>
          </a:stretch>
        </p:blipFill>
        <p:spPr>
          <a:xfrm>
            <a:off x="899592" y="1052736"/>
            <a:ext cx="6249272" cy="2800741"/>
          </a:xfrm>
          <a:prstGeom prst="rect">
            <a:avLst/>
          </a:prstGeom>
        </p:spPr>
      </p:pic>
      <p:sp>
        <p:nvSpPr>
          <p:cNvPr id="10" name="Ovál 9">
            <a:extLst>
              <a:ext uri="{FF2B5EF4-FFF2-40B4-BE49-F238E27FC236}">
                <a16:creationId xmlns:a16="http://schemas.microsoft.com/office/drawing/2014/main" id="{0CF86857-6EB3-7C59-BA7D-5C5FF6933642}"/>
              </a:ext>
            </a:extLst>
          </p:cNvPr>
          <p:cNvSpPr/>
          <p:nvPr/>
        </p:nvSpPr>
        <p:spPr>
          <a:xfrm>
            <a:off x="1043608" y="2132856"/>
            <a:ext cx="266429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461665"/>
          </a:xfrm>
          <a:prstGeom prst="rect">
            <a:avLst/>
          </a:prstGeom>
          <a:noFill/>
        </p:spPr>
        <p:txBody>
          <a:bodyPr wrap="square" rtlCol="0">
            <a:spAutoFit/>
          </a:bodyPr>
          <a:lstStyle/>
          <a:p>
            <a:r>
              <a:rPr lang="cs-CZ" sz="2400" b="1" dirty="0">
                <a:solidFill>
                  <a:srgbClr val="00ADD0"/>
                </a:solidFill>
                <a:latin typeface="+mj-lt"/>
                <a:ea typeface="+mj-ea"/>
                <a:cs typeface="+mj-cs"/>
              </a:rPr>
              <a:t>Žádost </a:t>
            </a:r>
            <a:r>
              <a:rPr lang="cs-CZ" sz="2400" b="1" dirty="0" err="1">
                <a:solidFill>
                  <a:srgbClr val="00ADD0"/>
                </a:solidFill>
                <a:latin typeface="+mj-lt"/>
                <a:ea typeface="+mj-ea"/>
                <a:cs typeface="+mj-cs"/>
              </a:rPr>
              <a:t>EvAgend</a:t>
            </a:r>
            <a:r>
              <a:rPr lang="cs-CZ" sz="2400" b="1" dirty="0">
                <a:solidFill>
                  <a:schemeClr val="bg1"/>
                </a:solidFill>
                <a:latin typeface="+mn-lt"/>
              </a:rPr>
              <a:t>	</a:t>
            </a:r>
            <a:endParaRPr lang="cs-CZ" sz="2400" dirty="0">
              <a:solidFill>
                <a:schemeClr val="bg1"/>
              </a:solidFill>
              <a:latin typeface="+mn-lt"/>
            </a:endParaRPr>
          </a:p>
        </p:txBody>
      </p:sp>
      <p:pic>
        <p:nvPicPr>
          <p:cNvPr id="5" name="Obrázek 4">
            <a:extLst>
              <a:ext uri="{FF2B5EF4-FFF2-40B4-BE49-F238E27FC236}">
                <a16:creationId xmlns:a16="http://schemas.microsoft.com/office/drawing/2014/main" id="{DD1AA398-6FAA-EC28-27C9-7EFDA8A76459}"/>
              </a:ext>
            </a:extLst>
          </p:cNvPr>
          <p:cNvPicPr>
            <a:picLocks noChangeAspect="1"/>
          </p:cNvPicPr>
          <p:nvPr/>
        </p:nvPicPr>
        <p:blipFill>
          <a:blip r:embed="rId3"/>
          <a:stretch>
            <a:fillRect/>
          </a:stretch>
        </p:blipFill>
        <p:spPr>
          <a:xfrm>
            <a:off x="2303748" y="2132856"/>
            <a:ext cx="6249272" cy="3324689"/>
          </a:xfrm>
          <a:prstGeom prst="rect">
            <a:avLst/>
          </a:prstGeom>
        </p:spPr>
      </p:pic>
      <p:pic>
        <p:nvPicPr>
          <p:cNvPr id="12" name="Obrázek 11">
            <a:extLst>
              <a:ext uri="{FF2B5EF4-FFF2-40B4-BE49-F238E27FC236}">
                <a16:creationId xmlns:a16="http://schemas.microsoft.com/office/drawing/2014/main" id="{7500803E-6893-6DB4-DF15-48040F79CE6F}"/>
              </a:ext>
            </a:extLst>
          </p:cNvPr>
          <p:cNvPicPr>
            <a:picLocks noChangeAspect="1"/>
          </p:cNvPicPr>
          <p:nvPr/>
        </p:nvPicPr>
        <p:blipFill>
          <a:blip r:embed="rId4"/>
          <a:stretch>
            <a:fillRect/>
          </a:stretch>
        </p:blipFill>
        <p:spPr>
          <a:xfrm>
            <a:off x="1064204" y="1148663"/>
            <a:ext cx="7344800" cy="3991532"/>
          </a:xfrm>
          <a:prstGeom prst="rect">
            <a:avLst/>
          </a:prstGeom>
        </p:spPr>
      </p:pic>
    </p:spTree>
    <p:extLst>
      <p:ext uri="{BB962C8B-B14F-4D97-AF65-F5344CB8AC3E}">
        <p14:creationId xmlns:p14="http://schemas.microsoft.com/office/powerpoint/2010/main" val="78457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91DE26A1-E09B-8BD3-E254-8AC8FB95E10B}"/>
              </a:ext>
            </a:extLst>
          </p:cNvPr>
          <p:cNvSpPr txBox="1"/>
          <p:nvPr/>
        </p:nvSpPr>
        <p:spPr>
          <a:xfrm>
            <a:off x="395536" y="332656"/>
            <a:ext cx="8352928" cy="461665"/>
          </a:xfrm>
          <a:prstGeom prst="rect">
            <a:avLst/>
          </a:prstGeom>
          <a:noFill/>
        </p:spPr>
        <p:txBody>
          <a:bodyPr wrap="square" rtlCol="0">
            <a:spAutoFit/>
          </a:bodyPr>
          <a:lstStyle/>
          <a:p>
            <a:r>
              <a:rPr lang="cs-CZ" sz="2400" b="1" dirty="0">
                <a:solidFill>
                  <a:srgbClr val="00ADD0"/>
                </a:solidFill>
                <a:latin typeface="+mj-lt"/>
                <a:ea typeface="+mj-ea"/>
                <a:cs typeface="+mj-cs"/>
              </a:rPr>
              <a:t>Žádost </a:t>
            </a:r>
            <a:r>
              <a:rPr lang="cs-CZ" sz="2400" b="1" dirty="0" err="1">
                <a:solidFill>
                  <a:srgbClr val="00ADD0"/>
                </a:solidFill>
                <a:latin typeface="+mj-lt"/>
                <a:ea typeface="+mj-ea"/>
                <a:cs typeface="+mj-cs"/>
              </a:rPr>
              <a:t>EvAgend</a:t>
            </a:r>
            <a:r>
              <a:rPr lang="cs-CZ" sz="2400" b="1" dirty="0">
                <a:solidFill>
                  <a:srgbClr val="00ADD0"/>
                </a:solidFill>
                <a:latin typeface="+mj-lt"/>
                <a:ea typeface="+mj-ea"/>
                <a:cs typeface="+mj-cs"/>
              </a:rPr>
              <a:t> – potvrzení do e-mailu	</a:t>
            </a:r>
          </a:p>
        </p:txBody>
      </p:sp>
      <p:pic>
        <p:nvPicPr>
          <p:cNvPr id="4" name="Obrázek 3">
            <a:extLst>
              <a:ext uri="{FF2B5EF4-FFF2-40B4-BE49-F238E27FC236}">
                <a16:creationId xmlns:a16="http://schemas.microsoft.com/office/drawing/2014/main" id="{E349CCA2-3E26-7D41-20B0-6A42781D83E4}"/>
              </a:ext>
            </a:extLst>
          </p:cNvPr>
          <p:cNvPicPr>
            <a:picLocks noChangeAspect="1"/>
          </p:cNvPicPr>
          <p:nvPr/>
        </p:nvPicPr>
        <p:blipFill>
          <a:blip r:embed="rId2"/>
          <a:stretch>
            <a:fillRect/>
          </a:stretch>
        </p:blipFill>
        <p:spPr>
          <a:xfrm>
            <a:off x="1333048" y="876312"/>
            <a:ext cx="6477904" cy="4620270"/>
          </a:xfrm>
          <a:prstGeom prst="rect">
            <a:avLst/>
          </a:prstGeom>
        </p:spPr>
      </p:pic>
      <p:sp>
        <p:nvSpPr>
          <p:cNvPr id="2" name="TextovéPole 1">
            <a:extLst>
              <a:ext uri="{FF2B5EF4-FFF2-40B4-BE49-F238E27FC236}">
                <a16:creationId xmlns:a16="http://schemas.microsoft.com/office/drawing/2014/main" id="{04099E5A-5CB9-B710-71D9-876C7859AAB9}"/>
              </a:ext>
            </a:extLst>
          </p:cNvPr>
          <p:cNvSpPr txBox="1"/>
          <p:nvPr/>
        </p:nvSpPr>
        <p:spPr>
          <a:xfrm>
            <a:off x="683568" y="5589240"/>
            <a:ext cx="7920880" cy="707886"/>
          </a:xfrm>
          <a:prstGeom prst="rect">
            <a:avLst/>
          </a:prstGeom>
          <a:noFill/>
        </p:spPr>
        <p:txBody>
          <a:bodyPr wrap="square" rtlCol="0">
            <a:spAutoFit/>
          </a:bodyPr>
          <a:lstStyle/>
          <a:p>
            <a:r>
              <a:rPr lang="cs-CZ" sz="2000" dirty="0">
                <a:solidFill>
                  <a:schemeClr val="bg1"/>
                </a:solidFill>
              </a:rPr>
              <a:t>Informační e-mail nemusí přijít okamžitě, při vytížení systému může docházet ke zpoždění. VYČKEJTE.</a:t>
            </a:r>
          </a:p>
        </p:txBody>
      </p:sp>
    </p:spTree>
    <p:extLst>
      <p:ext uri="{BB962C8B-B14F-4D97-AF65-F5344CB8AC3E}">
        <p14:creationId xmlns:p14="http://schemas.microsoft.com/office/powerpoint/2010/main" val="157444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a:extLst>
              <a:ext uri="{FF2B5EF4-FFF2-40B4-BE49-F238E27FC236}">
                <a16:creationId xmlns:a16="http://schemas.microsoft.com/office/drawing/2014/main" id="{191E04F1-EE54-2187-C14D-1E51D2F5546E}"/>
              </a:ext>
            </a:extLst>
          </p:cNvPr>
          <p:cNvSpPr>
            <a:spLocks noGrp="1" noChangeArrowheads="1"/>
          </p:cNvSpPr>
          <p:nvPr>
            <p:ph type="title"/>
          </p:nvPr>
        </p:nvSpPr>
        <p:spPr/>
        <p:txBody>
          <a:bodyPr/>
          <a:lstStyle/>
          <a:p>
            <a:pPr algn="l"/>
            <a:r>
              <a:rPr lang="cs-CZ" altLang="cs-CZ" sz="3600" b="1" dirty="0">
                <a:solidFill>
                  <a:srgbClr val="00ADD0"/>
                </a:solidFill>
              </a:rPr>
              <a:t>6. KP - význam</a:t>
            </a:r>
          </a:p>
        </p:txBody>
      </p:sp>
      <p:sp>
        <p:nvSpPr>
          <p:cNvPr id="6147" name="Zástupný symbol pro obsah 3">
            <a:extLst>
              <a:ext uri="{FF2B5EF4-FFF2-40B4-BE49-F238E27FC236}">
                <a16:creationId xmlns:a16="http://schemas.microsoft.com/office/drawing/2014/main" id="{163A4F11-E2CF-3BB8-11DB-446C071024BA}"/>
              </a:ext>
            </a:extLst>
          </p:cNvPr>
          <p:cNvSpPr>
            <a:spLocks noGrp="1" noChangeArrowheads="1"/>
          </p:cNvSpPr>
          <p:nvPr>
            <p:ph idx="1"/>
          </p:nvPr>
        </p:nvSpPr>
        <p:spPr>
          <a:xfrm>
            <a:off x="457200" y="1341438"/>
            <a:ext cx="8229600" cy="4784725"/>
          </a:xfrm>
        </p:spPr>
        <p:txBody>
          <a:bodyPr/>
          <a:lstStyle/>
          <a:p>
            <a:pPr algn="just">
              <a:buFont typeface="Wingdings" panose="05000000000000000000" pitchFamily="2" charset="2"/>
              <a:buChar char="Ø"/>
              <a:defRPr/>
            </a:pPr>
            <a:r>
              <a:rPr lang="cs-CZ" altLang="cs-CZ" sz="2000" dirty="0">
                <a:solidFill>
                  <a:schemeClr val="bg1"/>
                </a:solidFill>
              </a:rPr>
              <a:t>Jedná se o významný strategický dokument k zajištění </a:t>
            </a:r>
            <a:r>
              <a:rPr lang="cs-CZ" altLang="cs-CZ" sz="2000" b="1" dirty="0">
                <a:solidFill>
                  <a:schemeClr val="bg1"/>
                </a:solidFill>
              </a:rPr>
              <a:t>stávajících sociálních služeb</a:t>
            </a:r>
            <a:r>
              <a:rPr lang="cs-CZ" altLang="cs-CZ" sz="2000" dirty="0">
                <a:solidFill>
                  <a:schemeClr val="bg1"/>
                </a:solidFill>
              </a:rPr>
              <a:t> a jejich </a:t>
            </a:r>
            <a:r>
              <a:rPr lang="cs-CZ" altLang="cs-CZ" sz="2000" b="1" dirty="0">
                <a:solidFill>
                  <a:schemeClr val="bg1"/>
                </a:solidFill>
              </a:rPr>
              <a:t>rozvoje</a:t>
            </a:r>
            <a:r>
              <a:rPr lang="cs-CZ" altLang="cs-CZ" sz="2000" dirty="0">
                <a:solidFill>
                  <a:schemeClr val="bg1"/>
                </a:solidFill>
              </a:rPr>
              <a:t>, </a:t>
            </a:r>
          </a:p>
          <a:p>
            <a:pPr algn="just">
              <a:buFont typeface="Wingdings" panose="05000000000000000000" pitchFamily="2" charset="2"/>
              <a:buChar char="Ø"/>
              <a:defRPr/>
            </a:pPr>
            <a:r>
              <a:rPr lang="cs-CZ" altLang="cs-CZ" sz="2000" dirty="0">
                <a:solidFill>
                  <a:schemeClr val="bg1"/>
                </a:solidFill>
              </a:rPr>
              <a:t>obsahuje </a:t>
            </a:r>
            <a:r>
              <a:rPr lang="cs-CZ" altLang="cs-CZ" sz="2000" b="1" dirty="0">
                <a:solidFill>
                  <a:schemeClr val="bg1"/>
                </a:solidFill>
              </a:rPr>
              <a:t>konkrétní opatření </a:t>
            </a:r>
            <a:r>
              <a:rPr lang="cs-CZ" altLang="cs-CZ" sz="2000" dirty="0">
                <a:solidFill>
                  <a:schemeClr val="bg1"/>
                </a:solidFill>
              </a:rPr>
              <a:t>k řešení nepříznivých situací, ve kterých se lidé mohou v průběhu života ocitnout,</a:t>
            </a:r>
          </a:p>
          <a:p>
            <a:pPr algn="just">
              <a:buFont typeface="Wingdings" panose="05000000000000000000" pitchFamily="2" charset="2"/>
              <a:buChar char="Ø"/>
              <a:defRPr/>
            </a:pPr>
            <a:r>
              <a:rPr lang="cs-CZ" altLang="cs-CZ" sz="2000" dirty="0">
                <a:solidFill>
                  <a:schemeClr val="bg1"/>
                </a:solidFill>
              </a:rPr>
              <a:t>je zpracován metodou, která umožňuje zpracovávat rozvojové materiály pro různé oblasti veřejného života na úrovni obce i kraje a která výrazně posiluje principy </a:t>
            </a:r>
            <a:r>
              <a:rPr lang="cs-CZ" altLang="cs-CZ" sz="2000" b="1" dirty="0">
                <a:solidFill>
                  <a:schemeClr val="bg1"/>
                </a:solidFill>
              </a:rPr>
              <a:t>zastupitelské demokracie</a:t>
            </a:r>
            <a:r>
              <a:rPr lang="cs-CZ" altLang="cs-CZ" sz="2000" dirty="0">
                <a:solidFill>
                  <a:schemeClr val="bg1"/>
                </a:solidFill>
              </a:rPr>
              <a:t>,</a:t>
            </a:r>
          </a:p>
          <a:p>
            <a:pPr algn="just">
              <a:buFont typeface="Wingdings" panose="05000000000000000000" pitchFamily="2" charset="2"/>
              <a:buChar char="Ø"/>
              <a:defRPr/>
            </a:pPr>
            <a:r>
              <a:rPr lang="cs-CZ" altLang="cs-CZ" sz="2000" dirty="0">
                <a:solidFill>
                  <a:schemeClr val="bg1"/>
                </a:solidFill>
              </a:rPr>
              <a:t>charakteristickým znakem metody je důraz kladený na </a:t>
            </a:r>
            <a:r>
              <a:rPr lang="cs-CZ" altLang="cs-CZ" sz="2000" b="1" dirty="0">
                <a:solidFill>
                  <a:schemeClr val="bg1"/>
                </a:solidFill>
              </a:rPr>
              <a:t>zapojování všech</a:t>
            </a:r>
            <a:r>
              <a:rPr lang="cs-CZ" altLang="cs-CZ" sz="2000" dirty="0">
                <a:solidFill>
                  <a:schemeClr val="bg1"/>
                </a:solidFill>
              </a:rPr>
              <a:t>, kterých se zpracovávaná oblast týká (zadavatel, poskytovatel, uživatel),</a:t>
            </a:r>
          </a:p>
          <a:p>
            <a:pPr algn="just">
              <a:buFont typeface="Wingdings" panose="05000000000000000000" pitchFamily="2" charset="2"/>
              <a:buChar char="Ø"/>
              <a:defRPr/>
            </a:pPr>
            <a:r>
              <a:rPr lang="cs-CZ" altLang="cs-CZ" sz="2000" dirty="0">
                <a:solidFill>
                  <a:schemeClr val="bg1"/>
                </a:solidFill>
              </a:rPr>
              <a:t>nástroj k čerpání finančních prostředků ze státního rozpočtu MPSV – kap. 313  a dalších zdrojů – EU, aj. na provoz sociálních služeb.</a:t>
            </a:r>
          </a:p>
          <a:p>
            <a:pPr algn="just">
              <a:buFont typeface="Wingdings" panose="05000000000000000000" pitchFamily="2" charset="2"/>
              <a:buChar char="Ø"/>
              <a:defRPr/>
            </a:pPr>
            <a:endParaRPr lang="cs-CZ" altLang="cs-CZ" sz="2400" dirty="0">
              <a:solidFill>
                <a:schemeClr val="bg1"/>
              </a:solidFill>
            </a:endParaRPr>
          </a:p>
          <a:p>
            <a:pPr algn="just">
              <a:buFont typeface="Wingdings" panose="05000000000000000000" pitchFamily="2" charset="2"/>
              <a:buChar char="Ø"/>
              <a:defRPr/>
            </a:pPr>
            <a:endParaRPr lang="cs-CZ" altLang="cs-CZ" sz="2400" dirty="0">
              <a:solidFill>
                <a:schemeClr val="bg1"/>
              </a:solidFill>
            </a:endParaRPr>
          </a:p>
          <a:p>
            <a:pPr algn="just">
              <a:buFont typeface="Wingdings" panose="05000000000000000000" pitchFamily="2" charset="2"/>
              <a:buChar char="Ø"/>
              <a:defRPr/>
            </a:pPr>
            <a:endParaRPr lang="cs-CZ" altLang="cs-CZ" sz="2400" dirty="0">
              <a:solidFill>
                <a:schemeClr val="bg1"/>
              </a:solidFill>
            </a:endParaRPr>
          </a:p>
          <a:p>
            <a:pPr algn="just">
              <a:buFont typeface="Wingdings" panose="05000000000000000000" pitchFamily="2" charset="2"/>
              <a:buChar char="Ø"/>
              <a:defRPr/>
            </a:pPr>
            <a:endParaRPr lang="cs-CZ" altLang="cs-CZ" sz="2400" dirty="0">
              <a:solidFill>
                <a:schemeClr val="bg1"/>
              </a:solidFill>
            </a:endParaRPr>
          </a:p>
          <a:p>
            <a:pPr marL="0" indent="0" algn="just">
              <a:buFontTx/>
              <a:buNone/>
              <a:defRPr/>
            </a:pPr>
            <a:endParaRPr lang="cs-CZ" altLang="cs-CZ" sz="2000" dirty="0">
              <a:solidFill>
                <a:schemeClr val="bg1"/>
              </a:solidFill>
            </a:endParaRPr>
          </a:p>
          <a:p>
            <a:pPr lvl="2" algn="just">
              <a:buFontTx/>
              <a:buChar char="-"/>
              <a:defRPr/>
            </a:pPr>
            <a:endParaRPr lang="cs-CZ" altLang="cs-CZ" sz="1600" dirty="0">
              <a:solidFill>
                <a:schemeClr val="bg1"/>
              </a:solidFill>
            </a:endParaRPr>
          </a:p>
          <a:p>
            <a:pPr marL="0" indent="0" algn="just">
              <a:buFontTx/>
              <a:buNone/>
              <a:defRPr/>
            </a:pPr>
            <a:endParaRPr lang="cs-CZ" altLang="cs-CZ" sz="2400" dirty="0">
              <a:solidFill>
                <a:schemeClr val="bg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a:extLst>
              <a:ext uri="{FF2B5EF4-FFF2-40B4-BE49-F238E27FC236}">
                <a16:creationId xmlns:a16="http://schemas.microsoft.com/office/drawing/2014/main" id="{489ACAF5-CC4E-63F7-3F6E-A25F2FC9237D}"/>
              </a:ext>
            </a:extLst>
          </p:cNvPr>
          <p:cNvSpPr>
            <a:spLocks noGrp="1" noChangeArrowheads="1"/>
          </p:cNvSpPr>
          <p:nvPr>
            <p:ph type="title"/>
          </p:nvPr>
        </p:nvSpPr>
        <p:spPr>
          <a:xfrm>
            <a:off x="457200" y="274638"/>
            <a:ext cx="8229600" cy="706090"/>
          </a:xfrm>
        </p:spPr>
        <p:txBody>
          <a:bodyPr/>
          <a:lstStyle/>
          <a:p>
            <a:r>
              <a:rPr lang="cs-CZ" altLang="cs-CZ" sz="3200" b="1" dirty="0">
                <a:solidFill>
                  <a:srgbClr val="00ADD0"/>
                </a:solidFill>
              </a:rPr>
              <a:t>Přílohy k žádosti</a:t>
            </a:r>
          </a:p>
        </p:txBody>
      </p:sp>
      <p:sp>
        <p:nvSpPr>
          <p:cNvPr id="5" name="Zástupný obsah 4">
            <a:extLst>
              <a:ext uri="{FF2B5EF4-FFF2-40B4-BE49-F238E27FC236}">
                <a16:creationId xmlns:a16="http://schemas.microsoft.com/office/drawing/2014/main" id="{DA7BB426-711A-FC1E-F286-1C38C9AC86CE}"/>
              </a:ext>
            </a:extLst>
          </p:cNvPr>
          <p:cNvSpPr>
            <a:spLocks noGrp="1"/>
          </p:cNvSpPr>
          <p:nvPr>
            <p:ph idx="1"/>
          </p:nvPr>
        </p:nvSpPr>
        <p:spPr>
          <a:xfrm>
            <a:off x="434961" y="963929"/>
            <a:ext cx="8229600" cy="5666781"/>
          </a:xfrm>
        </p:spPr>
        <p:txBody>
          <a:bodyPr/>
          <a:lstStyle/>
          <a:p>
            <a:r>
              <a:rPr lang="cs-CZ" sz="2000" dirty="0">
                <a:solidFill>
                  <a:schemeClr val="bg1"/>
                </a:solidFill>
              </a:rPr>
              <a:t>kopie smlouvy o založení běžného účtu – doporučujeme přiložit ke každé žádosti </a:t>
            </a:r>
          </a:p>
          <a:p>
            <a:endParaRPr lang="cs-CZ" sz="1000" dirty="0">
              <a:solidFill>
                <a:schemeClr val="bg1"/>
              </a:solidFill>
            </a:endParaRPr>
          </a:p>
          <a:p>
            <a:r>
              <a:rPr lang="cs-CZ" sz="2000" dirty="0">
                <a:solidFill>
                  <a:schemeClr val="bg1"/>
                </a:solidFill>
              </a:rPr>
              <a:t>při zastupování statutárního orgánu jinou osobou písemné zmocnění k zastupování – doporučujeme přiložit ke každé žádosti</a:t>
            </a:r>
          </a:p>
          <a:p>
            <a:endParaRPr lang="cs-CZ" sz="1000" dirty="0">
              <a:solidFill>
                <a:schemeClr val="bg1"/>
              </a:solidFill>
            </a:endParaRPr>
          </a:p>
          <a:p>
            <a:r>
              <a:rPr lang="cs-CZ" sz="2000" dirty="0">
                <a:solidFill>
                  <a:schemeClr val="bg1"/>
                </a:solidFill>
              </a:rPr>
              <a:t>statutárním orgánem podepsané čestné prohlášení žadatele k podpoře malého rozsahu (de minimis)</a:t>
            </a:r>
          </a:p>
          <a:p>
            <a:endParaRPr lang="cs-CZ" sz="1000" dirty="0">
              <a:solidFill>
                <a:schemeClr val="bg1"/>
              </a:solidFill>
            </a:endParaRPr>
          </a:p>
          <a:p>
            <a:r>
              <a:rPr lang="cs-CZ" sz="2000" dirty="0">
                <a:solidFill>
                  <a:schemeClr val="bg1"/>
                </a:solidFill>
              </a:rPr>
              <a:t>úplný výpis platných údajů a údajů, které byly vymazány bez náhrady nebo s nahrazením novými údaji, jedná-li se o evidující osobu podle zákona o evidenci skutečných majitelů</a:t>
            </a:r>
          </a:p>
          <a:p>
            <a:endParaRPr lang="cs-CZ" sz="1000" dirty="0"/>
          </a:p>
          <a:p>
            <a:r>
              <a:rPr lang="cs-CZ" sz="2000" dirty="0">
                <a:solidFill>
                  <a:schemeClr val="bg1"/>
                </a:solidFill>
              </a:rPr>
              <a:t>žádost poskytovatele sociálních služeb o dotaci z kapitoly 313 – MPSV státního rozpočtu pro rok 2023 </a:t>
            </a:r>
          </a:p>
          <a:p>
            <a:endParaRPr lang="cs-CZ" sz="1000" dirty="0">
              <a:solidFill>
                <a:schemeClr val="bg1"/>
              </a:solidFill>
            </a:endParaRPr>
          </a:p>
          <a:p>
            <a:pPr marL="0" indent="0" algn="ctr">
              <a:buNone/>
            </a:pPr>
            <a:r>
              <a:rPr lang="cs-CZ" sz="2000" i="1" dirty="0">
                <a:solidFill>
                  <a:schemeClr val="accent1">
                    <a:lumMod val="75000"/>
                  </a:schemeClr>
                </a:solidFill>
              </a:rPr>
              <a:t>!!! V případě, že jsou přílohy doložené jen k jedné žádosti, uvádět </a:t>
            </a:r>
            <a:r>
              <a:rPr lang="cs-CZ" sz="2000" b="1" i="1" dirty="0">
                <a:solidFill>
                  <a:schemeClr val="accent1">
                    <a:lumMod val="75000"/>
                  </a:schemeClr>
                </a:solidFill>
              </a:rPr>
              <a:t>přesný název dotační oblasti a žádosti </a:t>
            </a:r>
            <a:r>
              <a:rPr lang="cs-CZ" sz="2000" i="1" dirty="0">
                <a:solidFill>
                  <a:schemeClr val="accent1">
                    <a:lumMod val="75000"/>
                  </a:schemeClr>
                </a:solidFill>
              </a:rPr>
              <a:t>obsahující přílohy !!!</a:t>
            </a:r>
            <a:r>
              <a:rPr lang="cs-CZ" sz="2000" i="1" dirty="0">
                <a:solidFill>
                  <a:schemeClr val="bg1"/>
                </a:solidFill>
              </a:rPr>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AF22DB-A622-35DA-4547-597A8EAD0AB4}"/>
              </a:ext>
            </a:extLst>
          </p:cNvPr>
          <p:cNvSpPr>
            <a:spLocks noGrp="1"/>
          </p:cNvSpPr>
          <p:nvPr>
            <p:ph type="title"/>
          </p:nvPr>
        </p:nvSpPr>
        <p:spPr>
          <a:xfrm>
            <a:off x="457200" y="112988"/>
            <a:ext cx="8229600" cy="706090"/>
          </a:xfrm>
        </p:spPr>
        <p:txBody>
          <a:bodyPr/>
          <a:lstStyle/>
          <a:p>
            <a:r>
              <a:rPr lang="cs-CZ" altLang="cs-CZ" sz="3200" b="1" dirty="0">
                <a:solidFill>
                  <a:srgbClr val="00ADD0"/>
                </a:solidFill>
              </a:rPr>
              <a:t>Přílohy k žádosti</a:t>
            </a:r>
            <a:r>
              <a:rPr lang="cs-CZ" sz="3200" b="1" dirty="0"/>
              <a:t> </a:t>
            </a:r>
          </a:p>
        </p:txBody>
      </p:sp>
      <p:sp>
        <p:nvSpPr>
          <p:cNvPr id="3" name="Zástupný obsah 2">
            <a:extLst>
              <a:ext uri="{FF2B5EF4-FFF2-40B4-BE49-F238E27FC236}">
                <a16:creationId xmlns:a16="http://schemas.microsoft.com/office/drawing/2014/main" id="{56452222-FF8B-2919-5D31-56A5FCEA52DE}"/>
              </a:ext>
            </a:extLst>
          </p:cNvPr>
          <p:cNvSpPr>
            <a:spLocks noGrp="1"/>
          </p:cNvSpPr>
          <p:nvPr>
            <p:ph idx="1"/>
          </p:nvPr>
        </p:nvSpPr>
        <p:spPr>
          <a:xfrm>
            <a:off x="457200" y="788410"/>
            <a:ext cx="8229600" cy="5664925"/>
          </a:xfrm>
        </p:spPr>
        <p:txBody>
          <a:bodyPr/>
          <a:lstStyle/>
          <a:p>
            <a:r>
              <a:rPr lang="cs-CZ" sz="2000" dirty="0">
                <a:solidFill>
                  <a:schemeClr val="bg1"/>
                </a:solidFill>
              </a:rPr>
              <a:t>při požadavku na spolufinancování nákladové položky „Nájemné“ a „Spotřeba energie“ doklad prokazující právní důvod pro užívání prostor </a:t>
            </a:r>
            <a:r>
              <a:rPr lang="cs-CZ" sz="1500" dirty="0">
                <a:solidFill>
                  <a:schemeClr val="bg1"/>
                </a:solidFill>
              </a:rPr>
              <a:t>(nájemní smlouva, výpis z katastru nemovitostí)</a:t>
            </a:r>
          </a:p>
          <a:p>
            <a:endParaRPr lang="cs-CZ" sz="1000" dirty="0">
              <a:solidFill>
                <a:schemeClr val="bg1"/>
              </a:solidFill>
            </a:endParaRPr>
          </a:p>
          <a:p>
            <a:r>
              <a:rPr lang="cs-CZ" sz="2000" dirty="0">
                <a:solidFill>
                  <a:schemeClr val="bg1"/>
                </a:solidFill>
              </a:rPr>
              <a:t>sdělení o úhradách uživatelů za poskytnuté sociální služby/aktivity, ceník poskytovaných sociálních služeb/souvisejících aktivit</a:t>
            </a:r>
          </a:p>
          <a:p>
            <a:endParaRPr lang="cs-CZ" sz="1000" dirty="0">
              <a:solidFill>
                <a:schemeClr val="bg1"/>
              </a:solidFill>
            </a:endParaRPr>
          </a:p>
          <a:p>
            <a:r>
              <a:rPr lang="cs-CZ" sz="2000" dirty="0">
                <a:solidFill>
                  <a:schemeClr val="bg1"/>
                </a:solidFill>
              </a:rPr>
              <a:t>vyjádření úřadu městského obvodu k činnosti organizace </a:t>
            </a:r>
            <a:r>
              <a:rPr lang="cs-CZ" sz="1500" dirty="0">
                <a:solidFill>
                  <a:schemeClr val="bg1"/>
                </a:solidFill>
              </a:rPr>
              <a:t>– vztahuje se k žádostem na zajištění služeb dle § 65 Sociálně aktivizační služby pro rodiny s dětmi dle zákona č. 108/2006 Sb.</a:t>
            </a:r>
          </a:p>
          <a:p>
            <a:endParaRPr lang="cs-CZ" sz="1500" dirty="0">
              <a:solidFill>
                <a:schemeClr val="bg1"/>
              </a:solidFill>
            </a:endParaRPr>
          </a:p>
          <a:p>
            <a:pPr marL="0" indent="0">
              <a:buNone/>
            </a:pPr>
            <a:r>
              <a:rPr lang="cs-CZ" sz="2000" u="sng" dirty="0">
                <a:solidFill>
                  <a:srgbClr val="00ADD0"/>
                </a:solidFill>
                <a:latin typeface="+mj-lt"/>
                <a:ea typeface="+mj-ea"/>
                <a:cs typeface="+mj-cs"/>
              </a:rPr>
              <a:t>Pouze v případě změny:</a:t>
            </a:r>
          </a:p>
          <a:p>
            <a:r>
              <a:rPr lang="cs-CZ" sz="2000" dirty="0">
                <a:solidFill>
                  <a:schemeClr val="bg1"/>
                </a:solidFill>
              </a:rPr>
              <a:t>rozhodnutí o vydání „oprávnění k poskytování sociálních služeb“ </a:t>
            </a:r>
            <a:r>
              <a:rPr lang="cs-CZ" sz="1500" dirty="0">
                <a:solidFill>
                  <a:schemeClr val="bg1"/>
                </a:solidFill>
              </a:rPr>
              <a:t>(registrace)</a:t>
            </a:r>
          </a:p>
          <a:p>
            <a:r>
              <a:rPr lang="cs-CZ" sz="2000" dirty="0">
                <a:solidFill>
                  <a:schemeClr val="bg1"/>
                </a:solidFill>
              </a:rPr>
              <a:t>u poskytovatelů sociálních služeb pověření/smlouvu o výkonu služby v obecném hospodářském zájmu na krajské či celostátní úrovni</a:t>
            </a:r>
          </a:p>
          <a:p>
            <a:r>
              <a:rPr lang="cs-CZ" sz="2000" dirty="0">
                <a:solidFill>
                  <a:schemeClr val="bg1"/>
                </a:solidFill>
              </a:rPr>
              <a:t>doklad o získané akreditaci, pokud byla udělena </a:t>
            </a:r>
            <a:r>
              <a:rPr lang="cs-CZ" sz="1500" dirty="0">
                <a:solidFill>
                  <a:schemeClr val="bg1"/>
                </a:solidFill>
              </a:rPr>
              <a:t>(např. dle zákona o dobrovolnické službě)</a:t>
            </a:r>
          </a:p>
        </p:txBody>
      </p:sp>
    </p:spTree>
    <p:extLst>
      <p:ext uri="{BB962C8B-B14F-4D97-AF65-F5344CB8AC3E}">
        <p14:creationId xmlns:p14="http://schemas.microsoft.com/office/powerpoint/2010/main" val="31473489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A88A140C-5254-7A7F-7D30-4BC176EC8C22}"/>
              </a:ext>
            </a:extLst>
          </p:cNvPr>
          <p:cNvSpPr>
            <a:spLocks noGrp="1" noChangeArrowheads="1"/>
          </p:cNvSpPr>
          <p:nvPr>
            <p:ph type="title"/>
          </p:nvPr>
        </p:nvSpPr>
        <p:spPr>
          <a:xfrm>
            <a:off x="474737" y="692696"/>
            <a:ext cx="8229600" cy="792088"/>
          </a:xfrm>
        </p:spPr>
        <p:txBody>
          <a:bodyPr/>
          <a:lstStyle/>
          <a:p>
            <a:r>
              <a:rPr lang="cs-CZ" sz="3600" b="1" dirty="0">
                <a:solidFill>
                  <a:srgbClr val="00ADD0"/>
                </a:solidFill>
              </a:rPr>
              <a:t>Bezdlužnosti – Pozor změny!</a:t>
            </a:r>
            <a:endParaRPr lang="cs-CZ" altLang="cs-CZ" sz="3600" b="1" dirty="0">
              <a:solidFill>
                <a:srgbClr val="00ADD0"/>
              </a:solidFill>
            </a:endParaRPr>
          </a:p>
        </p:txBody>
      </p:sp>
      <p:sp>
        <p:nvSpPr>
          <p:cNvPr id="2" name="Zástupný obsah 1">
            <a:extLst>
              <a:ext uri="{FF2B5EF4-FFF2-40B4-BE49-F238E27FC236}">
                <a16:creationId xmlns:a16="http://schemas.microsoft.com/office/drawing/2014/main" id="{926131DA-AA2F-0F05-ED8B-8B526431FA10}"/>
              </a:ext>
            </a:extLst>
          </p:cNvPr>
          <p:cNvSpPr>
            <a:spLocks noGrp="1"/>
          </p:cNvSpPr>
          <p:nvPr>
            <p:ph idx="1"/>
          </p:nvPr>
        </p:nvSpPr>
        <p:spPr>
          <a:xfrm>
            <a:off x="563563" y="2060848"/>
            <a:ext cx="8229600" cy="4104456"/>
          </a:xfrm>
        </p:spPr>
        <p:txBody>
          <a:bodyPr/>
          <a:lstStyle/>
          <a:p>
            <a:r>
              <a:rPr lang="cs-CZ" sz="2800" dirty="0">
                <a:solidFill>
                  <a:schemeClr val="bg1"/>
                </a:solidFill>
                <a:latin typeface="+mj-lt"/>
                <a:ea typeface="Calibri" panose="020F0502020204030204" pitchFamily="34" charset="0"/>
                <a:cs typeface="Times New Roman" panose="02020603050405020304" pitchFamily="18" charset="0"/>
              </a:rPr>
              <a:t>nejsou povinnou přílohou žádosti</a:t>
            </a:r>
          </a:p>
          <a:p>
            <a:pPr marL="0" indent="0">
              <a:buNone/>
            </a:pPr>
            <a:endParaRPr lang="cs-CZ" sz="2800" dirty="0">
              <a:solidFill>
                <a:schemeClr val="bg1"/>
              </a:solidFill>
              <a:latin typeface="+mj-lt"/>
              <a:ea typeface="Calibri" panose="020F0502020204030204" pitchFamily="34" charset="0"/>
              <a:cs typeface="Times New Roman" panose="02020603050405020304" pitchFamily="18" charset="0"/>
            </a:endParaRPr>
          </a:p>
          <a:p>
            <a:r>
              <a:rPr lang="cs-CZ" sz="2800" dirty="0">
                <a:solidFill>
                  <a:schemeClr val="bg1"/>
                </a:solidFill>
              </a:rPr>
              <a:t>dokládají k žádosti </a:t>
            </a:r>
            <a:r>
              <a:rPr lang="cs-CZ" sz="2800" u="sng" dirty="0">
                <a:solidFill>
                  <a:schemeClr val="bg1"/>
                </a:solidFill>
              </a:rPr>
              <a:t>pouze prvožadatelé</a:t>
            </a:r>
          </a:p>
          <a:p>
            <a:pPr marL="0" indent="0">
              <a:buNone/>
            </a:pPr>
            <a:endParaRPr lang="cs-CZ" sz="2800" u="sng" dirty="0">
              <a:solidFill>
                <a:schemeClr val="bg1"/>
              </a:solidFill>
            </a:endParaRPr>
          </a:p>
          <a:p>
            <a:r>
              <a:rPr lang="cs-CZ" sz="2800" dirty="0">
                <a:solidFill>
                  <a:schemeClr val="bg1"/>
                </a:solidFill>
              </a:rPr>
              <a:t>dokládáno samostatným podáním </a:t>
            </a:r>
            <a:r>
              <a:rPr lang="cs-CZ" sz="2800" u="sng" dirty="0">
                <a:solidFill>
                  <a:schemeClr val="bg1"/>
                </a:solidFill>
              </a:rPr>
              <a:t>mimo výběrové řízení a závěrečné vyúčtování projektu!</a:t>
            </a:r>
          </a:p>
          <a:p>
            <a:pPr marL="0" indent="0">
              <a:buNone/>
            </a:pPr>
            <a:endParaRPr lang="cs-CZ" sz="1000" u="sng" dirty="0">
              <a:solidFill>
                <a:schemeClr val="bg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A88A140C-5254-7A7F-7D30-4BC176EC8C22}"/>
              </a:ext>
            </a:extLst>
          </p:cNvPr>
          <p:cNvSpPr>
            <a:spLocks noGrp="1" noChangeArrowheads="1"/>
          </p:cNvSpPr>
          <p:nvPr>
            <p:ph type="title"/>
          </p:nvPr>
        </p:nvSpPr>
        <p:spPr>
          <a:xfrm>
            <a:off x="457200" y="274638"/>
            <a:ext cx="8229600" cy="706090"/>
          </a:xfrm>
        </p:spPr>
        <p:txBody>
          <a:bodyPr/>
          <a:lstStyle/>
          <a:p>
            <a:r>
              <a:rPr lang="cs-CZ" sz="3600" b="1" dirty="0">
                <a:solidFill>
                  <a:srgbClr val="00ADD0"/>
                </a:solidFill>
              </a:rPr>
              <a:t>Bezdlužnosti – Pozor změny!</a:t>
            </a:r>
            <a:endParaRPr lang="cs-CZ" altLang="cs-CZ" sz="3600" b="1" dirty="0">
              <a:solidFill>
                <a:srgbClr val="00ADD0"/>
              </a:solidFill>
            </a:endParaRPr>
          </a:p>
        </p:txBody>
      </p:sp>
      <p:sp>
        <p:nvSpPr>
          <p:cNvPr id="2" name="Zástupný obsah 1">
            <a:extLst>
              <a:ext uri="{FF2B5EF4-FFF2-40B4-BE49-F238E27FC236}">
                <a16:creationId xmlns:a16="http://schemas.microsoft.com/office/drawing/2014/main" id="{926131DA-AA2F-0F05-ED8B-8B526431FA10}"/>
              </a:ext>
            </a:extLst>
          </p:cNvPr>
          <p:cNvSpPr>
            <a:spLocks noGrp="1"/>
          </p:cNvSpPr>
          <p:nvPr>
            <p:ph idx="1"/>
          </p:nvPr>
        </p:nvSpPr>
        <p:spPr>
          <a:xfrm>
            <a:off x="539552" y="1196752"/>
            <a:ext cx="8229600" cy="5112568"/>
          </a:xfrm>
        </p:spPr>
        <p:txBody>
          <a:bodyPr/>
          <a:lstStyle/>
          <a:p>
            <a:pPr marL="0" indent="0" algn="ctr">
              <a:spcAft>
                <a:spcPts val="1800"/>
              </a:spcAft>
              <a:buNone/>
            </a:pPr>
            <a:r>
              <a:rPr lang="cs-CZ" sz="2800" b="1" u="sng" dirty="0">
                <a:solidFill>
                  <a:schemeClr val="bg1"/>
                </a:solidFill>
              </a:rPr>
              <a:t>Doložit do 15.2.2023!!!</a:t>
            </a:r>
          </a:p>
          <a:p>
            <a:r>
              <a:rPr lang="cs-CZ" sz="2400" u="sng" dirty="0">
                <a:solidFill>
                  <a:schemeClr val="bg1"/>
                </a:solidFill>
              </a:rPr>
              <a:t>způsob podání:</a:t>
            </a:r>
          </a:p>
          <a:p>
            <a:pPr lvl="1"/>
            <a:r>
              <a:rPr lang="cs-CZ" sz="2000" dirty="0">
                <a:solidFill>
                  <a:schemeClr val="bg1"/>
                </a:solidFill>
              </a:rPr>
              <a:t>datovou zprávou </a:t>
            </a:r>
          </a:p>
          <a:p>
            <a:pPr lvl="1"/>
            <a:r>
              <a:rPr lang="cs-CZ" sz="2000" dirty="0">
                <a:solidFill>
                  <a:schemeClr val="bg1"/>
                </a:solidFill>
              </a:rPr>
              <a:t>e-mailem</a:t>
            </a:r>
          </a:p>
          <a:p>
            <a:pPr lvl="1"/>
            <a:r>
              <a:rPr lang="cs-CZ" sz="2000" dirty="0">
                <a:solidFill>
                  <a:schemeClr val="bg1"/>
                </a:solidFill>
              </a:rPr>
              <a:t>fyzicky v prosté kopii</a:t>
            </a:r>
          </a:p>
          <a:p>
            <a:pPr marL="457200" lvl="1" indent="0">
              <a:buNone/>
            </a:pPr>
            <a:endParaRPr lang="cs-CZ" sz="1600" dirty="0">
              <a:solidFill>
                <a:schemeClr val="bg1"/>
              </a:solidFill>
            </a:endParaRPr>
          </a:p>
          <a:p>
            <a:pPr marL="457200" lvl="1" indent="0">
              <a:buNone/>
            </a:pPr>
            <a:r>
              <a:rPr lang="cs-CZ" sz="2400" b="1" dirty="0">
                <a:solidFill>
                  <a:schemeClr val="accent1">
                    <a:lumMod val="75000"/>
                  </a:schemeClr>
                </a:solidFill>
              </a:rPr>
              <a:t>Zvolte pouze jednu z nabízených možností!</a:t>
            </a:r>
          </a:p>
          <a:p>
            <a:pPr marL="457200" lvl="1" indent="0">
              <a:buNone/>
            </a:pPr>
            <a:endParaRPr lang="cs-CZ" sz="1600" dirty="0">
              <a:solidFill>
                <a:schemeClr val="bg1"/>
              </a:solidFill>
            </a:endParaRPr>
          </a:p>
          <a:p>
            <a:pPr lvl="1"/>
            <a:endParaRPr lang="cs-CZ" sz="1000" u="sng" dirty="0">
              <a:solidFill>
                <a:schemeClr val="bg1"/>
              </a:solidFill>
            </a:endParaRPr>
          </a:p>
          <a:p>
            <a:r>
              <a:rPr lang="cs-CZ" sz="2400" u="sng" dirty="0">
                <a:solidFill>
                  <a:schemeClr val="bg1"/>
                </a:solidFill>
              </a:rPr>
              <a:t>dokládání:</a:t>
            </a:r>
            <a:r>
              <a:rPr lang="cs-CZ" sz="2000" dirty="0">
                <a:solidFill>
                  <a:schemeClr val="bg1"/>
                </a:solidFill>
              </a:rPr>
              <a:t> jednou za žadatele v rámci oblastí podpory spravovaných odborem sociálních věcí a zdravotnictví</a:t>
            </a:r>
          </a:p>
          <a:p>
            <a:pPr marL="457200" lvl="1" indent="0">
              <a:buNone/>
            </a:pPr>
            <a:endParaRPr lang="cs-CZ" sz="1000" dirty="0">
              <a:solidFill>
                <a:schemeClr val="bg1"/>
              </a:solidFill>
            </a:endParaRPr>
          </a:p>
          <a:p>
            <a:pPr marL="342900" lvl="1" indent="-342900">
              <a:buFont typeface="Arial" panose="020B0604020202020204" pitchFamily="34" charset="0"/>
              <a:buChar char="•"/>
            </a:pPr>
            <a:r>
              <a:rPr lang="cs-CZ" sz="2400" u="sng" dirty="0">
                <a:solidFill>
                  <a:schemeClr val="bg1"/>
                </a:solidFill>
                <a:ea typeface="+mn-ea"/>
                <a:cs typeface="+mn-cs"/>
              </a:rPr>
              <a:t>prokázání bezdlužnosti </a:t>
            </a:r>
            <a:r>
              <a:rPr lang="cs-CZ" sz="1600" dirty="0">
                <a:solidFill>
                  <a:schemeClr val="bg1"/>
                </a:solidFill>
              </a:rPr>
              <a:t>– </a:t>
            </a:r>
            <a:r>
              <a:rPr lang="cs-CZ" sz="2000" b="1" dirty="0">
                <a:solidFill>
                  <a:schemeClr val="bg1"/>
                </a:solidFill>
              </a:rPr>
              <a:t>nejdříve </a:t>
            </a:r>
            <a:r>
              <a:rPr lang="cs-CZ" sz="2000" b="1" u="sng" dirty="0">
                <a:solidFill>
                  <a:schemeClr val="bg1"/>
                </a:solidFill>
              </a:rPr>
              <a:t>ke dni 1.1.2023 </a:t>
            </a:r>
          </a:p>
        </p:txBody>
      </p:sp>
    </p:spTree>
    <p:extLst>
      <p:ext uri="{BB962C8B-B14F-4D97-AF65-F5344CB8AC3E}">
        <p14:creationId xmlns:p14="http://schemas.microsoft.com/office/powerpoint/2010/main" val="36669519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a:extLst>
              <a:ext uri="{FF2B5EF4-FFF2-40B4-BE49-F238E27FC236}">
                <a16:creationId xmlns:a16="http://schemas.microsoft.com/office/drawing/2014/main" id="{8CBE9970-26B4-8BF7-AD73-E26AF4188DF5}"/>
              </a:ext>
            </a:extLst>
          </p:cNvPr>
          <p:cNvSpPr>
            <a:spLocks noGrp="1" noChangeArrowheads="1"/>
          </p:cNvSpPr>
          <p:nvPr>
            <p:ph type="title"/>
          </p:nvPr>
        </p:nvSpPr>
        <p:spPr>
          <a:xfrm>
            <a:off x="395288" y="260351"/>
            <a:ext cx="8229600" cy="576361"/>
          </a:xfrm>
        </p:spPr>
        <p:txBody>
          <a:bodyPr/>
          <a:lstStyle/>
          <a:p>
            <a:pPr marL="514350" indent="-514350"/>
            <a:r>
              <a:rPr lang="cs-CZ" altLang="cs-CZ" sz="3600" b="1" dirty="0">
                <a:solidFill>
                  <a:srgbClr val="00ADD0"/>
                </a:solidFill>
              </a:rPr>
              <a:t>Žádost a její odeslání</a:t>
            </a:r>
          </a:p>
        </p:txBody>
      </p:sp>
      <p:sp>
        <p:nvSpPr>
          <p:cNvPr id="5" name="Zástupný obsah 4">
            <a:extLst>
              <a:ext uri="{FF2B5EF4-FFF2-40B4-BE49-F238E27FC236}">
                <a16:creationId xmlns:a16="http://schemas.microsoft.com/office/drawing/2014/main" id="{1B4E2432-C3EA-70D6-BF00-BE338E5ECD65}"/>
              </a:ext>
            </a:extLst>
          </p:cNvPr>
          <p:cNvSpPr>
            <a:spLocks noGrp="1"/>
          </p:cNvSpPr>
          <p:nvPr>
            <p:ph idx="1"/>
          </p:nvPr>
        </p:nvSpPr>
        <p:spPr>
          <a:xfrm>
            <a:off x="519113" y="980730"/>
            <a:ext cx="8301360" cy="5544614"/>
          </a:xfrm>
        </p:spPr>
        <p:txBody>
          <a:bodyPr/>
          <a:lstStyle/>
          <a:p>
            <a:pPr marL="285750" lvl="1">
              <a:buFont typeface="Arial" panose="020B0604020202020204" pitchFamily="34" charset="0"/>
              <a:buChar char="•"/>
              <a:defRPr/>
            </a:pPr>
            <a:r>
              <a:rPr lang="cs-CZ" dirty="0">
                <a:solidFill>
                  <a:srgbClr val="00ADD0"/>
                </a:solidFill>
                <a:latin typeface="+mj-lt"/>
                <a:ea typeface="+mj-ea"/>
                <a:cs typeface="+mj-cs"/>
              </a:rPr>
              <a:t>místo realizace:</a:t>
            </a:r>
          </a:p>
          <a:p>
            <a:pPr marL="685800" lvl="2">
              <a:buFont typeface="Arial" panose="020B0604020202020204" pitchFamily="34" charset="0"/>
              <a:buChar char="•"/>
              <a:defRPr/>
            </a:pPr>
            <a:r>
              <a:rPr lang="cs-CZ" dirty="0">
                <a:solidFill>
                  <a:schemeClr val="bg1"/>
                </a:solidFill>
                <a:cs typeface="Times New Roman" panose="02020603050405020304" pitchFamily="18" charset="0"/>
              </a:rPr>
              <a:t>neuvádějte široký popis </a:t>
            </a:r>
          </a:p>
          <a:p>
            <a:pPr marL="685800" lvl="2">
              <a:buFont typeface="Arial" panose="020B0604020202020204" pitchFamily="34" charset="0"/>
              <a:buChar char="•"/>
              <a:defRPr/>
            </a:pPr>
            <a:r>
              <a:rPr lang="cs-CZ" dirty="0">
                <a:solidFill>
                  <a:schemeClr val="bg1"/>
                </a:solidFill>
                <a:cs typeface="Times New Roman" panose="02020603050405020304" pitchFamily="18" charset="0"/>
              </a:rPr>
              <a:t>uvádějte faktická místa realizace služby popř. zázemí pracovníků, lokalitu </a:t>
            </a:r>
          </a:p>
          <a:p>
            <a:pPr marL="0" indent="0">
              <a:buFontTx/>
              <a:buNone/>
              <a:defRPr/>
            </a:pPr>
            <a:endParaRPr lang="cs-CZ" sz="1000" b="1" dirty="0">
              <a:solidFill>
                <a:srgbClr val="00ADD0"/>
              </a:solidFill>
              <a:latin typeface="+mj-lt"/>
              <a:ea typeface="+mj-ea"/>
              <a:cs typeface="+mj-cs"/>
            </a:endParaRPr>
          </a:p>
          <a:p>
            <a:pPr>
              <a:defRPr/>
            </a:pPr>
            <a:r>
              <a:rPr lang="cs-CZ" sz="2800" dirty="0">
                <a:solidFill>
                  <a:srgbClr val="00ADD0"/>
                </a:solidFill>
                <a:latin typeface="+mj-lt"/>
                <a:ea typeface="+mj-ea"/>
                <a:cs typeface="+mj-cs"/>
              </a:rPr>
              <a:t>osoba pověřená k jednání za organizaci včetně podpisu smluv</a:t>
            </a:r>
          </a:p>
          <a:p>
            <a:pPr lvl="1">
              <a:buFont typeface="Arial" panose="020B0604020202020204" pitchFamily="34" charset="0"/>
              <a:buChar char="•"/>
              <a:defRPr/>
            </a:pPr>
            <a:r>
              <a:rPr lang="cs-CZ" sz="2400" dirty="0">
                <a:solidFill>
                  <a:schemeClr val="bg1"/>
                </a:solidFill>
                <a:cs typeface="Times New Roman" panose="02020603050405020304" pitchFamily="18" charset="0"/>
              </a:rPr>
              <a:t>pečlivě vyplňujte včetně titulů před a za jménem z důvodu využití pro smlouvu</a:t>
            </a:r>
          </a:p>
          <a:p>
            <a:pPr>
              <a:defRPr/>
            </a:pPr>
            <a:endParaRPr lang="cs-CZ" sz="1000" dirty="0">
              <a:solidFill>
                <a:srgbClr val="00ADD0"/>
              </a:solidFill>
              <a:latin typeface="+mj-lt"/>
              <a:ea typeface="+mj-ea"/>
              <a:cs typeface="+mj-cs"/>
            </a:endParaRPr>
          </a:p>
          <a:p>
            <a:pPr>
              <a:defRPr/>
            </a:pPr>
            <a:r>
              <a:rPr lang="cs-CZ" sz="2800" dirty="0">
                <a:solidFill>
                  <a:srgbClr val="00ADD0"/>
                </a:solidFill>
                <a:latin typeface="+mj-lt"/>
                <a:ea typeface="+mj-ea"/>
                <a:cs typeface="+mj-cs"/>
              </a:rPr>
              <a:t>kopírování žádostí z předchozích období</a:t>
            </a:r>
          </a:p>
          <a:p>
            <a:pPr lvl="1">
              <a:buFont typeface="Arial" panose="020B0604020202020204" pitchFamily="34" charset="0"/>
              <a:buChar char="•"/>
              <a:defRPr/>
            </a:pPr>
            <a:r>
              <a:rPr lang="cs-CZ" sz="2400" dirty="0">
                <a:solidFill>
                  <a:schemeClr val="bg1"/>
                </a:solidFill>
                <a:cs typeface="Times New Roman" panose="02020603050405020304" pitchFamily="18" charset="0"/>
              </a:rPr>
              <a:t>aktualizovat zkopírované údaje </a:t>
            </a:r>
          </a:p>
          <a:p>
            <a:pPr>
              <a:defRPr/>
            </a:pPr>
            <a:endParaRPr lang="cs-CZ" sz="2800" dirty="0">
              <a:solidFill>
                <a:srgbClr val="00ADD0"/>
              </a:solidFill>
              <a:latin typeface="+mj-lt"/>
              <a:ea typeface="+mj-ea"/>
              <a:cs typeface="+mj-cs"/>
            </a:endParaRPr>
          </a:p>
          <a:p>
            <a:pPr>
              <a:defRPr/>
            </a:pPr>
            <a:endParaRPr lang="cs-CZ" sz="2800" dirty="0">
              <a:solidFill>
                <a:srgbClr val="00ADD0"/>
              </a:solidFill>
              <a:latin typeface="+mj-lt"/>
              <a:ea typeface="+mj-ea"/>
              <a:cs typeface="+mj-cs"/>
            </a:endParaRPr>
          </a:p>
          <a:p>
            <a:pPr>
              <a:defRPr/>
            </a:pPr>
            <a:endParaRPr lang="cs-CZ" sz="2800" dirty="0">
              <a:solidFill>
                <a:srgbClr val="00ADD0"/>
              </a:solidFill>
              <a:latin typeface="+mj-lt"/>
              <a:ea typeface="+mj-ea"/>
              <a:cs typeface="+mj-cs"/>
            </a:endParaRPr>
          </a:p>
          <a:p>
            <a:pPr marL="457200" lvl="1" indent="0">
              <a:buNone/>
              <a:defRPr/>
            </a:pPr>
            <a:endParaRPr lang="cs-CZ" sz="2400" dirty="0">
              <a:solidFill>
                <a:schemeClr val="bg1"/>
              </a:solidFill>
              <a:cs typeface="Times New Roman" panose="0202060305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D5D322A-097E-3293-C2B5-1A5585C3E055}"/>
              </a:ext>
            </a:extLst>
          </p:cNvPr>
          <p:cNvSpPr>
            <a:spLocks noGrp="1"/>
          </p:cNvSpPr>
          <p:nvPr>
            <p:ph type="title"/>
          </p:nvPr>
        </p:nvSpPr>
        <p:spPr>
          <a:xfrm>
            <a:off x="457200" y="274638"/>
            <a:ext cx="8229600" cy="634082"/>
          </a:xfrm>
        </p:spPr>
        <p:txBody>
          <a:bodyPr/>
          <a:lstStyle/>
          <a:p>
            <a:r>
              <a:rPr lang="cs-CZ" altLang="cs-CZ" sz="3600" b="1" dirty="0">
                <a:solidFill>
                  <a:srgbClr val="00ADD0"/>
                </a:solidFill>
              </a:rPr>
              <a:t>Žádost a její odeslání</a:t>
            </a:r>
            <a:endParaRPr lang="cs-CZ" sz="3600" dirty="0"/>
          </a:p>
        </p:txBody>
      </p:sp>
      <p:sp>
        <p:nvSpPr>
          <p:cNvPr id="5" name="Zástupný obsah 4">
            <a:extLst>
              <a:ext uri="{FF2B5EF4-FFF2-40B4-BE49-F238E27FC236}">
                <a16:creationId xmlns:a16="http://schemas.microsoft.com/office/drawing/2014/main" id="{2905A02A-B003-6AD9-811B-9252BE6C3118}"/>
              </a:ext>
            </a:extLst>
          </p:cNvPr>
          <p:cNvSpPr>
            <a:spLocks noGrp="1"/>
          </p:cNvSpPr>
          <p:nvPr>
            <p:ph idx="1"/>
          </p:nvPr>
        </p:nvSpPr>
        <p:spPr>
          <a:xfrm>
            <a:off x="457200" y="1124744"/>
            <a:ext cx="8229600" cy="5145435"/>
          </a:xfrm>
        </p:spPr>
        <p:txBody>
          <a:bodyPr/>
          <a:lstStyle/>
          <a:p>
            <a:pPr>
              <a:defRPr/>
            </a:pPr>
            <a:r>
              <a:rPr lang="cs-CZ" sz="2800" dirty="0">
                <a:solidFill>
                  <a:srgbClr val="00ADD0"/>
                </a:solidFill>
                <a:latin typeface="+mj-lt"/>
                <a:ea typeface="+mj-ea"/>
                <a:cs typeface="+mj-cs"/>
              </a:rPr>
              <a:t>vykazování ukazatelů </a:t>
            </a:r>
          </a:p>
          <a:p>
            <a:pPr lvl="1">
              <a:buFont typeface="Arial" panose="020B0604020202020204" pitchFamily="34" charset="0"/>
              <a:buChar char="•"/>
              <a:defRPr/>
            </a:pPr>
            <a:r>
              <a:rPr lang="cs-CZ" sz="2400" dirty="0">
                <a:solidFill>
                  <a:schemeClr val="bg1"/>
                </a:solidFill>
                <a:cs typeface="Times New Roman" panose="02020603050405020304" pitchFamily="18" charset="0"/>
              </a:rPr>
              <a:t>pečlivě vyplňovat příslušné ukazatele</a:t>
            </a:r>
          </a:p>
          <a:p>
            <a:pPr lvl="1">
              <a:buFont typeface="Arial" panose="020B0604020202020204" pitchFamily="34" charset="0"/>
              <a:buChar char="•"/>
              <a:defRPr/>
            </a:pPr>
            <a:endParaRPr lang="cs-CZ" sz="1000" dirty="0">
              <a:solidFill>
                <a:schemeClr val="bg1"/>
              </a:solidFill>
              <a:cs typeface="Times New Roman" panose="02020603050405020304" pitchFamily="18" charset="0"/>
            </a:endParaRPr>
          </a:p>
          <a:p>
            <a:pPr>
              <a:defRPr/>
            </a:pPr>
            <a:r>
              <a:rPr lang="cs-CZ" sz="2800" dirty="0">
                <a:solidFill>
                  <a:srgbClr val="00ADD0"/>
                </a:solidFill>
                <a:latin typeface="+mj-lt"/>
                <a:ea typeface="+mj-ea"/>
                <a:cs typeface="+mj-cs"/>
              </a:rPr>
              <a:t>odeslání žádosti </a:t>
            </a:r>
          </a:p>
          <a:p>
            <a:pPr lvl="1">
              <a:buFont typeface="Arial" panose="020B0604020202020204" pitchFamily="34" charset="0"/>
              <a:buChar char="•"/>
              <a:defRPr/>
            </a:pPr>
            <a:r>
              <a:rPr lang="cs-CZ" sz="2400" dirty="0">
                <a:solidFill>
                  <a:schemeClr val="bg1"/>
                </a:solidFill>
                <a:cs typeface="Times New Roman" panose="02020603050405020304" pitchFamily="18" charset="0"/>
              </a:rPr>
              <a:t>s elektronickým podpisem</a:t>
            </a:r>
          </a:p>
          <a:p>
            <a:pPr lvl="1">
              <a:buFont typeface="Arial" panose="020B0604020202020204" pitchFamily="34" charset="0"/>
              <a:buChar char="•"/>
              <a:defRPr/>
            </a:pPr>
            <a:r>
              <a:rPr lang="cs-CZ" sz="2400" dirty="0">
                <a:solidFill>
                  <a:schemeClr val="bg1"/>
                </a:solidFill>
                <a:cs typeface="Times New Roman" panose="02020603050405020304" pitchFamily="18" charset="0"/>
              </a:rPr>
              <a:t>datovou zprávou</a:t>
            </a:r>
          </a:p>
          <a:p>
            <a:pPr lvl="1">
              <a:buFont typeface="Arial" panose="020B0604020202020204" pitchFamily="34" charset="0"/>
              <a:buChar char="•"/>
              <a:defRPr/>
            </a:pPr>
            <a:r>
              <a:rPr lang="cs-CZ" sz="2400" dirty="0">
                <a:solidFill>
                  <a:schemeClr val="bg1"/>
                </a:solidFill>
                <a:cs typeface="Times New Roman" panose="02020603050405020304" pitchFamily="18" charset="0"/>
              </a:rPr>
              <a:t>fyzicky s vlastnoručním podpisem </a:t>
            </a:r>
            <a:r>
              <a:rPr lang="cs-CZ" sz="1500" dirty="0">
                <a:solidFill>
                  <a:schemeClr val="bg1"/>
                </a:solidFill>
                <a:cs typeface="Times New Roman" panose="02020603050405020304" pitchFamily="18" charset="0"/>
              </a:rPr>
              <a:t>(v případě že nedisponujete elektronickým podpisem nebo nevlastníte datovou schránku)</a:t>
            </a:r>
          </a:p>
          <a:p>
            <a:pPr marL="457200" lvl="1" indent="0">
              <a:buNone/>
              <a:defRPr/>
            </a:pPr>
            <a:endParaRPr lang="cs-CZ" sz="1500" dirty="0">
              <a:solidFill>
                <a:schemeClr val="bg1"/>
              </a:solidFill>
              <a:cs typeface="Times New Roman" panose="02020603050405020304" pitchFamily="18" charset="0"/>
            </a:endParaRPr>
          </a:p>
          <a:p>
            <a:pPr marL="457200" lvl="1" indent="-371475">
              <a:buNone/>
              <a:defRPr/>
            </a:pPr>
            <a:r>
              <a:rPr lang="cs-CZ" sz="2400" i="1" dirty="0">
                <a:solidFill>
                  <a:schemeClr val="accent1">
                    <a:lumMod val="75000"/>
                  </a:schemeClr>
                </a:solidFill>
                <a:cs typeface="Times New Roman" panose="02020603050405020304" pitchFamily="18" charset="0"/>
              </a:rPr>
              <a:t>!!! Vyberte vždy jen jednu variantu odeslání !!!</a:t>
            </a:r>
          </a:p>
          <a:p>
            <a:pPr marL="457200" lvl="1" indent="0">
              <a:buNone/>
            </a:pPr>
            <a:endParaRPr lang="cs-CZ" sz="2400" i="1" dirty="0">
              <a:solidFill>
                <a:schemeClr val="accent1">
                  <a:lumMod val="75000"/>
                </a:schemeClr>
              </a:solidFill>
              <a:cs typeface="Times New Roman" panose="02020603050405020304" pitchFamily="18" charset="0"/>
            </a:endParaRPr>
          </a:p>
          <a:p>
            <a:pPr marL="457200" lvl="1" indent="0">
              <a:buNone/>
            </a:pPr>
            <a:endParaRPr lang="cs-CZ" sz="2400" i="1" dirty="0">
              <a:solidFill>
                <a:schemeClr val="accent1">
                  <a:lumMod val="75000"/>
                </a:schemeClr>
              </a:solidFill>
              <a:cs typeface="Times New Roman" panose="02020603050405020304" pitchFamily="18" charset="0"/>
            </a:endParaRPr>
          </a:p>
        </p:txBody>
      </p:sp>
    </p:spTree>
    <p:extLst>
      <p:ext uri="{BB962C8B-B14F-4D97-AF65-F5344CB8AC3E}">
        <p14:creationId xmlns:p14="http://schemas.microsoft.com/office/powerpoint/2010/main" val="33487146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a:extLst>
              <a:ext uri="{FF2B5EF4-FFF2-40B4-BE49-F238E27FC236}">
                <a16:creationId xmlns:a16="http://schemas.microsoft.com/office/drawing/2014/main" id="{5FEC5EA8-5CF3-ABC2-1289-B5B56927B61E}"/>
              </a:ext>
            </a:extLst>
          </p:cNvPr>
          <p:cNvSpPr>
            <a:spLocks noGrp="1" noChangeArrowheads="1"/>
          </p:cNvSpPr>
          <p:nvPr>
            <p:ph type="title"/>
          </p:nvPr>
        </p:nvSpPr>
        <p:spPr>
          <a:xfrm>
            <a:off x="457200" y="260350"/>
            <a:ext cx="8167688" cy="993775"/>
          </a:xfrm>
        </p:spPr>
        <p:txBody>
          <a:bodyPr/>
          <a:lstStyle/>
          <a:p>
            <a:pPr marL="514350" indent="-514350"/>
            <a:r>
              <a:rPr lang="cs-CZ" altLang="cs-CZ" sz="3600" b="1" dirty="0">
                <a:solidFill>
                  <a:srgbClr val="00ADD0"/>
                </a:solidFill>
              </a:rPr>
              <a:t>Povinnosti příjemce dotace</a:t>
            </a:r>
          </a:p>
        </p:txBody>
      </p:sp>
      <p:sp>
        <p:nvSpPr>
          <p:cNvPr id="5" name="Zástupný obsah 4">
            <a:extLst>
              <a:ext uri="{FF2B5EF4-FFF2-40B4-BE49-F238E27FC236}">
                <a16:creationId xmlns:a16="http://schemas.microsoft.com/office/drawing/2014/main" id="{20779AF5-10C6-6D2A-D60D-6784518997F4}"/>
              </a:ext>
            </a:extLst>
          </p:cNvPr>
          <p:cNvSpPr>
            <a:spLocks noGrp="1"/>
          </p:cNvSpPr>
          <p:nvPr>
            <p:ph idx="1"/>
          </p:nvPr>
        </p:nvSpPr>
        <p:spPr>
          <a:xfrm>
            <a:off x="457200" y="1254125"/>
            <a:ext cx="8363272" cy="5472905"/>
          </a:xfrm>
        </p:spPr>
        <p:txBody>
          <a:bodyPr/>
          <a:lstStyle/>
          <a:p>
            <a:pPr marL="342900" lvl="1" indent="-342900">
              <a:buFont typeface="Arial" panose="020B0604020202020204" pitchFamily="34" charset="0"/>
              <a:buChar char="•"/>
              <a:defRPr/>
            </a:pPr>
            <a:r>
              <a:rPr lang="cs-CZ" sz="2400" dirty="0">
                <a:solidFill>
                  <a:schemeClr val="bg1"/>
                </a:solidFill>
                <a:cs typeface="Times New Roman"/>
              </a:rPr>
              <a:t>dokládání jmenného seznamu zaměstnanců podílejících se na realizaci projektu </a:t>
            </a:r>
            <a:r>
              <a:rPr lang="cs-CZ" sz="2400" u="sng" dirty="0">
                <a:solidFill>
                  <a:schemeClr val="bg1"/>
                </a:solidFill>
                <a:cs typeface="Times New Roman"/>
              </a:rPr>
              <a:t>do 30 dnů od podpisu smlouvy</a:t>
            </a:r>
          </a:p>
          <a:p>
            <a:pPr marL="342900" lvl="1" indent="-342900">
              <a:buFont typeface="Arial" panose="020B0604020202020204" pitchFamily="34" charset="0"/>
              <a:buChar char="•"/>
              <a:defRPr/>
            </a:pPr>
            <a:endParaRPr lang="cs-CZ" sz="1000" dirty="0">
              <a:solidFill>
                <a:schemeClr val="bg1"/>
              </a:solidFill>
              <a:cs typeface="Times New Roman"/>
            </a:endParaRPr>
          </a:p>
          <a:p>
            <a:pPr marL="342900" lvl="1" indent="-342900">
              <a:buFont typeface="Arial" panose="020B0604020202020204" pitchFamily="34" charset="0"/>
              <a:buChar char="•"/>
              <a:defRPr/>
            </a:pPr>
            <a:r>
              <a:rPr lang="cs-CZ" sz="2400" dirty="0">
                <a:solidFill>
                  <a:schemeClr val="bg1"/>
                </a:solidFill>
                <a:cs typeface="Times New Roman"/>
              </a:rPr>
              <a:t>hlášení změn v realizaci projektu – na předepsaném formuláři dostupném na webu</a:t>
            </a:r>
          </a:p>
          <a:p>
            <a:pPr marL="342900" lvl="1" indent="-342900">
              <a:buFont typeface="Arial" panose="020B0604020202020204" pitchFamily="34" charset="0"/>
              <a:buChar char="•"/>
              <a:defRPr/>
            </a:pPr>
            <a:endParaRPr lang="cs-CZ" sz="1000" dirty="0">
              <a:solidFill>
                <a:schemeClr val="bg1"/>
              </a:solidFill>
              <a:cs typeface="Times New Roman"/>
            </a:endParaRPr>
          </a:p>
          <a:p>
            <a:pPr marL="342900" lvl="1" indent="-342900">
              <a:buFont typeface="Arial" panose="020B0604020202020204" pitchFamily="34" charset="0"/>
              <a:buChar char="•"/>
              <a:defRPr/>
            </a:pPr>
            <a:r>
              <a:rPr lang="cs-CZ" sz="2400" dirty="0">
                <a:solidFill>
                  <a:schemeClr val="bg1"/>
                </a:solidFill>
                <a:cs typeface="Times New Roman"/>
              </a:rPr>
              <a:t>pololetní zpráva o realizaci projektu – do 31.7.2023</a:t>
            </a:r>
          </a:p>
          <a:p>
            <a:pPr marL="342900" lvl="1" indent="-342900">
              <a:buFont typeface="Arial" panose="020B0604020202020204" pitchFamily="34" charset="0"/>
              <a:buChar char="•"/>
              <a:defRPr/>
            </a:pPr>
            <a:endParaRPr lang="cs-CZ" sz="1000" dirty="0">
              <a:solidFill>
                <a:schemeClr val="bg1"/>
              </a:solidFill>
              <a:cs typeface="Times New Roman"/>
            </a:endParaRPr>
          </a:p>
          <a:p>
            <a:pPr marL="342900" lvl="1" indent="-342900">
              <a:buFont typeface="Arial" panose="020B0604020202020204" pitchFamily="34" charset="0"/>
              <a:buChar char="•"/>
              <a:defRPr/>
            </a:pPr>
            <a:r>
              <a:rPr lang="cs-CZ" sz="2400" dirty="0">
                <a:solidFill>
                  <a:schemeClr val="bg1"/>
                </a:solidFill>
                <a:cs typeface="Times New Roman"/>
              </a:rPr>
              <a:t>sledování příslušných ukazatelů projektu </a:t>
            </a:r>
          </a:p>
          <a:p>
            <a:pPr marL="342900" lvl="1" indent="-342900">
              <a:buFont typeface="Arial" panose="020B0604020202020204" pitchFamily="34" charset="0"/>
              <a:buChar char="•"/>
              <a:defRPr/>
            </a:pPr>
            <a:endParaRPr lang="cs-CZ" sz="1000" dirty="0">
              <a:solidFill>
                <a:schemeClr val="bg1"/>
              </a:solidFill>
              <a:cs typeface="Times New Roman"/>
            </a:endParaRPr>
          </a:p>
          <a:p>
            <a:pPr marL="342900" lvl="1" indent="-342900">
              <a:buFont typeface="Arial" panose="020B0604020202020204" pitchFamily="34" charset="0"/>
              <a:buChar char="•"/>
              <a:defRPr/>
            </a:pPr>
            <a:r>
              <a:rPr lang="cs-CZ" sz="2400" dirty="0">
                <a:solidFill>
                  <a:schemeClr val="bg1"/>
                </a:solidFill>
                <a:cs typeface="Times New Roman"/>
              </a:rPr>
              <a:t>žádost o změnu smlouvy při:</a:t>
            </a:r>
          </a:p>
          <a:p>
            <a:pPr marL="742950" lvl="2" indent="-342900">
              <a:buFont typeface="Arial" panose="020B0604020202020204" pitchFamily="34" charset="0"/>
              <a:buChar char="•"/>
              <a:defRPr/>
            </a:pPr>
            <a:r>
              <a:rPr lang="cs-CZ" sz="2000" dirty="0">
                <a:solidFill>
                  <a:schemeClr val="bg1"/>
                </a:solidFill>
                <a:cs typeface="Times New Roman"/>
              </a:rPr>
              <a:t>změně sídla organizace</a:t>
            </a:r>
          </a:p>
          <a:p>
            <a:pPr marL="742950" lvl="2" indent="-342900">
              <a:buFont typeface="Arial" panose="020B0604020202020204" pitchFamily="34" charset="0"/>
              <a:buChar char="•"/>
              <a:defRPr/>
            </a:pPr>
            <a:r>
              <a:rPr lang="cs-CZ" sz="2000" dirty="0">
                <a:solidFill>
                  <a:schemeClr val="bg1"/>
                </a:solidFill>
                <a:cs typeface="Times New Roman"/>
              </a:rPr>
              <a:t>změně/rozšíření místa realizace projektu </a:t>
            </a:r>
          </a:p>
          <a:p>
            <a:pPr marL="742950" lvl="2" indent="-342900">
              <a:buFont typeface="Arial" panose="020B0604020202020204" pitchFamily="34" charset="0"/>
              <a:buChar char="•"/>
              <a:defRPr/>
            </a:pPr>
            <a:r>
              <a:rPr lang="cs-CZ" sz="2000" dirty="0">
                <a:solidFill>
                  <a:schemeClr val="bg1"/>
                </a:solidFill>
                <a:cs typeface="Times New Roman"/>
              </a:rPr>
              <a:t>změně/doplnění účelu použití dotace</a:t>
            </a:r>
          </a:p>
          <a:p>
            <a:pPr marL="742950" lvl="2" indent="-342900">
              <a:buFont typeface="Arial" panose="020B0604020202020204" pitchFamily="34" charset="0"/>
              <a:buChar char="•"/>
              <a:defRPr/>
            </a:pPr>
            <a:r>
              <a:rPr lang="cs-CZ" sz="2000" dirty="0">
                <a:solidFill>
                  <a:schemeClr val="bg1"/>
                </a:solidFill>
                <a:cs typeface="Times New Roman"/>
              </a:rPr>
              <a:t>změně bankovního účtu </a:t>
            </a:r>
          </a:p>
          <a:p>
            <a:pPr marL="342900" lvl="1" indent="-342900">
              <a:buFont typeface="Arial" panose="020B0604020202020204" pitchFamily="34" charset="0"/>
              <a:buChar char="•"/>
              <a:defRPr/>
            </a:pPr>
            <a:endParaRPr lang="cs-CZ" sz="1000" dirty="0">
              <a:solidFill>
                <a:schemeClr val="bg1"/>
              </a:solidFill>
              <a:cs typeface="Times New Roman"/>
            </a:endParaRPr>
          </a:p>
          <a:p>
            <a:pPr marL="742950" lvl="2" indent="-342900">
              <a:buFont typeface="Arial" panose="020B0604020202020204" pitchFamily="34" charset="0"/>
              <a:buChar char="•"/>
              <a:defRPr/>
            </a:pPr>
            <a:endParaRPr lang="cs-CZ" sz="1400" dirty="0">
              <a:solidFill>
                <a:schemeClr val="bg1"/>
              </a:solidFill>
              <a:cs typeface="Times New Roman"/>
            </a:endParaRPr>
          </a:p>
        </p:txBody>
      </p:sp>
    </p:spTree>
    <p:extLst>
      <p:ext uri="{BB962C8B-B14F-4D97-AF65-F5344CB8AC3E}">
        <p14:creationId xmlns:p14="http://schemas.microsoft.com/office/powerpoint/2010/main" val="29526040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5">
            <a:extLst>
              <a:ext uri="{FF2B5EF4-FFF2-40B4-BE49-F238E27FC236}">
                <a16:creationId xmlns:a16="http://schemas.microsoft.com/office/drawing/2014/main" id="{400BCD55-2502-0A81-F210-4BB87EBC769F}"/>
              </a:ext>
            </a:extLst>
          </p:cNvPr>
          <p:cNvSpPr txBox="1">
            <a:spLocks noChangeArrowheads="1"/>
          </p:cNvSpPr>
          <p:nvPr/>
        </p:nvSpPr>
        <p:spPr bwMode="auto">
          <a:xfrm>
            <a:off x="323850" y="6237288"/>
            <a:ext cx="25209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cs-CZ" altLang="cs-CZ" sz="2000">
              <a:solidFill>
                <a:schemeClr val="bg1"/>
              </a:solidFill>
            </a:endParaRPr>
          </a:p>
        </p:txBody>
      </p:sp>
      <p:sp>
        <p:nvSpPr>
          <p:cNvPr id="4100" name="Rectangle 15">
            <a:extLst>
              <a:ext uri="{FF2B5EF4-FFF2-40B4-BE49-F238E27FC236}">
                <a16:creationId xmlns:a16="http://schemas.microsoft.com/office/drawing/2014/main" id="{00EBAC57-A383-2177-FC22-14FF1DDF454B}"/>
              </a:ext>
            </a:extLst>
          </p:cNvPr>
          <p:cNvSpPr>
            <a:spLocks noChangeArrowheads="1"/>
          </p:cNvSpPr>
          <p:nvPr/>
        </p:nvSpPr>
        <p:spPr bwMode="auto">
          <a:xfrm>
            <a:off x="503238" y="2941494"/>
            <a:ext cx="8064500" cy="720080"/>
          </a:xfrm>
          <a:prstGeom prst="rect">
            <a:avLst/>
          </a:prstGeom>
          <a:noFill/>
          <a:ln>
            <a:noFill/>
          </a:ln>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eaLnBrk="1" hangingPunct="1">
              <a:lnSpc>
                <a:spcPct val="90000"/>
              </a:lnSpc>
              <a:buFontTx/>
              <a:buNone/>
              <a:defRPr/>
            </a:pPr>
            <a:r>
              <a:rPr lang="cs-CZ" altLang="cs-CZ" sz="5400" b="1" dirty="0">
                <a:solidFill>
                  <a:schemeClr val="bg1"/>
                </a:solidFill>
              </a:rPr>
              <a:t>Přestávka</a:t>
            </a:r>
            <a:endParaRPr lang="cs-CZ" altLang="cs-CZ" sz="4400" b="1" dirty="0">
              <a:solidFill>
                <a:schemeClr val="bg1"/>
              </a:solidFill>
            </a:endParaRPr>
          </a:p>
          <a:p>
            <a:pPr algn="ctr" eaLnBrk="1" hangingPunct="1">
              <a:lnSpc>
                <a:spcPct val="90000"/>
              </a:lnSpc>
              <a:buFontTx/>
              <a:buNone/>
              <a:defRPr/>
            </a:pPr>
            <a:endParaRPr lang="cs-CZ" altLang="cs-CZ" sz="1600" b="1" dirty="0">
              <a:solidFill>
                <a:schemeClr val="bg1"/>
              </a:solidFill>
            </a:endParaRPr>
          </a:p>
          <a:p>
            <a:pPr algn="ctr" eaLnBrk="1" hangingPunct="1">
              <a:lnSpc>
                <a:spcPct val="90000"/>
              </a:lnSpc>
              <a:buFontTx/>
              <a:buNone/>
              <a:defRPr/>
            </a:pPr>
            <a:endParaRPr lang="cs-CZ" altLang="cs-CZ" sz="1600" b="1" dirty="0">
              <a:solidFill>
                <a:schemeClr val="bg1"/>
              </a:solidFill>
            </a:endParaRPr>
          </a:p>
          <a:p>
            <a:pPr algn="ctr" eaLnBrk="1" hangingPunct="1">
              <a:lnSpc>
                <a:spcPct val="90000"/>
              </a:lnSpc>
              <a:buFontTx/>
              <a:buNone/>
              <a:defRPr/>
            </a:pPr>
            <a:endParaRPr lang="cs-CZ" altLang="cs-CZ" sz="1600" b="1" dirty="0">
              <a:solidFill>
                <a:schemeClr val="bg1"/>
              </a:solidFill>
            </a:endParaRPr>
          </a:p>
          <a:p>
            <a:pPr algn="ctr" eaLnBrk="1" hangingPunct="1">
              <a:lnSpc>
                <a:spcPct val="90000"/>
              </a:lnSpc>
              <a:buFontTx/>
              <a:buNone/>
              <a:defRPr/>
            </a:pPr>
            <a:endParaRPr lang="cs-CZ" altLang="cs-CZ" sz="2000" b="1" dirty="0">
              <a:solidFill>
                <a:srgbClr val="00ADD0"/>
              </a:solidFill>
            </a:endParaRPr>
          </a:p>
          <a:p>
            <a:pPr algn="ctr" eaLnBrk="1" hangingPunct="1">
              <a:lnSpc>
                <a:spcPct val="90000"/>
              </a:lnSpc>
              <a:buFontTx/>
              <a:buNone/>
              <a:defRPr/>
            </a:pPr>
            <a:endParaRPr lang="cs-CZ" altLang="cs-CZ" sz="2000" b="1" dirty="0">
              <a:solidFill>
                <a:srgbClr val="00ADD0"/>
              </a:solidFill>
            </a:endParaRPr>
          </a:p>
          <a:p>
            <a:pPr algn="ctr" eaLnBrk="1" hangingPunct="1">
              <a:lnSpc>
                <a:spcPct val="90000"/>
              </a:lnSpc>
              <a:buFontTx/>
              <a:buNone/>
              <a:defRPr/>
            </a:pPr>
            <a:endParaRPr lang="cs-CZ" altLang="cs-CZ" sz="2000" b="1" dirty="0">
              <a:solidFill>
                <a:srgbClr val="00ADD0"/>
              </a:solidFill>
            </a:endParaRPr>
          </a:p>
        </p:txBody>
      </p:sp>
      <p:sp>
        <p:nvSpPr>
          <p:cNvPr id="4101" name="Rectangle 22">
            <a:extLst>
              <a:ext uri="{FF2B5EF4-FFF2-40B4-BE49-F238E27FC236}">
                <a16:creationId xmlns:a16="http://schemas.microsoft.com/office/drawing/2014/main" id="{9A490DB9-8EDF-7E76-F263-B99EB0D870B4}"/>
              </a:ext>
            </a:extLst>
          </p:cNvPr>
          <p:cNvSpPr>
            <a:spLocks noChangeArrowheads="1"/>
          </p:cNvSpPr>
          <p:nvPr/>
        </p:nvSpPr>
        <p:spPr bwMode="auto">
          <a:xfrm>
            <a:off x="160338" y="57483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b="1">
              <a:solidFill>
                <a:srgbClr val="00ADD0"/>
              </a:solidFill>
            </a:endParaRPr>
          </a:p>
        </p:txBody>
      </p:sp>
      <p:sp>
        <p:nvSpPr>
          <p:cNvPr id="2054" name="Text Box 26">
            <a:extLst>
              <a:ext uri="{FF2B5EF4-FFF2-40B4-BE49-F238E27FC236}">
                <a16:creationId xmlns:a16="http://schemas.microsoft.com/office/drawing/2014/main" id="{5FAB7BD1-AABA-5F97-7E06-DFD06BFAFCA0}"/>
              </a:ext>
            </a:extLst>
          </p:cNvPr>
          <p:cNvSpPr txBox="1">
            <a:spLocks noChangeArrowheads="1"/>
          </p:cNvSpPr>
          <p:nvPr/>
        </p:nvSpPr>
        <p:spPr bwMode="auto">
          <a:xfrm>
            <a:off x="284163" y="260350"/>
            <a:ext cx="4068762" cy="41549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cs-CZ" altLang="cs-CZ" sz="1050" b="1" dirty="0">
                <a:solidFill>
                  <a:srgbClr val="00ADD0"/>
                </a:solidFill>
              </a:rPr>
              <a:t>Statutární město Ostrava</a:t>
            </a:r>
          </a:p>
          <a:p>
            <a:pPr eaLnBrk="1" hangingPunct="1">
              <a:defRPr/>
            </a:pPr>
            <a:r>
              <a:rPr lang="cs-CZ" altLang="cs-CZ" sz="1050" dirty="0">
                <a:solidFill>
                  <a:srgbClr val="00ADD0"/>
                </a:solidFill>
              </a:rPr>
              <a:t>Odbor sociálních věcí a zdravotnictví </a:t>
            </a:r>
          </a:p>
        </p:txBody>
      </p:sp>
    </p:spTree>
    <p:extLst>
      <p:ext uri="{BB962C8B-B14F-4D97-AF65-F5344CB8AC3E}">
        <p14:creationId xmlns:p14="http://schemas.microsoft.com/office/powerpoint/2010/main" val="4086897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EEB92123-0874-C55C-CF93-96892A599B20}"/>
              </a:ext>
            </a:extLst>
          </p:cNvPr>
          <p:cNvSpPr>
            <a:spLocks noGrp="1" noChangeArrowheads="1"/>
          </p:cNvSpPr>
          <p:nvPr>
            <p:ph type="title"/>
          </p:nvPr>
        </p:nvSpPr>
        <p:spPr/>
        <p:txBody>
          <a:bodyPr/>
          <a:lstStyle/>
          <a:p>
            <a:pPr algn="l"/>
            <a:r>
              <a:rPr lang="cs-CZ" altLang="cs-CZ" sz="3600" b="1">
                <a:solidFill>
                  <a:srgbClr val="00ADD0"/>
                </a:solidFill>
              </a:rPr>
              <a:t>6. KP – proces tvorby dokumentu</a:t>
            </a:r>
          </a:p>
        </p:txBody>
      </p:sp>
      <p:sp>
        <p:nvSpPr>
          <p:cNvPr id="6147" name="Zástupný symbol pro obsah 3">
            <a:extLst>
              <a:ext uri="{FF2B5EF4-FFF2-40B4-BE49-F238E27FC236}">
                <a16:creationId xmlns:a16="http://schemas.microsoft.com/office/drawing/2014/main" id="{3CD6497E-B1F2-AE3C-932F-7F7275C287AE}"/>
              </a:ext>
            </a:extLst>
          </p:cNvPr>
          <p:cNvSpPr>
            <a:spLocks noGrp="1" noChangeArrowheads="1"/>
          </p:cNvSpPr>
          <p:nvPr>
            <p:ph idx="1"/>
          </p:nvPr>
        </p:nvSpPr>
        <p:spPr>
          <a:xfrm>
            <a:off x="457200" y="1341438"/>
            <a:ext cx="8229600" cy="4784725"/>
          </a:xfrm>
        </p:spPr>
        <p:txBody>
          <a:bodyPr/>
          <a:lstStyle/>
          <a:p>
            <a:pPr algn="just">
              <a:buFont typeface="Wingdings" panose="05000000000000000000" pitchFamily="2" charset="2"/>
              <a:buChar char="Ø"/>
              <a:defRPr/>
            </a:pPr>
            <a:r>
              <a:rPr lang="cs-CZ" altLang="cs-CZ" sz="2000" dirty="0">
                <a:solidFill>
                  <a:schemeClr val="bg1"/>
                </a:solidFill>
              </a:rPr>
              <a:t>Příprava dokumentu započala v dubnu v roce 2020,</a:t>
            </a:r>
          </a:p>
          <a:p>
            <a:pPr algn="just">
              <a:buFont typeface="Wingdings" panose="05000000000000000000" pitchFamily="2" charset="2"/>
              <a:buChar char="Ø"/>
              <a:defRPr/>
            </a:pPr>
            <a:r>
              <a:rPr lang="cs-CZ" altLang="cs-CZ" sz="2000" dirty="0">
                <a:solidFill>
                  <a:schemeClr val="bg1"/>
                </a:solidFill>
              </a:rPr>
              <a:t>SMO se stalo aplikačním garantem Ostravské univerzity v Ostravě v projektu „Optimalizace komunitního plánování sociálních služeb na úrovni obcí“ TAČR ČR,</a:t>
            </a:r>
          </a:p>
          <a:p>
            <a:pPr algn="just">
              <a:buFont typeface="Wingdings" panose="05000000000000000000" pitchFamily="2" charset="2"/>
              <a:buChar char="Ø"/>
              <a:defRPr/>
            </a:pPr>
            <a:r>
              <a:rPr lang="cs-CZ" altLang="cs-CZ" sz="2000" dirty="0">
                <a:solidFill>
                  <a:schemeClr val="bg1"/>
                </a:solidFill>
              </a:rPr>
              <a:t>v rámci projektu proběhly ve strukturách komunitního plánování scénáře budoucnosti, dotazníkové šetření a individuální konzultace,</a:t>
            </a:r>
          </a:p>
          <a:p>
            <a:pPr algn="just">
              <a:buFont typeface="Wingdings" panose="05000000000000000000" pitchFamily="2" charset="2"/>
              <a:buChar char="Ø"/>
              <a:defRPr/>
            </a:pPr>
            <a:r>
              <a:rPr lang="cs-CZ" altLang="cs-CZ" sz="2000" dirty="0">
                <a:solidFill>
                  <a:schemeClr val="bg1"/>
                </a:solidFill>
              </a:rPr>
              <a:t>ze spolupráce vznikla analýza potřeb a prognóza budoucího směřování,</a:t>
            </a:r>
          </a:p>
          <a:p>
            <a:pPr algn="just">
              <a:buFont typeface="Wingdings" panose="05000000000000000000" pitchFamily="2" charset="2"/>
              <a:buChar char="Ø"/>
              <a:defRPr/>
            </a:pPr>
            <a:r>
              <a:rPr lang="cs-CZ" altLang="cs-CZ" sz="2000" dirty="0">
                <a:solidFill>
                  <a:schemeClr val="bg1"/>
                </a:solidFill>
              </a:rPr>
              <a:t>na konci roku 2022 bude projekt ukončen tvorbou metodiky pro komunitní plánování na úrovni obcí.</a:t>
            </a:r>
          </a:p>
          <a:p>
            <a:pPr algn="just">
              <a:buFont typeface="Wingdings" panose="05000000000000000000" pitchFamily="2" charset="2"/>
              <a:buChar char="Ø"/>
              <a:defRPr/>
            </a:pPr>
            <a:endParaRPr lang="cs-CZ" altLang="cs-CZ" sz="2400" dirty="0">
              <a:solidFill>
                <a:schemeClr val="bg1"/>
              </a:solidFill>
            </a:endParaRPr>
          </a:p>
          <a:p>
            <a:pPr algn="just">
              <a:buFont typeface="Wingdings" panose="05000000000000000000" pitchFamily="2" charset="2"/>
              <a:buChar char="Ø"/>
              <a:defRPr/>
            </a:pPr>
            <a:endParaRPr lang="cs-CZ" altLang="cs-CZ" sz="2400" dirty="0">
              <a:solidFill>
                <a:schemeClr val="bg1"/>
              </a:solidFill>
            </a:endParaRPr>
          </a:p>
          <a:p>
            <a:pPr algn="just">
              <a:buFont typeface="Wingdings" panose="05000000000000000000" pitchFamily="2" charset="2"/>
              <a:buChar char="Ø"/>
              <a:defRPr/>
            </a:pPr>
            <a:endParaRPr lang="cs-CZ" altLang="cs-CZ" sz="2400" dirty="0">
              <a:solidFill>
                <a:schemeClr val="bg1"/>
              </a:solidFill>
            </a:endParaRPr>
          </a:p>
          <a:p>
            <a:pPr algn="just">
              <a:buFont typeface="Wingdings" panose="05000000000000000000" pitchFamily="2" charset="2"/>
              <a:buChar char="Ø"/>
              <a:defRPr/>
            </a:pPr>
            <a:endParaRPr lang="cs-CZ" altLang="cs-CZ" sz="2400" dirty="0">
              <a:solidFill>
                <a:schemeClr val="bg1"/>
              </a:solidFill>
            </a:endParaRPr>
          </a:p>
          <a:p>
            <a:pPr marL="0" indent="0" algn="just">
              <a:buFontTx/>
              <a:buNone/>
              <a:defRPr/>
            </a:pPr>
            <a:endParaRPr lang="cs-CZ" altLang="cs-CZ" sz="2000" dirty="0">
              <a:solidFill>
                <a:schemeClr val="bg1"/>
              </a:solidFill>
            </a:endParaRPr>
          </a:p>
          <a:p>
            <a:pPr lvl="2" algn="just">
              <a:buFontTx/>
              <a:buChar char="-"/>
              <a:defRPr/>
            </a:pPr>
            <a:endParaRPr lang="cs-CZ" altLang="cs-CZ" sz="1600" dirty="0">
              <a:solidFill>
                <a:schemeClr val="bg1"/>
              </a:solidFill>
            </a:endParaRPr>
          </a:p>
          <a:p>
            <a:pPr marL="0" indent="0" algn="just">
              <a:buFontTx/>
              <a:buNone/>
              <a:defRPr/>
            </a:pPr>
            <a:endParaRPr lang="cs-CZ" altLang="cs-CZ"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F967991F-C994-FD37-BEC5-8DAB83658610}"/>
              </a:ext>
            </a:extLst>
          </p:cNvPr>
          <p:cNvSpPr>
            <a:spLocks noGrp="1" noChangeArrowheads="1"/>
          </p:cNvSpPr>
          <p:nvPr>
            <p:ph type="title"/>
          </p:nvPr>
        </p:nvSpPr>
        <p:spPr/>
        <p:txBody>
          <a:bodyPr/>
          <a:lstStyle/>
          <a:p>
            <a:pPr algn="l"/>
            <a:r>
              <a:rPr lang="cs-CZ" altLang="cs-CZ" sz="3400" b="1" dirty="0">
                <a:solidFill>
                  <a:srgbClr val="00ADD0"/>
                </a:solidFill>
              </a:rPr>
              <a:t>6. KP – Cíl, opatřená, aktivita - příklad</a:t>
            </a:r>
          </a:p>
        </p:txBody>
      </p:sp>
      <p:sp>
        <p:nvSpPr>
          <p:cNvPr id="6147" name="Zástupný symbol pro obsah 3">
            <a:extLst>
              <a:ext uri="{FF2B5EF4-FFF2-40B4-BE49-F238E27FC236}">
                <a16:creationId xmlns:a16="http://schemas.microsoft.com/office/drawing/2014/main" id="{FA48A016-74AD-FFEB-18EF-FE1219F56E3B}"/>
              </a:ext>
            </a:extLst>
          </p:cNvPr>
          <p:cNvSpPr>
            <a:spLocks noGrp="1" noChangeArrowheads="1"/>
          </p:cNvSpPr>
          <p:nvPr>
            <p:ph idx="1"/>
          </p:nvPr>
        </p:nvSpPr>
        <p:spPr>
          <a:xfrm>
            <a:off x="457200" y="1341438"/>
            <a:ext cx="8229600" cy="4784725"/>
          </a:xfrm>
        </p:spPr>
        <p:txBody>
          <a:bodyPr/>
          <a:lstStyle/>
          <a:p>
            <a:pPr marL="0" indent="0" algn="just">
              <a:buFontTx/>
              <a:buNone/>
              <a:defRPr/>
            </a:pPr>
            <a:endParaRPr lang="cs-CZ" altLang="cs-CZ" sz="2400" dirty="0">
              <a:solidFill>
                <a:schemeClr val="bg1"/>
              </a:solidFill>
            </a:endParaRPr>
          </a:p>
          <a:p>
            <a:pPr algn="just">
              <a:buFont typeface="Wingdings" panose="05000000000000000000" pitchFamily="2" charset="2"/>
              <a:buChar char="Ø"/>
              <a:defRPr/>
            </a:pPr>
            <a:endParaRPr lang="cs-CZ" altLang="cs-CZ" sz="2400" dirty="0">
              <a:solidFill>
                <a:schemeClr val="bg1"/>
              </a:solidFill>
            </a:endParaRPr>
          </a:p>
          <a:p>
            <a:pPr algn="just">
              <a:buFont typeface="Wingdings" panose="05000000000000000000" pitchFamily="2" charset="2"/>
              <a:buChar char="Ø"/>
              <a:defRPr/>
            </a:pPr>
            <a:endParaRPr lang="cs-CZ" altLang="cs-CZ" sz="2400" dirty="0">
              <a:solidFill>
                <a:schemeClr val="bg1"/>
              </a:solidFill>
            </a:endParaRPr>
          </a:p>
          <a:p>
            <a:pPr marL="0" indent="0" algn="just">
              <a:buFontTx/>
              <a:buNone/>
              <a:defRPr/>
            </a:pPr>
            <a:endParaRPr lang="cs-CZ" altLang="cs-CZ" sz="2000" dirty="0">
              <a:solidFill>
                <a:schemeClr val="bg1"/>
              </a:solidFill>
            </a:endParaRPr>
          </a:p>
          <a:p>
            <a:pPr lvl="2" algn="just">
              <a:buFontTx/>
              <a:buChar char="-"/>
              <a:defRPr/>
            </a:pPr>
            <a:endParaRPr lang="cs-CZ" altLang="cs-CZ" sz="1600" dirty="0">
              <a:solidFill>
                <a:schemeClr val="bg1"/>
              </a:solidFill>
            </a:endParaRPr>
          </a:p>
          <a:p>
            <a:pPr marL="0" indent="0" algn="just">
              <a:buFontTx/>
              <a:buNone/>
              <a:defRPr/>
            </a:pPr>
            <a:endParaRPr lang="cs-CZ" altLang="cs-CZ" sz="2400" dirty="0">
              <a:solidFill>
                <a:schemeClr val="bg1"/>
              </a:solidFill>
            </a:endParaRPr>
          </a:p>
        </p:txBody>
      </p:sp>
      <p:graphicFrame>
        <p:nvGraphicFramePr>
          <p:cNvPr id="3" name="Tabulka 2">
            <a:extLst>
              <a:ext uri="{FF2B5EF4-FFF2-40B4-BE49-F238E27FC236}">
                <a16:creationId xmlns:a16="http://schemas.microsoft.com/office/drawing/2014/main" id="{4F307B0D-3DAB-E83D-2C82-34FA991853BF}"/>
              </a:ext>
            </a:extLst>
          </p:cNvPr>
          <p:cNvGraphicFramePr>
            <a:graphicFrameLocks noGrp="1"/>
          </p:cNvGraphicFramePr>
          <p:nvPr/>
        </p:nvGraphicFramePr>
        <p:xfrm>
          <a:off x="539750" y="1341438"/>
          <a:ext cx="7993063" cy="1886331"/>
        </p:xfrm>
        <a:graphic>
          <a:graphicData uri="http://schemas.openxmlformats.org/drawingml/2006/table">
            <a:tbl>
              <a:tblPr/>
              <a:tblGrid>
                <a:gridCol w="1982788">
                  <a:extLst>
                    <a:ext uri="{9D8B030D-6E8A-4147-A177-3AD203B41FA5}">
                      <a16:colId xmlns:a16="http://schemas.microsoft.com/office/drawing/2014/main" val="20000"/>
                    </a:ext>
                  </a:extLst>
                </a:gridCol>
                <a:gridCol w="6010275">
                  <a:extLst>
                    <a:ext uri="{9D8B030D-6E8A-4147-A177-3AD203B41FA5}">
                      <a16:colId xmlns:a16="http://schemas.microsoft.com/office/drawing/2014/main" val="20001"/>
                    </a:ext>
                  </a:extLst>
                </a:gridCol>
              </a:tblGrid>
              <a:tr h="413175">
                <a:tc>
                  <a:txBody>
                    <a:bodyPr/>
                    <a:lstStyle>
                      <a:lvl1pPr marL="8572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85725" marR="0" lvl="0" indent="0" algn="just" defTabSz="914400" rtl="0" eaLnBrk="1" fontAlgn="base" latinLnBrk="0" hangingPunct="1">
                        <a:lnSpc>
                          <a:spcPct val="107000"/>
                        </a:lnSpc>
                        <a:spcBef>
                          <a:spcPct val="0"/>
                        </a:spcBef>
                        <a:spcAft>
                          <a:spcPts val="800"/>
                        </a:spcAft>
                        <a:buClrTx/>
                        <a:buSzTx/>
                        <a:buFontTx/>
                        <a:buNone/>
                        <a:tabLst/>
                      </a:pPr>
                      <a:r>
                        <a:rPr kumimoji="0" lang="cs-CZ" altLang="cs-CZ" sz="1300" b="1" i="0" u="none" strike="noStrike" cap="none" normalizeH="0" baseline="0">
                          <a:ln>
                            <a:noFill/>
                          </a:ln>
                          <a:solidFill>
                            <a:schemeClr val="tx1"/>
                          </a:solidFill>
                          <a:effectLst/>
                          <a:latin typeface="Arial" panose="020B0604020202020204" pitchFamily="34" charset="0"/>
                        </a:rPr>
                        <a:t>Cíl 1 </a:t>
                      </a:r>
                      <a:endParaRPr kumimoji="0" lang="cs-CZ" altLang="cs-CZ" sz="13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8572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85725" marR="0" lvl="0" indent="0" algn="just" defTabSz="914400" rtl="0" eaLnBrk="1" fontAlgn="base" latinLnBrk="0" hangingPunct="1">
                        <a:lnSpc>
                          <a:spcPct val="107000"/>
                        </a:lnSpc>
                        <a:spcBef>
                          <a:spcPct val="0"/>
                        </a:spcBef>
                        <a:spcAft>
                          <a:spcPts val="800"/>
                        </a:spcAft>
                        <a:buClrTx/>
                        <a:buSzTx/>
                        <a:buFontTx/>
                        <a:buNone/>
                        <a:tabLst/>
                      </a:pPr>
                      <a:r>
                        <a:rPr kumimoji="0" lang="cs-CZ" altLang="cs-CZ" sz="1300" b="1" i="0" u="none" strike="noStrike" cap="none" normalizeH="0" baseline="0">
                          <a:ln>
                            <a:noFill/>
                          </a:ln>
                          <a:solidFill>
                            <a:schemeClr val="tx1"/>
                          </a:solidFill>
                          <a:effectLst/>
                          <a:latin typeface="Arial" panose="020B0604020202020204" pitchFamily="34" charset="0"/>
                        </a:rPr>
                        <a:t>Podporovat rozvoj kapacit a kvality služeb pro osoby se sluchovým postižením</a:t>
                      </a:r>
                      <a:endParaRPr kumimoji="0" lang="cs-CZ" altLang="cs-CZ" sz="13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472775">
                <a:tc>
                  <a:txBody>
                    <a:bodyPr/>
                    <a:lstStyle>
                      <a:lvl1pPr marL="8572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85725" marR="0" lvl="0" indent="0" algn="just" defTabSz="914400" rtl="0" eaLnBrk="1" fontAlgn="base" latinLnBrk="0" hangingPunct="1">
                        <a:lnSpc>
                          <a:spcPct val="107000"/>
                        </a:lnSpc>
                        <a:spcBef>
                          <a:spcPct val="0"/>
                        </a:spcBef>
                        <a:spcAft>
                          <a:spcPts val="800"/>
                        </a:spcAft>
                        <a:buClrTx/>
                        <a:buSzTx/>
                        <a:buFontTx/>
                        <a:buNone/>
                        <a:tabLst/>
                      </a:pPr>
                      <a:r>
                        <a:rPr kumimoji="0" lang="cs-CZ" altLang="cs-CZ" sz="1300" b="1" i="0" u="none" strike="noStrike" cap="none" normalizeH="0" baseline="0">
                          <a:ln>
                            <a:noFill/>
                          </a:ln>
                          <a:solidFill>
                            <a:schemeClr val="tx1"/>
                          </a:solidFill>
                          <a:effectLst/>
                          <a:latin typeface="Arial" panose="020B0604020202020204" pitchFamily="34" charset="0"/>
                        </a:rPr>
                        <a:t>Popis cíle </a:t>
                      </a:r>
                      <a:endParaRPr kumimoji="0" lang="cs-CZ" altLang="cs-CZ" sz="13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8572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85725" marR="0" lvl="0" indent="0" algn="just" defTabSz="914400" rtl="0" eaLnBrk="1" fontAlgn="base" latinLnBrk="0" hangingPunct="1">
                        <a:lnSpc>
                          <a:spcPct val="107000"/>
                        </a:lnSpc>
                        <a:spcBef>
                          <a:spcPct val="0"/>
                        </a:spcBef>
                        <a:spcAft>
                          <a:spcPts val="800"/>
                        </a:spcAft>
                        <a:buClrTx/>
                        <a:buSzTx/>
                        <a:buFontTx/>
                        <a:buNone/>
                        <a:tabLst/>
                      </a:pPr>
                      <a:r>
                        <a:rPr kumimoji="0" lang="cs-CZ" altLang="cs-CZ" sz="1300" b="0" i="0" u="none" strike="noStrike" cap="none" normalizeH="0" baseline="0">
                          <a:ln>
                            <a:noFill/>
                          </a:ln>
                          <a:solidFill>
                            <a:srgbClr val="000000"/>
                          </a:solidFill>
                          <a:effectLst/>
                          <a:latin typeface="Arial" panose="020B0604020202020204" pitchFamily="34" charset="0"/>
                        </a:rPr>
                        <a:t>Cílem je zvýšit kapacitu stávající tlumočnické služby, která je stále nedostatečná a zavést nové služby sociální rehabilitace a sociálně aktivizační služby pro seniory a zdravotně postižené. Pro zvýšení kvality sociálních služeb pro osoby se sluchovým postižením budou realizované vzdělávací aktivity na míru těchto služeb, neboť nabídka těchto kurzů na národní úrovni je nedostatečná. Dále budou zapojeni dobrovolníci do činnosti služby a budou se hledat možnosti, jak využít nových metody sociální práce při práci s cílovou skupinou.</a:t>
                      </a:r>
                      <a:endParaRPr kumimoji="0" lang="cs-CZ" altLang="cs-CZ" sz="13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bl>
          </a:graphicData>
        </a:graphic>
      </p:graphicFrame>
      <p:graphicFrame>
        <p:nvGraphicFramePr>
          <p:cNvPr id="4" name="Tabulka 3">
            <a:extLst>
              <a:ext uri="{FF2B5EF4-FFF2-40B4-BE49-F238E27FC236}">
                <a16:creationId xmlns:a16="http://schemas.microsoft.com/office/drawing/2014/main" id="{D336BFBF-89E7-BAFA-81A9-53D3DC074511}"/>
              </a:ext>
            </a:extLst>
          </p:cNvPr>
          <p:cNvGraphicFramePr>
            <a:graphicFrameLocks noGrp="1"/>
          </p:cNvGraphicFramePr>
          <p:nvPr/>
        </p:nvGraphicFramePr>
        <p:xfrm>
          <a:off x="539750" y="3440113"/>
          <a:ext cx="7993063" cy="2567055"/>
        </p:xfrm>
        <a:graphic>
          <a:graphicData uri="http://schemas.openxmlformats.org/drawingml/2006/table">
            <a:tbl>
              <a:tblPr/>
              <a:tblGrid>
                <a:gridCol w="1973263">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185860">
                <a:tc>
                  <a:txBody>
                    <a:bodyPr/>
                    <a:lstStyle>
                      <a:lvl1pPr marL="88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88900" marR="0" lvl="0" indent="0" algn="just" defTabSz="914400" rtl="0" eaLnBrk="1" fontAlgn="base" latinLnBrk="0" hangingPunct="1">
                        <a:lnSpc>
                          <a:spcPct val="107000"/>
                        </a:lnSpc>
                        <a:spcBef>
                          <a:spcPct val="0"/>
                        </a:spcBef>
                        <a:spcAft>
                          <a:spcPts val="800"/>
                        </a:spcAft>
                        <a:buClrTx/>
                        <a:buSzTx/>
                        <a:buFontTx/>
                        <a:buNone/>
                        <a:tabLst/>
                      </a:pPr>
                      <a:r>
                        <a:rPr kumimoji="0" lang="cs-CZ" altLang="cs-CZ" sz="1200" b="1" i="0" u="none" strike="noStrike" cap="none" normalizeH="0" baseline="0">
                          <a:ln>
                            <a:noFill/>
                          </a:ln>
                          <a:solidFill>
                            <a:schemeClr val="tx1"/>
                          </a:solidFill>
                          <a:effectLst/>
                          <a:latin typeface="Arial" panose="020B0604020202020204" pitchFamily="34" charset="0"/>
                        </a:rPr>
                        <a:t>Opatření 1.1</a:t>
                      </a:r>
                      <a:endParaRPr kumimoji="0" lang="cs-CZ" altLang="cs-CZ"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7000"/>
                        </a:lnSpc>
                        <a:spcBef>
                          <a:spcPct val="0"/>
                        </a:spcBef>
                        <a:spcAft>
                          <a:spcPts val="800"/>
                        </a:spcAft>
                        <a:buClrTx/>
                        <a:buSzTx/>
                        <a:buFontTx/>
                        <a:buNone/>
                        <a:tabLst/>
                      </a:pPr>
                      <a:r>
                        <a:rPr kumimoji="0" lang="cs-CZ" altLang="cs-CZ" sz="1200" b="1" i="0" u="none" strike="noStrike" cap="none" normalizeH="0" baseline="0">
                          <a:ln>
                            <a:noFill/>
                          </a:ln>
                          <a:solidFill>
                            <a:schemeClr val="tx1"/>
                          </a:solidFill>
                          <a:effectLst/>
                          <a:latin typeface="Arial" panose="020B0604020202020204" pitchFamily="34" charset="0"/>
                        </a:rPr>
                        <a:t>Navýšit kapacitu sociálních služeb a souvisejících aktivit</a:t>
                      </a:r>
                      <a:endParaRPr kumimoji="0" lang="cs-CZ" altLang="cs-CZ"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85860">
                <a:tc>
                  <a:txBody>
                    <a:bodyPr/>
                    <a:lstStyle>
                      <a:lvl1pPr marL="88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88900" marR="0" lvl="0" indent="0" algn="just" defTabSz="914400" rtl="0" eaLnBrk="1" fontAlgn="base" latinLnBrk="0" hangingPunct="1">
                        <a:lnSpc>
                          <a:spcPct val="107000"/>
                        </a:lnSpc>
                        <a:spcBef>
                          <a:spcPct val="0"/>
                        </a:spcBef>
                        <a:spcAft>
                          <a:spcPts val="800"/>
                        </a:spcAft>
                        <a:buClrTx/>
                        <a:buSzTx/>
                        <a:buFontTx/>
                        <a:buNone/>
                        <a:tabLst/>
                      </a:pPr>
                      <a:r>
                        <a:rPr kumimoji="0" lang="cs-CZ" altLang="cs-CZ" sz="1200" b="1" i="0" u="none" strike="noStrike" cap="none" normalizeH="0" baseline="0">
                          <a:ln>
                            <a:noFill/>
                          </a:ln>
                          <a:solidFill>
                            <a:schemeClr val="tx1"/>
                          </a:solidFill>
                          <a:effectLst/>
                          <a:latin typeface="Arial" panose="020B0604020202020204" pitchFamily="34" charset="0"/>
                        </a:rPr>
                        <a:t>Aktivita 1.1.1</a:t>
                      </a:r>
                      <a:endParaRPr kumimoji="0" lang="cs-CZ" altLang="cs-CZ"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7000"/>
                        </a:lnSpc>
                        <a:spcBef>
                          <a:spcPct val="0"/>
                        </a:spcBef>
                        <a:spcAft>
                          <a:spcPts val="800"/>
                        </a:spcAft>
                        <a:buClrTx/>
                        <a:buSzTx/>
                        <a:buFontTx/>
                        <a:buNone/>
                        <a:tabLst/>
                      </a:pPr>
                      <a:r>
                        <a:rPr kumimoji="0" lang="cs-CZ" altLang="cs-CZ" sz="1200" b="0" i="0" u="none" strike="noStrike" cap="none" normalizeH="0" baseline="0">
                          <a:ln>
                            <a:noFill/>
                          </a:ln>
                          <a:solidFill>
                            <a:srgbClr val="000000"/>
                          </a:solidFill>
                          <a:effectLst/>
                          <a:latin typeface="Arial" panose="020B0604020202020204" pitchFamily="34" charset="0"/>
                        </a:rPr>
                        <a:t>Navýšit kapacitu tlumočnických služeb</a:t>
                      </a:r>
                      <a:endParaRPr kumimoji="0" lang="cs-CZ" altLang="cs-CZ"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185860">
                <a:tc>
                  <a:txBody>
                    <a:bodyPr/>
                    <a:lstStyle>
                      <a:lvl1pPr marL="88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88900" marR="0" lvl="0" indent="0" algn="just" defTabSz="914400" rtl="0" eaLnBrk="1" fontAlgn="base" latinLnBrk="0" hangingPunct="1">
                        <a:lnSpc>
                          <a:spcPct val="107000"/>
                        </a:lnSpc>
                        <a:spcBef>
                          <a:spcPct val="0"/>
                        </a:spcBef>
                        <a:spcAft>
                          <a:spcPts val="800"/>
                        </a:spcAft>
                        <a:buClrTx/>
                        <a:buSzTx/>
                        <a:buFontTx/>
                        <a:buNone/>
                        <a:tabLst/>
                      </a:pPr>
                      <a:r>
                        <a:rPr kumimoji="0" lang="cs-CZ" altLang="cs-CZ" sz="1200" b="1" i="0" u="none" strike="noStrike" cap="none" normalizeH="0" baseline="0">
                          <a:ln>
                            <a:noFill/>
                          </a:ln>
                          <a:solidFill>
                            <a:schemeClr val="tx1"/>
                          </a:solidFill>
                          <a:effectLst/>
                          <a:latin typeface="Arial" panose="020B0604020202020204" pitchFamily="34" charset="0"/>
                        </a:rPr>
                        <a:t>Termín realizace</a:t>
                      </a:r>
                      <a:endParaRPr kumimoji="0" lang="cs-CZ" altLang="cs-CZ"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7000"/>
                        </a:lnSpc>
                        <a:spcBef>
                          <a:spcPct val="0"/>
                        </a:spcBef>
                        <a:spcAft>
                          <a:spcPts val="800"/>
                        </a:spcAft>
                        <a:buClrTx/>
                        <a:buSzTx/>
                        <a:buFontTx/>
                        <a:buNone/>
                        <a:tabLst/>
                      </a:pPr>
                      <a:r>
                        <a:rPr kumimoji="0" lang="cs-CZ" altLang="cs-CZ" sz="1200" b="0" i="0" u="none" strike="noStrike" cap="none" normalizeH="0" baseline="0">
                          <a:ln>
                            <a:noFill/>
                          </a:ln>
                          <a:solidFill>
                            <a:srgbClr val="000000"/>
                          </a:solidFill>
                          <a:effectLst/>
                          <a:latin typeface="Arial" panose="020B0604020202020204" pitchFamily="34" charset="0"/>
                        </a:rPr>
                        <a:t>2023-2026</a:t>
                      </a:r>
                      <a:endParaRPr kumimoji="0" lang="cs-CZ" altLang="cs-CZ"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772966">
                <a:tc>
                  <a:txBody>
                    <a:bodyPr/>
                    <a:lstStyle>
                      <a:lvl1pPr marL="88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88900" marR="0" lvl="0" indent="0" algn="just" defTabSz="914400" rtl="0" eaLnBrk="1" fontAlgn="base" latinLnBrk="0" hangingPunct="1">
                        <a:lnSpc>
                          <a:spcPct val="107000"/>
                        </a:lnSpc>
                        <a:spcBef>
                          <a:spcPct val="0"/>
                        </a:spcBef>
                        <a:spcAft>
                          <a:spcPts val="800"/>
                        </a:spcAft>
                        <a:buClrTx/>
                        <a:buSzTx/>
                        <a:buFontTx/>
                        <a:buNone/>
                        <a:tabLst/>
                      </a:pPr>
                      <a:r>
                        <a:rPr kumimoji="0" lang="cs-CZ" altLang="cs-CZ" sz="1200" b="1" i="0" u="none" strike="noStrike" cap="none" normalizeH="0" baseline="0">
                          <a:ln>
                            <a:noFill/>
                          </a:ln>
                          <a:solidFill>
                            <a:schemeClr val="tx1"/>
                          </a:solidFill>
                          <a:effectLst/>
                          <a:latin typeface="Arial" panose="020B0604020202020204" pitchFamily="34" charset="0"/>
                        </a:rPr>
                        <a:t>Kroky vedoucí k realizaci</a:t>
                      </a:r>
                      <a:endParaRPr kumimoji="0" lang="cs-CZ" altLang="cs-CZ"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7000"/>
                        </a:lnSpc>
                        <a:spcBef>
                          <a:spcPct val="0"/>
                        </a:spcBef>
                        <a:spcAft>
                          <a:spcPct val="0"/>
                        </a:spcAft>
                        <a:buClrTx/>
                        <a:buSzTx/>
                        <a:buFont typeface="Symbol" panose="05050102010706020507" pitchFamily="18" charset="2"/>
                        <a:buChar char=""/>
                        <a:tabLst/>
                      </a:pPr>
                      <a:r>
                        <a:rPr kumimoji="0" lang="cs-CZ" altLang="cs-CZ" sz="1200" b="0" i="0" u="none" strike="noStrike" cap="none" normalizeH="0" baseline="0">
                          <a:ln>
                            <a:noFill/>
                          </a:ln>
                          <a:solidFill>
                            <a:srgbClr val="000000"/>
                          </a:solidFill>
                          <a:effectLst/>
                          <a:latin typeface="Arial" panose="020B0604020202020204" pitchFamily="34" charset="0"/>
                        </a:rPr>
                        <a:t>Zajistit jednání se zainteresovanými subjekty včetně veřejné správy.</a:t>
                      </a:r>
                    </a:p>
                    <a:p>
                      <a:pPr marL="342900" marR="0" lvl="0" indent="-342900" algn="just" defTabSz="914400" rtl="0" eaLnBrk="1" fontAlgn="base" latinLnBrk="0" hangingPunct="1">
                        <a:lnSpc>
                          <a:spcPct val="107000"/>
                        </a:lnSpc>
                        <a:spcBef>
                          <a:spcPct val="0"/>
                        </a:spcBef>
                        <a:spcAft>
                          <a:spcPct val="0"/>
                        </a:spcAft>
                        <a:buClrTx/>
                        <a:buSzTx/>
                        <a:buFont typeface="Symbol" panose="05050102010706020507" pitchFamily="18" charset="2"/>
                        <a:buChar char=""/>
                        <a:tabLst/>
                      </a:pPr>
                      <a:r>
                        <a:rPr kumimoji="0" lang="cs-CZ" altLang="cs-CZ" sz="1200" b="0" i="0" u="none" strike="noStrike" cap="none" normalizeH="0" baseline="0">
                          <a:ln>
                            <a:noFill/>
                          </a:ln>
                          <a:solidFill>
                            <a:srgbClr val="000000"/>
                          </a:solidFill>
                          <a:effectLst/>
                          <a:latin typeface="Arial" panose="020B0604020202020204" pitchFamily="34" charset="0"/>
                        </a:rPr>
                        <a:t>Zajistit financování budoucího provozu.</a:t>
                      </a:r>
                    </a:p>
                    <a:p>
                      <a:pPr marL="342900" marR="0" lvl="0" indent="-342900" algn="just" defTabSz="914400" rtl="0" eaLnBrk="1" fontAlgn="base" latinLnBrk="0" hangingPunct="1">
                        <a:lnSpc>
                          <a:spcPct val="107000"/>
                        </a:lnSpc>
                        <a:spcBef>
                          <a:spcPct val="0"/>
                        </a:spcBef>
                        <a:spcAft>
                          <a:spcPts val="800"/>
                        </a:spcAft>
                        <a:buClrTx/>
                        <a:buSzTx/>
                        <a:buFont typeface="Symbol" panose="05050102010706020507" pitchFamily="18" charset="2"/>
                        <a:buChar char=""/>
                        <a:tabLst/>
                      </a:pPr>
                      <a:r>
                        <a:rPr kumimoji="0" lang="cs-CZ" altLang="cs-CZ" sz="1200" b="0" i="0" u="none" strike="noStrike" cap="none" normalizeH="0" baseline="0">
                          <a:ln>
                            <a:noFill/>
                          </a:ln>
                          <a:solidFill>
                            <a:srgbClr val="000000"/>
                          </a:solidFill>
                          <a:effectLst/>
                          <a:latin typeface="Arial" panose="020B0604020202020204" pitchFamily="34" charset="0"/>
                        </a:rPr>
                        <a:t>Navýšit kapacitu tlumočnické služby o 0,9 úvazek tlumočníků do českého znakového jazyka.</a:t>
                      </a:r>
                      <a:endParaRPr kumimoji="0" lang="cs-CZ" altLang="cs-CZ"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483159">
                <a:tc>
                  <a:txBody>
                    <a:bodyPr/>
                    <a:lstStyle>
                      <a:lvl1pPr marL="88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88900" marR="0" lvl="0" indent="0" algn="just" defTabSz="914400" rtl="0" eaLnBrk="1" fontAlgn="base" latinLnBrk="0" hangingPunct="1">
                        <a:lnSpc>
                          <a:spcPct val="107000"/>
                        </a:lnSpc>
                        <a:spcBef>
                          <a:spcPct val="0"/>
                        </a:spcBef>
                        <a:spcAft>
                          <a:spcPts val="800"/>
                        </a:spcAft>
                        <a:buClrTx/>
                        <a:buSzTx/>
                        <a:buFontTx/>
                        <a:buNone/>
                        <a:tabLst/>
                      </a:pPr>
                      <a:r>
                        <a:rPr kumimoji="0" lang="cs-CZ" altLang="cs-CZ" sz="1200" b="1" i="0" u="none" strike="noStrike" cap="none" normalizeH="0" baseline="0">
                          <a:ln>
                            <a:noFill/>
                          </a:ln>
                          <a:solidFill>
                            <a:schemeClr val="tx1"/>
                          </a:solidFill>
                          <a:effectLst/>
                          <a:latin typeface="Arial" panose="020B0604020202020204" pitchFamily="34" charset="0"/>
                        </a:rPr>
                        <a:t>Neinvestiční náklady a finanční zdroje</a:t>
                      </a:r>
                      <a:endParaRPr kumimoji="0" lang="cs-CZ" altLang="cs-CZ"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7000"/>
                        </a:lnSpc>
                        <a:spcBef>
                          <a:spcPct val="0"/>
                        </a:spcBef>
                        <a:spcAft>
                          <a:spcPts val="800"/>
                        </a:spcAft>
                        <a:buClrTx/>
                        <a:buSzTx/>
                        <a:buFontTx/>
                        <a:buNone/>
                        <a:tabLst/>
                      </a:pPr>
                      <a:r>
                        <a:rPr kumimoji="0" lang="cs-CZ" altLang="cs-CZ" sz="1200" b="0" i="0" u="none" strike="noStrike" cap="none" normalizeH="0" baseline="0">
                          <a:ln>
                            <a:noFill/>
                          </a:ln>
                          <a:solidFill>
                            <a:srgbClr val="000000"/>
                          </a:solidFill>
                          <a:effectLst/>
                          <a:latin typeface="Arial" panose="020B0604020202020204" pitchFamily="34" charset="0"/>
                        </a:rPr>
                        <a:t>594 000 Kč/rok</a:t>
                      </a:r>
                    </a:p>
                    <a:p>
                      <a:pPr marL="0" marR="0" lvl="0" indent="0" algn="just" defTabSz="914400" rtl="0" eaLnBrk="1" fontAlgn="base" latinLnBrk="0" hangingPunct="1">
                        <a:lnSpc>
                          <a:spcPct val="107000"/>
                        </a:lnSpc>
                        <a:spcBef>
                          <a:spcPct val="0"/>
                        </a:spcBef>
                        <a:spcAft>
                          <a:spcPts val="800"/>
                        </a:spcAft>
                        <a:buClrTx/>
                        <a:buSzTx/>
                        <a:buFontTx/>
                        <a:buNone/>
                        <a:tabLst/>
                      </a:pPr>
                      <a:r>
                        <a:rPr kumimoji="0" lang="cs-CZ" altLang="cs-CZ" sz="1200" b="0" i="0" u="none" strike="noStrike" cap="none" normalizeH="0" baseline="0">
                          <a:ln>
                            <a:noFill/>
                          </a:ln>
                          <a:solidFill>
                            <a:srgbClr val="000000"/>
                          </a:solidFill>
                          <a:effectLst/>
                          <a:latin typeface="Arial" panose="020B0604020202020204" pitchFamily="34" charset="0"/>
                        </a:rPr>
                        <a:t>SMO, KÚ MSK, MPSV, dary, nadace, vlastní zdroje</a:t>
                      </a:r>
                      <a:endParaRPr kumimoji="0" lang="cs-CZ" altLang="cs-CZ"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81562">
                <a:tc>
                  <a:txBody>
                    <a:bodyPr/>
                    <a:lstStyle>
                      <a:lvl1pPr marL="88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88900" marR="0" lvl="0" indent="0" algn="just" defTabSz="914400" rtl="0" eaLnBrk="1" fontAlgn="base" latinLnBrk="0" hangingPunct="1">
                        <a:lnSpc>
                          <a:spcPct val="107000"/>
                        </a:lnSpc>
                        <a:spcBef>
                          <a:spcPct val="0"/>
                        </a:spcBef>
                        <a:spcAft>
                          <a:spcPts val="800"/>
                        </a:spcAft>
                        <a:buClrTx/>
                        <a:buSzTx/>
                        <a:buFontTx/>
                        <a:buNone/>
                        <a:tabLst/>
                      </a:pPr>
                      <a:r>
                        <a:rPr kumimoji="0" lang="cs-CZ" altLang="cs-CZ" sz="1200" b="1" i="0" u="none" strike="noStrike" cap="none" normalizeH="0" baseline="0">
                          <a:ln>
                            <a:noFill/>
                          </a:ln>
                          <a:solidFill>
                            <a:schemeClr val="tx1"/>
                          </a:solidFill>
                          <a:effectLst/>
                          <a:latin typeface="Arial" panose="020B0604020202020204" pitchFamily="34" charset="0"/>
                        </a:rPr>
                        <a:t>Investiční náklady a finanční zdroje</a:t>
                      </a:r>
                      <a:endParaRPr kumimoji="0" lang="cs-CZ" altLang="cs-CZ"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7000"/>
                        </a:lnSpc>
                        <a:spcBef>
                          <a:spcPct val="0"/>
                        </a:spcBef>
                        <a:spcAft>
                          <a:spcPts val="800"/>
                        </a:spcAft>
                        <a:buClrTx/>
                        <a:buSzTx/>
                        <a:buFontTx/>
                        <a:buNone/>
                        <a:tabLst/>
                      </a:pPr>
                      <a:r>
                        <a:rPr kumimoji="0" lang="cs-CZ" altLang="cs-CZ" sz="1200" b="0" i="0" u="none" strike="noStrike" cap="none" normalizeH="0" baseline="0">
                          <a:ln>
                            <a:noFill/>
                          </a:ln>
                          <a:solidFill>
                            <a:srgbClr val="000000"/>
                          </a:solidFill>
                          <a:effectLst/>
                          <a:latin typeface="Arial" panose="020B0604020202020204" pitchFamily="34" charset="0"/>
                        </a:rPr>
                        <a:t>0 Kč</a:t>
                      </a:r>
                      <a:endParaRPr kumimoji="0" lang="cs-CZ" altLang="cs-CZ"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185860">
                <a:tc>
                  <a:txBody>
                    <a:bodyPr/>
                    <a:lstStyle>
                      <a:lvl1pPr marL="88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88900" marR="0" lvl="0" indent="0" algn="just" defTabSz="914400" rtl="0" eaLnBrk="1" fontAlgn="base" latinLnBrk="0" hangingPunct="1">
                        <a:lnSpc>
                          <a:spcPct val="107000"/>
                        </a:lnSpc>
                        <a:spcBef>
                          <a:spcPct val="0"/>
                        </a:spcBef>
                        <a:spcAft>
                          <a:spcPts val="800"/>
                        </a:spcAft>
                        <a:buClrTx/>
                        <a:buSzTx/>
                        <a:buFontTx/>
                        <a:buNone/>
                        <a:tabLst/>
                      </a:pPr>
                      <a:r>
                        <a:rPr kumimoji="0" lang="cs-CZ" altLang="cs-CZ" sz="1200" b="1" i="0" u="none" strike="noStrike" cap="none" normalizeH="0" baseline="0">
                          <a:ln>
                            <a:noFill/>
                          </a:ln>
                          <a:solidFill>
                            <a:schemeClr val="tx1"/>
                          </a:solidFill>
                          <a:effectLst/>
                          <a:latin typeface="Arial" panose="020B0604020202020204" pitchFamily="34" charset="0"/>
                        </a:rPr>
                        <a:t>Výstup</a:t>
                      </a:r>
                      <a:endParaRPr kumimoji="0" lang="cs-CZ" altLang="cs-CZ"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7000"/>
                        </a:lnSpc>
                        <a:spcBef>
                          <a:spcPct val="0"/>
                        </a:spcBef>
                        <a:spcAft>
                          <a:spcPts val="800"/>
                        </a:spcAft>
                        <a:buClrTx/>
                        <a:buSzTx/>
                        <a:buFontTx/>
                        <a:buNone/>
                        <a:tabLst/>
                      </a:pPr>
                      <a:r>
                        <a:rPr kumimoji="0" lang="cs-CZ" altLang="cs-CZ" sz="1200" b="0" i="0" u="none" strike="noStrike" cap="none" normalizeH="0" baseline="0">
                          <a:ln>
                            <a:noFill/>
                          </a:ln>
                          <a:solidFill>
                            <a:srgbClr val="000000"/>
                          </a:solidFill>
                          <a:effectLst/>
                          <a:latin typeface="Arial" panose="020B0604020202020204" pitchFamily="34" charset="0"/>
                        </a:rPr>
                        <a:t>2023: navýšený počet úvazků v síti o 0,9 úv. pracovníků v přímé péči</a:t>
                      </a:r>
                      <a:endParaRPr kumimoji="0" lang="cs-CZ" altLang="cs-CZ"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185860">
                <a:tc>
                  <a:txBody>
                    <a:bodyPr/>
                    <a:lstStyle>
                      <a:lvl1pPr marL="88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88900" marR="0" lvl="0" indent="0" algn="just" defTabSz="914400" rtl="0" eaLnBrk="1" fontAlgn="base" latinLnBrk="0" hangingPunct="1">
                        <a:lnSpc>
                          <a:spcPct val="107000"/>
                        </a:lnSpc>
                        <a:spcBef>
                          <a:spcPct val="0"/>
                        </a:spcBef>
                        <a:spcAft>
                          <a:spcPts val="800"/>
                        </a:spcAft>
                        <a:buClrTx/>
                        <a:buSzTx/>
                        <a:buFontTx/>
                        <a:buNone/>
                        <a:tabLst/>
                      </a:pPr>
                      <a:r>
                        <a:rPr kumimoji="0" lang="cs-CZ" altLang="cs-CZ" sz="1200" b="1" i="0" u="none" strike="noStrike" cap="none" normalizeH="0" baseline="0">
                          <a:ln>
                            <a:noFill/>
                          </a:ln>
                          <a:solidFill>
                            <a:schemeClr val="tx1"/>
                          </a:solidFill>
                          <a:effectLst/>
                          <a:latin typeface="Arial" panose="020B0604020202020204" pitchFamily="34" charset="0"/>
                        </a:rPr>
                        <a:t>Realizátoři</a:t>
                      </a:r>
                      <a:endParaRPr kumimoji="0" lang="cs-CZ" altLang="cs-CZ"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7000"/>
                        </a:lnSpc>
                        <a:spcBef>
                          <a:spcPct val="0"/>
                        </a:spcBef>
                        <a:spcAft>
                          <a:spcPts val="800"/>
                        </a:spcAft>
                        <a:buClrTx/>
                        <a:buSzTx/>
                        <a:buFontTx/>
                        <a:buNone/>
                        <a:tabLst/>
                      </a:pPr>
                      <a:r>
                        <a:rPr kumimoji="0" lang="cs-CZ" altLang="cs-CZ" sz="1200" b="0" i="0" u="none" strike="noStrike" cap="none" normalizeH="0" baseline="0">
                          <a:ln>
                            <a:noFill/>
                          </a:ln>
                          <a:solidFill>
                            <a:srgbClr val="000000"/>
                          </a:solidFill>
                          <a:effectLst/>
                          <a:latin typeface="Arial" panose="020B0604020202020204" pitchFamily="34" charset="0"/>
                        </a:rPr>
                        <a:t>NNO</a:t>
                      </a:r>
                      <a:endParaRPr kumimoji="0" lang="cs-CZ" altLang="cs-CZ"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a:extLst>
              <a:ext uri="{FF2B5EF4-FFF2-40B4-BE49-F238E27FC236}">
                <a16:creationId xmlns:a16="http://schemas.microsoft.com/office/drawing/2014/main" id="{3CCBB2C9-69FA-C107-407C-19A327910AEC}"/>
              </a:ext>
            </a:extLst>
          </p:cNvPr>
          <p:cNvSpPr>
            <a:spLocks noGrp="1" noChangeArrowheads="1"/>
          </p:cNvSpPr>
          <p:nvPr>
            <p:ph type="title"/>
          </p:nvPr>
        </p:nvSpPr>
        <p:spPr>
          <a:xfrm>
            <a:off x="457200" y="274638"/>
            <a:ext cx="8229600" cy="777875"/>
          </a:xfrm>
        </p:spPr>
        <p:txBody>
          <a:bodyPr/>
          <a:lstStyle/>
          <a:p>
            <a:pPr algn="l"/>
            <a:r>
              <a:rPr lang="cs-CZ" altLang="cs-CZ" sz="3600" b="1">
                <a:solidFill>
                  <a:srgbClr val="00ADD0"/>
                </a:solidFill>
              </a:rPr>
              <a:t>6. KP – priority </a:t>
            </a:r>
          </a:p>
        </p:txBody>
      </p:sp>
      <p:sp>
        <p:nvSpPr>
          <p:cNvPr id="16387" name="Zástupný symbol pro obsah 3">
            <a:extLst>
              <a:ext uri="{FF2B5EF4-FFF2-40B4-BE49-F238E27FC236}">
                <a16:creationId xmlns:a16="http://schemas.microsoft.com/office/drawing/2014/main" id="{9078CC37-0F88-4FF8-72E9-B05928FEB910}"/>
              </a:ext>
            </a:extLst>
          </p:cNvPr>
          <p:cNvSpPr>
            <a:spLocks noGrp="1" noChangeArrowheads="1"/>
          </p:cNvSpPr>
          <p:nvPr>
            <p:ph idx="1"/>
          </p:nvPr>
        </p:nvSpPr>
        <p:spPr>
          <a:xfrm>
            <a:off x="395288" y="1268413"/>
            <a:ext cx="8229600" cy="5000625"/>
          </a:xfrm>
        </p:spPr>
        <p:txBody>
          <a:bodyPr/>
          <a:lstStyle/>
          <a:p>
            <a:pPr>
              <a:spcAft>
                <a:spcPts val="300"/>
              </a:spcAft>
              <a:buFont typeface="Wingdings" panose="05000000000000000000" pitchFamily="2" charset="2"/>
              <a:buChar char="Ø"/>
            </a:pPr>
            <a:r>
              <a:rPr lang="cs-CZ" altLang="cs-CZ" sz="1800" b="1">
                <a:solidFill>
                  <a:schemeClr val="bg1"/>
                </a:solidFill>
              </a:rPr>
              <a:t>Udržení stávající sítě</a:t>
            </a:r>
            <a:r>
              <a:rPr lang="cs-CZ" altLang="cs-CZ" sz="1800">
                <a:solidFill>
                  <a:schemeClr val="bg1"/>
                </a:solidFill>
              </a:rPr>
              <a:t>.</a:t>
            </a:r>
          </a:p>
          <a:p>
            <a:pPr>
              <a:spcAft>
                <a:spcPts val="300"/>
              </a:spcAft>
              <a:buFont typeface="Wingdings" panose="05000000000000000000" pitchFamily="2" charset="2"/>
              <a:buChar char="Ø"/>
            </a:pPr>
            <a:r>
              <a:rPr lang="cs-CZ" altLang="cs-CZ" sz="1800">
                <a:solidFill>
                  <a:schemeClr val="bg1"/>
                </a:solidFill>
              </a:rPr>
              <a:t>Podpora rozvoje </a:t>
            </a:r>
            <a:r>
              <a:rPr lang="cs-CZ" altLang="cs-CZ" sz="1800" b="1">
                <a:solidFill>
                  <a:schemeClr val="bg1"/>
                </a:solidFill>
              </a:rPr>
              <a:t>terénních, respitních a ambulantních</a:t>
            </a:r>
            <a:r>
              <a:rPr lang="cs-CZ" altLang="cs-CZ" sz="1800">
                <a:solidFill>
                  <a:schemeClr val="bg1"/>
                </a:solidFill>
              </a:rPr>
              <a:t> služeb včetně </a:t>
            </a:r>
            <a:r>
              <a:rPr lang="cs-CZ" altLang="cs-CZ" sz="1800" b="1">
                <a:solidFill>
                  <a:schemeClr val="bg1"/>
                </a:solidFill>
              </a:rPr>
              <a:t>sdílené péče a péče komunitní. </a:t>
            </a:r>
          </a:p>
          <a:p>
            <a:pPr>
              <a:spcAft>
                <a:spcPts val="300"/>
              </a:spcAft>
              <a:buFont typeface="Wingdings" panose="05000000000000000000" pitchFamily="2" charset="2"/>
              <a:buChar char="Ø"/>
            </a:pPr>
            <a:r>
              <a:rPr lang="cs-CZ" altLang="cs-CZ" sz="1800">
                <a:solidFill>
                  <a:schemeClr val="bg1"/>
                </a:solidFill>
              </a:rPr>
              <a:t>Podpora </a:t>
            </a:r>
            <a:r>
              <a:rPr lang="cs-CZ" altLang="cs-CZ" sz="1800" b="1">
                <a:solidFill>
                  <a:schemeClr val="bg1"/>
                </a:solidFill>
              </a:rPr>
              <a:t>neformálních a komunitních pečovatelů </a:t>
            </a:r>
            <a:r>
              <a:rPr lang="cs-CZ" altLang="cs-CZ" sz="1800">
                <a:solidFill>
                  <a:schemeClr val="bg1"/>
                </a:solidFill>
              </a:rPr>
              <a:t>včetně </a:t>
            </a:r>
            <a:r>
              <a:rPr lang="cs-CZ" altLang="cs-CZ" sz="1800" b="1">
                <a:solidFill>
                  <a:schemeClr val="bg1"/>
                </a:solidFill>
              </a:rPr>
              <a:t>homesheringu</a:t>
            </a:r>
            <a:r>
              <a:rPr lang="cs-CZ" altLang="cs-CZ" sz="1800">
                <a:solidFill>
                  <a:schemeClr val="bg1"/>
                </a:solidFill>
              </a:rPr>
              <a:t>. </a:t>
            </a:r>
          </a:p>
          <a:p>
            <a:pPr>
              <a:spcAft>
                <a:spcPts val="300"/>
              </a:spcAft>
              <a:buFont typeface="Wingdings" panose="05000000000000000000" pitchFamily="2" charset="2"/>
              <a:buChar char="Ø"/>
            </a:pPr>
            <a:r>
              <a:rPr lang="cs-CZ" altLang="cs-CZ" sz="1800">
                <a:solidFill>
                  <a:schemeClr val="bg1"/>
                </a:solidFill>
              </a:rPr>
              <a:t>Podpora </a:t>
            </a:r>
            <a:r>
              <a:rPr lang="cs-CZ" altLang="cs-CZ" sz="1800" b="1">
                <a:solidFill>
                  <a:schemeClr val="bg1"/>
                </a:solidFill>
              </a:rPr>
              <a:t>bydlení</a:t>
            </a:r>
            <a:r>
              <a:rPr lang="cs-CZ" altLang="cs-CZ" sz="1800">
                <a:solidFill>
                  <a:schemeClr val="bg1"/>
                </a:solidFill>
              </a:rPr>
              <a:t> (</a:t>
            </a:r>
            <a:r>
              <a:rPr lang="cs-CZ" altLang="cs-CZ" sz="1800" b="1">
                <a:solidFill>
                  <a:schemeClr val="bg1"/>
                </a:solidFill>
              </a:rPr>
              <a:t>chráněné, podporované, sdílené, samostatné, komunitní</a:t>
            </a:r>
            <a:r>
              <a:rPr lang="cs-CZ" altLang="cs-CZ" sz="1800">
                <a:solidFill>
                  <a:schemeClr val="bg1"/>
                </a:solidFill>
              </a:rPr>
              <a:t>). </a:t>
            </a:r>
          </a:p>
          <a:p>
            <a:pPr>
              <a:spcAft>
                <a:spcPts val="300"/>
              </a:spcAft>
              <a:buFont typeface="Wingdings" panose="05000000000000000000" pitchFamily="2" charset="2"/>
              <a:buChar char="Ø"/>
            </a:pPr>
            <a:r>
              <a:rPr lang="cs-CZ" altLang="cs-CZ" sz="1800">
                <a:solidFill>
                  <a:schemeClr val="bg1"/>
                </a:solidFill>
              </a:rPr>
              <a:t>Snižování míry závislosti klientů na službě, </a:t>
            </a:r>
            <a:r>
              <a:rPr lang="cs-CZ" altLang="cs-CZ" sz="1800" b="1">
                <a:solidFill>
                  <a:schemeClr val="bg1"/>
                </a:solidFill>
              </a:rPr>
              <a:t>zvyšování kompetencí uživatelů </a:t>
            </a:r>
            <a:r>
              <a:rPr lang="cs-CZ" altLang="cs-CZ" sz="1800">
                <a:solidFill>
                  <a:schemeClr val="bg1"/>
                </a:solidFill>
              </a:rPr>
              <a:t>služeb. </a:t>
            </a:r>
          </a:p>
          <a:p>
            <a:pPr>
              <a:spcAft>
                <a:spcPts val="300"/>
              </a:spcAft>
              <a:buFont typeface="Wingdings" panose="05000000000000000000" pitchFamily="2" charset="2"/>
              <a:buChar char="Ø"/>
            </a:pPr>
            <a:r>
              <a:rPr lang="cs-CZ" altLang="cs-CZ" sz="1800">
                <a:solidFill>
                  <a:schemeClr val="bg1"/>
                </a:solidFill>
              </a:rPr>
              <a:t>Podpora </a:t>
            </a:r>
            <a:r>
              <a:rPr lang="cs-CZ" altLang="cs-CZ" sz="1800" b="1">
                <a:solidFill>
                  <a:schemeClr val="bg1"/>
                </a:solidFill>
              </a:rPr>
              <a:t>dobrovolnictví</a:t>
            </a:r>
            <a:r>
              <a:rPr lang="cs-CZ" altLang="cs-CZ" sz="1800">
                <a:solidFill>
                  <a:schemeClr val="bg1"/>
                </a:solidFill>
              </a:rPr>
              <a:t>. </a:t>
            </a:r>
          </a:p>
          <a:p>
            <a:pPr>
              <a:spcAft>
                <a:spcPts val="300"/>
              </a:spcAft>
              <a:buFont typeface="Wingdings" panose="05000000000000000000" pitchFamily="2" charset="2"/>
              <a:buChar char="Ø"/>
            </a:pPr>
            <a:r>
              <a:rPr lang="cs-CZ" altLang="cs-CZ" sz="1800" b="1">
                <a:solidFill>
                  <a:schemeClr val="bg1"/>
                </a:solidFill>
              </a:rPr>
              <a:t>Prostupnost služeb </a:t>
            </a:r>
            <a:r>
              <a:rPr lang="cs-CZ" altLang="cs-CZ" sz="1800">
                <a:solidFill>
                  <a:schemeClr val="bg1"/>
                </a:solidFill>
              </a:rPr>
              <a:t>pro všechny cílové skupiny. </a:t>
            </a:r>
          </a:p>
          <a:p>
            <a:pPr>
              <a:spcAft>
                <a:spcPts val="300"/>
              </a:spcAft>
              <a:buFont typeface="Wingdings" panose="05000000000000000000" pitchFamily="2" charset="2"/>
              <a:buChar char="Ø"/>
            </a:pPr>
            <a:r>
              <a:rPr lang="cs-CZ" altLang="cs-CZ" sz="1800">
                <a:solidFill>
                  <a:schemeClr val="bg1"/>
                </a:solidFill>
              </a:rPr>
              <a:t>Podpora </a:t>
            </a:r>
            <a:r>
              <a:rPr lang="cs-CZ" altLang="cs-CZ" sz="1800" b="1">
                <a:solidFill>
                  <a:schemeClr val="bg1"/>
                </a:solidFill>
              </a:rPr>
              <a:t>pracovního uplatnění</a:t>
            </a:r>
            <a:r>
              <a:rPr lang="cs-CZ" altLang="cs-CZ" sz="1800">
                <a:solidFill>
                  <a:schemeClr val="bg1"/>
                </a:solidFill>
              </a:rPr>
              <a:t> osob se ztíženým přístupem na trh práce, podpora </a:t>
            </a:r>
            <a:r>
              <a:rPr lang="cs-CZ" altLang="cs-CZ" sz="1800" b="1">
                <a:solidFill>
                  <a:schemeClr val="bg1"/>
                </a:solidFill>
              </a:rPr>
              <a:t>sociálního podnikání </a:t>
            </a:r>
          </a:p>
          <a:p>
            <a:pPr>
              <a:spcAft>
                <a:spcPts val="300"/>
              </a:spcAft>
              <a:buFont typeface="Wingdings" panose="05000000000000000000" pitchFamily="2" charset="2"/>
              <a:buChar char="Ø"/>
            </a:pPr>
            <a:r>
              <a:rPr lang="cs-CZ" altLang="cs-CZ" sz="1800" b="1">
                <a:solidFill>
                  <a:schemeClr val="bg1"/>
                </a:solidFill>
              </a:rPr>
              <a:t>Komunitní práce </a:t>
            </a:r>
            <a:r>
              <a:rPr lang="cs-CZ" altLang="cs-CZ" sz="1800">
                <a:solidFill>
                  <a:schemeClr val="bg1"/>
                </a:solidFill>
              </a:rPr>
              <a:t>– nízkoprahová zařízení pro děti a mládež, komunitní aktivity. </a:t>
            </a:r>
          </a:p>
          <a:p>
            <a:pPr>
              <a:buFont typeface="Wingdings" panose="05000000000000000000" pitchFamily="2" charset="2"/>
              <a:buChar char="Ø"/>
            </a:pPr>
            <a:endParaRPr lang="cs-CZ" altLang="cs-CZ" sz="1200" b="1">
              <a:solidFill>
                <a:schemeClr val="bg1"/>
              </a:solidFill>
            </a:endParaRPr>
          </a:p>
        </p:txBody>
      </p:sp>
    </p:spTree>
  </p:cSld>
  <p:clrMapOvr>
    <a:masterClrMapping/>
  </p:clrMapOvr>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2151</TotalTime>
  <Words>3543</Words>
  <Application>Microsoft Office PowerPoint</Application>
  <PresentationFormat>Předvádění na obrazovce (4:3)</PresentationFormat>
  <Paragraphs>439</Paragraphs>
  <Slides>67</Slides>
  <Notes>27</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67</vt:i4>
      </vt:variant>
    </vt:vector>
  </HeadingPairs>
  <TitlesOfParts>
    <vt:vector size="73" baseType="lpstr">
      <vt:lpstr>Arial</vt:lpstr>
      <vt:lpstr>Calibri</vt:lpstr>
      <vt:lpstr>Symbol</vt:lpstr>
      <vt:lpstr>Wingdings</vt:lpstr>
      <vt:lpstr>Výchozí návrh</vt:lpstr>
      <vt:lpstr>CorelDRAW</vt:lpstr>
      <vt:lpstr>Prezentace aplikace PowerPoint</vt:lpstr>
      <vt:lpstr>Program jednání</vt:lpstr>
      <vt:lpstr>Prezentace aplikace PowerPoint</vt:lpstr>
      <vt:lpstr>6. KP - historie</vt:lpstr>
      <vt:lpstr>6. KP – organizační struktura</vt:lpstr>
      <vt:lpstr>6. KP - význam</vt:lpstr>
      <vt:lpstr>6. KP – proces tvorby dokumentu</vt:lpstr>
      <vt:lpstr>6. KP – Cíl, opatřená, aktivita - příklad</vt:lpstr>
      <vt:lpstr>6. KP – priority </vt:lpstr>
      <vt:lpstr>6. KP</vt:lpstr>
      <vt:lpstr>6. KP – plánovaný rozvoj</vt:lpstr>
      <vt:lpstr>6. KP – plánovaný rozvoj</vt:lpstr>
      <vt:lpstr>6. KP – plánovaný rozvoj</vt:lpstr>
      <vt:lpstr>6. KP – plánovaný rozvoj</vt:lpstr>
      <vt:lpstr>6. KP – plánovaný rozvoj - finance</vt:lpstr>
      <vt:lpstr> Děkuji za pozornost.  V případě jakýchkoliv dotazů či postřehů mě neváhejte kontaktovat:      </vt:lpstr>
      <vt:lpstr>Prezentace aplikace PowerPoint</vt:lpstr>
      <vt:lpstr>Přístup k aktuálně vyhlášeným výzvám:</vt:lpstr>
      <vt:lpstr>Program na poskytování peněžních prostředků pro rok 2023</vt:lpstr>
      <vt:lpstr>Program na poskytování peněžních prostředků pro rok 2023</vt:lpstr>
      <vt:lpstr>Oblast Sociální péče – Témata podpory</vt:lpstr>
      <vt:lpstr>Oblast Protidrogová prevence –  Témata podpory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Přílohy k žádosti</vt:lpstr>
      <vt:lpstr>Přílohy k žádosti </vt:lpstr>
      <vt:lpstr>Bezdlužnosti – Pozor změny!</vt:lpstr>
      <vt:lpstr>Bezdlužnosti – Pozor změny!</vt:lpstr>
      <vt:lpstr>Žádost a její odeslání</vt:lpstr>
      <vt:lpstr>Žádost a její odeslání</vt:lpstr>
      <vt:lpstr>Povinnosti příjemce dotace</vt:lpstr>
      <vt:lpstr>Prezentace aplikace PowerPoint</vt:lpstr>
    </vt:vector>
  </TitlesOfParts>
  <Company>MMO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Odbor ochrany životního prostředí Ing. Dalibor Madej Ing. Vítězslav</dc:title>
  <dc:creator>Gacka Michal</dc:creator>
  <cp:lastModifiedBy>Klozíková Pavla</cp:lastModifiedBy>
  <cp:revision>212</cp:revision>
  <cp:lastPrinted>2022-06-18T11:47:43Z</cp:lastPrinted>
  <dcterms:created xsi:type="dcterms:W3CDTF">2009-09-07T08:18:34Z</dcterms:created>
  <dcterms:modified xsi:type="dcterms:W3CDTF">2022-10-13T09:13:26Z</dcterms:modified>
</cp:coreProperties>
</file>