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52" r:id="rId3"/>
    <p:sldId id="257" r:id="rId4"/>
    <p:sldId id="258" r:id="rId5"/>
    <p:sldId id="259" r:id="rId6"/>
    <p:sldId id="271" r:id="rId7"/>
    <p:sldId id="261" r:id="rId8"/>
    <p:sldId id="264" r:id="rId9"/>
    <p:sldId id="265" r:id="rId10"/>
    <p:sldId id="269" r:id="rId11"/>
    <p:sldId id="270" r:id="rId12"/>
    <p:sldId id="273" r:id="rId13"/>
    <p:sldId id="266" r:id="rId14"/>
    <p:sldId id="267" r:id="rId15"/>
    <p:sldId id="268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9D94-6855-4B74-BB2C-E58162971211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17918-B0FE-47D1-A790-5262998551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87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E09D75AA-3080-A206-40D8-2E14966092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8EB41CD6-51F8-37A3-B980-279D4F449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>
              <a:solidFill>
                <a:srgbClr val="00B05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101566E7-5201-4F2D-0CD3-4ACFF92344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A10919-861D-4D23-BAF2-BA99E54A9D00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719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6655F-F41C-7431-6337-CB31CAB9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1B7104-63A8-8F6D-978A-3BABB529E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AE11A-E0EA-E24A-2416-D3354451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DB91F-C262-EE41-F305-AA79B461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8191EC-29A4-4ED0-7CC0-ACC48E6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66A1-1637-A9E4-03A4-EF99041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025AE-AACE-3EE8-A4EB-10FD1C3B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13BC6-A4D6-7085-9F3B-9F9965FF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44BA-A135-3F0D-C46D-7734C122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4A52-95B1-5400-EB7E-7BB088EB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985F6C-A10C-4E3A-B007-7C87244D6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83B65-31CD-A369-4B43-9208A5DC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2EC7-BB65-33DE-1CF1-C73D501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3D00A-C48F-EAEA-F76E-4CC8A8A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974F9-64A7-62C7-452B-986D145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2F53-10CF-20FB-8CC7-092F7BE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EE73A-44C7-EAF8-8817-BE858C50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68944-18EC-5E48-7ED3-E2FD1A5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819BC-39A7-304D-68F2-6279E79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3EA6-E230-A9C3-95C6-4752BA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82D91-8E06-7055-A6BE-1550031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39B48-5542-2866-077F-F5E47B74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AC0FF-769B-102D-A11E-F09BF62D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073E0-90EA-A756-7650-8381C44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C4366-2C98-88B3-647F-BD23D1D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7E59-C17C-8787-D09F-39F0D4EF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153C7-0834-7B6B-182E-A4BE1A61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BB04DB-728E-8A0A-FFDC-CB8E8C46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4FB683-701E-50DE-4209-5B4F5CBD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7509D1-589E-E63F-93DE-FB237C93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8FC54-6543-DD2B-5AEA-7C76E26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EF47B-A829-AFE2-28FB-6E1F67A7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E1208-F964-46FA-A4E5-BC881D87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96A1D8-8E44-78CE-3835-1CF2FEF04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10109-5A6C-ADCF-493D-17442FE9E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5A6A46-9437-58A9-1F36-D3F725DDA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92BD3-AF46-5C17-EE5D-987975A5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D3FE26-A84E-9E01-40BA-22D8A6EE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9F4948-1D87-C569-983C-1D1B862C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F7F71-5B42-CDFE-B16F-AF36428C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A3258-541F-BFD5-1A95-70F9B59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B8ADE-820A-1A96-779B-850EE7F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B4EE36-D678-A0C0-3DBB-56A564A0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8BB63-87F4-5AB5-9CB5-CCEBFB5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D2793-43D1-8F6E-AD0A-B3648F31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1BC62-63D3-474B-4ADD-145F47D9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5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477F1-6B3D-FFE3-B035-075B0344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C10C-89D5-05C9-2F9F-EE225511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CEBED2-D05A-1419-8B0D-53B5F804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5A78E-C1FF-926C-B623-EC2086BB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B525-565D-2FE1-B1CA-CE6071FC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F77F-53BB-2568-A607-35537567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A6C33-9F5F-44B7-97A5-F6CDB06C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06EEE-96FF-B751-E59C-F6636179A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012F20-BC55-2EDB-CBE3-A7798D514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F8275-3CEF-E054-378F-BA85C9B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17C0B-1A89-B454-5209-3E745B1A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0E3D73-D7EF-5F9F-E71F-EC4313F5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CE8DB2-B65C-07EB-6912-98CFDA12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BE257D-4CC6-EAE8-2CB3-6C0D7EC0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E199A-5CA3-41F2-9A45-C11F5867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BFF-AC13-43CD-97B2-8DC9E2EE6E1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FE649-8FAA-1DB5-93C2-8660FC6C8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A6982-6500-314C-D3BE-F0EC502F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hudeckova@ostrava.cz" TargetMode="External"/><Relationship Id="rId2" Type="http://schemas.openxmlformats.org/officeDocument/2006/relationships/hyperlink" Target="mailto:mczeizelova@ostrava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lhulvova@ostrava.cz" TargetMode="External"/><Relationship Id="rId4" Type="http://schemas.openxmlformats.org/officeDocument/2006/relationships/hyperlink" Target="mailto:lschalkova@ostrava.cz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F9A3-CEEC-6B58-CA96-3D0A206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dotací za rok 2022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CE653-37CA-468F-AB99-CB49D5FE0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zdravotnictví a podpora osob s handicapem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AEB680A-16C4-EAA0-AE5D-00D5D8F6F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5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7004-7AA2-7AF9-5AA4-164990FE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0DB1-EB21-548E-42D8-308AFBD9D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3846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nejsou dodány veškeré doklady dle pokynů k vyúčtování – chybí                  pracovní smlouvy včetně dodatků, výkazy práce, dohody zaměstnanců o zasílání mzdy/odměny na osobní účty apod.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vyúčtování osobních nákladů nekoresponduje s formulářem Personální obsazení projektu (konkrétní jména zaměstnanců)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vyúčtování odměny u DPČ a DPP nekoresponduje s předloženými výkazy odpracované doby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dochází k záměně DPP a DPČ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8EB4C7-A009-B8A9-F66B-B53ECEA9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623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chyby a nedostatky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paragony tištěné na 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termonestabilním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papíře – nutno ihned zhotovovat kopie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fotokopie dokladů musí být čitelné, musí z nich být zřejmý obsah, částka, datum apod.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text „Financováno z rozpočtu SMO“ vč. uvedení ev. čísla smlouvy a výše použité dotace dávat na originály dokladů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refakturace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nákladů – např. zaměstnanec učiní nákup vlastní kartou             a organizace částku proplatí zaměstnanci na jeho účet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vyúčtování jsou zahrnuty náklady mimo období realizace projektu (např. pojištění s přesahem do následujícího roku)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3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623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chyby a nedostatky</a:t>
            </a: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nedostatečně vyplněna textová část Závěrečné zprávy o realizaci projektu (např. ukazatele)</a:t>
            </a:r>
          </a:p>
          <a:p>
            <a:pPr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nevyplněna Závěrečná zpráva o realizaci projektu a uveden pouze odkaz na přiložený dokument bez omezení znaků (např. 11 stran popisu realizace projektu aj.)</a:t>
            </a:r>
          </a:p>
          <a:p>
            <a:pPr>
              <a:buFontTx/>
              <a:buChar char="-"/>
            </a:pPr>
            <a:r>
              <a:rPr lang="cs-CZ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nedoložen jmenný nebo anonymizovaný seznam klientů (popř. prezenční listiny dle charakteru služby/aktivity), vč. obecného určení </a:t>
            </a:r>
            <a:r>
              <a:rPr lang="cs-CZ" sz="28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trv</a:t>
            </a:r>
            <a:r>
              <a:rPr lang="cs-CZ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28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ydliště, stupně postižení a informace, zda jde o dítě do 7 let věku</a:t>
            </a:r>
          </a:p>
          <a:p>
            <a:pPr marL="0" indent="0">
              <a:buNone/>
            </a:pP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2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BBDE1-3C19-9136-EF54-C373FAC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Hospodárnost, efektivnost a účelnost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1727B-1333-76C9-93C6-EF424975A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2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Postupovat při čerpání dotace v souladu se smlouvou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 zákonem č. 320/2001 Sb., o finanční kontrole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43544F-1721-3CBF-008E-0907F854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1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EE131-011C-00C1-A968-48BAB6D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CF20-7307-A47C-A6EB-627A6084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2" y="1467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zpracovávání závěrečného vyúčtování dotace je nutné pracovat se</a:t>
            </a:r>
          </a:p>
          <a:p>
            <a:pPr marL="0" indent="0">
              <a:buNone/>
            </a:pPr>
            <a:r>
              <a:rPr lang="cs-CZ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dokumenty</a:t>
            </a: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1. Smlouva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2. Podmínky pro oblast zdravotnictví a podpora osob s handicapem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3. Pokyny příjemcům veřejné finanční podpory poskytnuté z rozpočtu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SMO k podání závěrečného vyúčtování dotací za rok 2022 v oblasti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zdravotnictví a podpora osob s handicapem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1E0342-A009-A425-D0E4-B6E1619E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30" y="6311900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70" y="1690687"/>
            <a:ext cx="10663517" cy="43963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</a:rPr>
              <a:t>V případě jakýchkoliv nejasností nebo dotazů nás kontaktujte:</a:t>
            </a:r>
          </a:p>
          <a:p>
            <a:pPr marL="0" indent="0">
              <a:buNone/>
            </a:pP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2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zdravotnictví:</a:t>
            </a:r>
          </a:p>
          <a:p>
            <a:pPr marL="0" indent="0">
              <a:buNone/>
            </a:pP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200" b="1" dirty="0">
                <a:solidFill>
                  <a:schemeClr val="bg1"/>
                </a:solidFill>
                <a:cs typeface="Arial" panose="020B0604020202020204" pitchFamily="34" charset="0"/>
              </a:rPr>
              <a:t>Mgr. Michaela Czeizelová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599 443 867, 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mczeizelova@ostrava.cz</a:t>
            </a: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200" b="1" dirty="0">
                <a:solidFill>
                  <a:schemeClr val="bg1"/>
                </a:solidFill>
                <a:cs typeface="Arial" panose="020B0604020202020204" pitchFamily="34" charset="0"/>
              </a:rPr>
              <a:t>Bc. Michaela Hudečková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599 443 856, 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michaela.hudeckova@ostrava.cz</a:t>
            </a: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2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podpora osob s handicapem:</a:t>
            </a:r>
          </a:p>
          <a:p>
            <a:pPr marL="0" indent="0">
              <a:buNone/>
            </a:pP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200" b="1" dirty="0">
                <a:solidFill>
                  <a:schemeClr val="bg1"/>
                </a:solidFill>
                <a:cs typeface="Arial" panose="020B0604020202020204" pitchFamily="34" charset="0"/>
              </a:rPr>
              <a:t>Mgr. Linda Schalková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599 443 819, 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lschalkova@ostrava.cz</a:t>
            </a: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200" b="1" dirty="0">
                <a:solidFill>
                  <a:schemeClr val="bg1"/>
                </a:solidFill>
                <a:cs typeface="Arial" panose="020B0604020202020204" pitchFamily="34" charset="0"/>
              </a:rPr>
              <a:t>Ing. Ludmila Hulvová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599 443 837, </a:t>
            </a:r>
            <a:r>
              <a:rPr lang="cs-CZ" sz="4200" dirty="0">
                <a:solidFill>
                  <a:schemeClr val="bg1"/>
                </a:solidFill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lhulvova@ostrava.cz</a:t>
            </a: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05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8874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a přejeme hezký den</a:t>
            </a:r>
            <a:b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70" y="4571999"/>
            <a:ext cx="10663517" cy="15150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4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6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779AF5-10C6-6D2A-D60D-678451899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62064"/>
            <a:ext cx="10210800" cy="3603630"/>
          </a:xfrm>
        </p:spPr>
        <p:txBody>
          <a:bodyPr>
            <a:normAutofit fontScale="25000" lnSpcReduction="20000"/>
          </a:bodyPr>
          <a:lstStyle/>
          <a:p>
            <a:pPr marL="342900" lvl="1" indent="-342900">
              <a:defRPr/>
            </a:pPr>
            <a:endParaRPr lang="cs-CZ" sz="1000" dirty="0">
              <a:solidFill>
                <a:schemeClr val="bg1"/>
              </a:solidFill>
              <a:cs typeface="Times New Roman"/>
            </a:endParaRPr>
          </a:p>
          <a:p>
            <a:pPr marL="342900" lvl="1" indent="-342900">
              <a:defRPr/>
            </a:pPr>
            <a:endParaRPr lang="cs-CZ" sz="1000" dirty="0">
              <a:solidFill>
                <a:schemeClr val="bg1"/>
              </a:solidFill>
              <a:cs typeface="Times New Roman"/>
            </a:endParaRPr>
          </a:p>
          <a:p>
            <a:pPr marL="342900" lvl="1" indent="-342900">
              <a:defRPr/>
            </a:pPr>
            <a:r>
              <a:rPr lang="cs-CZ" sz="9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vykázání </a:t>
            </a:r>
            <a:r>
              <a:rPr lang="cs-CZ" sz="9600" b="1" dirty="0">
                <a:solidFill>
                  <a:schemeClr val="bg1"/>
                </a:solidFill>
                <a:cs typeface="Times New Roman"/>
              </a:rPr>
              <a:t>skutečných hodnot ukazatelů</a:t>
            </a:r>
          </a:p>
          <a:p>
            <a:pPr marL="400050" lvl="2" indent="0">
              <a:buNone/>
              <a:defRPr/>
            </a:pPr>
            <a:endParaRPr lang="cs-CZ" sz="9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lvl="1" indent="-342900">
              <a:defRPr/>
            </a:pPr>
            <a:r>
              <a:rPr lang="cs-CZ" sz="9600" b="1" dirty="0">
                <a:solidFill>
                  <a:schemeClr val="bg1"/>
                </a:solidFill>
                <a:cs typeface="Times New Roman"/>
              </a:rPr>
              <a:t>pracovní smlouvy</a:t>
            </a:r>
            <a:r>
              <a:rPr lang="cs-CZ" sz="960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cs-CZ" sz="9600" dirty="0">
                <a:solidFill>
                  <a:schemeClr val="bg1"/>
                </a:solidFill>
                <a:cs typeface="Times New Roman" panose="02020603050405020304" pitchFamily="18" charset="0"/>
              </a:rPr>
              <a:t>– stačí doložit 1x za celou organizaci </a:t>
            </a:r>
          </a:p>
          <a:p>
            <a:pPr marL="714375" lvl="1" indent="-342900">
              <a:buFont typeface="+mj-lt"/>
              <a:buAutoNum type="alphaLcParenR"/>
              <a:defRPr/>
            </a:pPr>
            <a:r>
              <a:rPr lang="cs-CZ" sz="9600" dirty="0">
                <a:solidFill>
                  <a:schemeClr val="bg1"/>
                </a:solidFill>
                <a:cs typeface="Times New Roman" panose="02020603050405020304" pitchFamily="18" charset="0"/>
              </a:rPr>
              <a:t>elektronicky naskenované s členěním dle jednotlivých projektů, a to datovou zprávou nebo jinou variantou bezpečného odesílání dokumentů (zaheslované soubory) </a:t>
            </a:r>
            <a:r>
              <a:rPr lang="cs-CZ" sz="9600" b="1" dirty="0">
                <a:solidFill>
                  <a:schemeClr val="bg1"/>
                </a:solidFill>
                <a:cs typeface="Times New Roman" panose="02020603050405020304" pitchFamily="18" charset="0"/>
              </a:rPr>
              <a:t>či</a:t>
            </a:r>
          </a:p>
          <a:p>
            <a:pPr marL="714375" lvl="1" indent="-342900">
              <a:buFont typeface="+mj-lt"/>
              <a:buAutoNum type="alphaLcParenR"/>
              <a:defRPr/>
            </a:pPr>
            <a:r>
              <a:rPr lang="cs-CZ" sz="9600" dirty="0">
                <a:solidFill>
                  <a:schemeClr val="bg1"/>
                </a:solidFill>
                <a:cs typeface="Times New Roman" panose="02020603050405020304" pitchFamily="18" charset="0"/>
              </a:rPr>
              <a:t>v tištěné podobě souhrnně v oddělené složce s abecedním řazením</a:t>
            </a:r>
          </a:p>
          <a:p>
            <a:pPr marL="371475" lvl="1" indent="0">
              <a:buNone/>
              <a:defRPr/>
            </a:pPr>
            <a:r>
              <a:rPr lang="cs-CZ" sz="9600" b="1" dirty="0">
                <a:solidFill>
                  <a:srgbClr val="00B0F0"/>
                </a:solidFill>
                <a:ea typeface="+mj-ea"/>
                <a:cs typeface="Arial" panose="020B0604020202020204" pitchFamily="34" charset="0"/>
              </a:rPr>
              <a:t>!!! Vyberte vždy jen jednu variantu odeslání !!!</a:t>
            </a:r>
          </a:p>
          <a:p>
            <a:pPr marL="371475" lvl="1" indent="0">
              <a:buNone/>
              <a:defRPr/>
            </a:pPr>
            <a:endParaRPr lang="cs-CZ" sz="2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lvl="1" indent="-342900">
              <a:defRPr/>
            </a:pPr>
            <a:endParaRPr lang="cs-CZ" sz="1800" dirty="0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4108900-46E8-12B6-27F1-5D48C91C39F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7ED16BE-F86C-DE9D-3138-731F8C5F3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9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82B0-B85E-31BA-EA47-7AF8E6A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6473D-6C7E-BDEA-DE47-193D9AF5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09" y="1690688"/>
            <a:ext cx="10515600" cy="411162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termín pro předložení závěrečného vyúčtování dotace je </a:t>
            </a: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nejpozději do 31.1.2023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podrobné pokyny k závěrečnému vyúčtování dotací za r. 2022 včetně formulářů jsou zveřejněny na www stránkách města Ostravy v sekci </a:t>
            </a:r>
          </a:p>
          <a:p>
            <a:pPr marL="457200" indent="-457200" algn="just">
              <a:buAutoNum type="alphaLcParenR"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 a zdravotnictví/zdravotnictví/Výzva na účelové dotace v oblasti zdravotnictví/Informace pro příjemce</a:t>
            </a:r>
          </a:p>
          <a:p>
            <a:pPr marL="457200" indent="-457200" algn="just">
              <a:buAutoNum type="alphaLcParenR"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 a zdravotnictví/podpora osob s handicapem/Výzva na účelové dotace v oblasti podpora osob s handicapem/Informace pro příjemce</a:t>
            </a:r>
          </a:p>
          <a:p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vyúčtování se pokládá za předložené dnem jeho podání na podatelně magistrátu nebo k přepravě provozovateli poštovních služeb</a:t>
            </a:r>
          </a:p>
          <a:p>
            <a:endParaRPr lang="cs-CZ" b="1" u="sng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836D4-1C5F-9B5D-FFDC-9B640A3D4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822" y="6268496"/>
            <a:ext cx="3269515" cy="4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C4AA9-F68D-BFE6-AE58-838BD159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8B6B0-E6AC-77D8-E5F3-7418C3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</a:t>
            </a:r>
          </a:p>
          <a:p>
            <a:pPr marL="0" indent="0" algn="ctr">
              <a:buNone/>
            </a:pPr>
            <a:r>
              <a:rPr lang="cs-CZ" sz="6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změny v předkládání vyúčtování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4346E27-6DCC-7392-755B-C787FFE1E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29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3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8A155-9EC3-D2CB-56FE-E2CBF2CA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Paušální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EE4D-EB86-3111-3CF2-1477A345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90688"/>
            <a:ext cx="10515600" cy="4078100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případě, že uplatňujete do vyúčtování paušální náklady (umožňuje-li to smlouva dle čl. III. Účel dotace), je nutné je uvést </a:t>
            </a:r>
            <a:r>
              <a:rPr lang="cs-CZ" sz="22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v součtu dle jednotlivých nákladových položek do formuláře Přehled čerpání dotace – tabulka Náklady vykazované paušálem</a:t>
            </a:r>
          </a:p>
          <a:p>
            <a:pPr algn="just"/>
            <a:endParaRPr lang="cs-CZ" sz="2200" u="sng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200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doložit výstup z účetního programu jako doklad o vedení oddělené a analytické evidence čerpání dotace (např. peněžní deník).</a:t>
            </a:r>
          </a:p>
          <a:p>
            <a:pPr algn="just"/>
            <a:endParaRPr lang="cs-CZ" sz="2200" u="sng" dirty="0"/>
          </a:p>
          <a:p>
            <a:pPr algn="just"/>
            <a:r>
              <a:rPr lang="cs-CZ" sz="22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paušální náklady </a:t>
            </a:r>
            <a:r>
              <a:rPr lang="cs-CZ" sz="22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není nutné dokládat (kopírovat) </a:t>
            </a:r>
            <a:r>
              <a:rPr lang="cs-CZ" sz="22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závěrečného vyúčtování, doklady však je nutné mít uchovány pro případ kontroly na místě ze strany poskytovatele dotace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E0E8A9-84A6-3CD8-3243-B2A74BC0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8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A42A-5886-DFE4-1F6C-C228256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77" y="365125"/>
            <a:ext cx="11161058" cy="1325563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Formulář – Nákladový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DEFF8-094A-F197-1532-6339A77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1013"/>
            <a:ext cx="10515600" cy="1710951"/>
          </a:xfrm>
        </p:spPr>
        <p:txBody>
          <a:bodyPr/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Zjednodušení – vyplnění pouze celkových nákladů na projekt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7F143-35DA-A6FA-4072-28B2C4C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Formulář – Personální obsazení projektu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části A (Přehled všech zaměstnanců podílejících se na realizaci projektu – hlavní pracovní poměr) byl doplněn sloupec Celkový úvazek v organizaci    v desetinných číslech a v hodinách týdně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sloupec Úvazek pro projekt pak po zadání úvazku v desetinném čísle nastaveným vzorcem dopočte pro kontrolu počet hodin, které zaměstnanec pracuje za týden</a:t>
            </a:r>
          </a:p>
          <a:p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výše uvedené údaje jsou podkladem pro kontrolu uplatněné částky v rámci položky mzdové náklady a odvody sociálního a zdravotního pojištění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0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2AE7-E898-DB21-9C44-B8B106E1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2F1BB-4E49-2F8C-C187-0F63D96B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695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Spotřebované nákupy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DHM, DNM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v případě taxativního vymezení ve smlouvě není možné vyúčtovávat jiné DNM, DHM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nepatří zde kancelářský nábytek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- druh paliva musí korespondovat s informací v technickém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  průkazu vozidla, které je ve vlastnictví organizace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nelze vyúčtovat zálohové platby, které nebudou do termínu konečného čerpání dotace vyúčtovány</a:t>
            </a:r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1290EC-B3CC-1EA7-8A72-3D933CC0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04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77CBA-84E8-7E27-96AF-AA0CE0A0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4433-9B53-C3F0-18F8-B9078D82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1799"/>
          </a:xfrm>
        </p:spPr>
        <p:txBody>
          <a:bodyPr>
            <a:normAutofit fontScale="85000" lnSpcReduction="20000"/>
          </a:bodyPr>
          <a:lstStyle/>
          <a:p>
            <a:r>
              <a:rPr lang="cs-CZ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marL="0" indent="0">
              <a:buNone/>
            </a:pPr>
            <a:endParaRPr lang="cs-CZ" sz="30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</a:t>
            </a:r>
            <a:r>
              <a:rPr lang="cs-CZ" sz="3000" dirty="0">
                <a:solidFill>
                  <a:schemeClr val="bg1"/>
                </a:solidFill>
              </a:rPr>
              <a:t> – nelze zde řadit dálniční známky</a:t>
            </a:r>
          </a:p>
          <a:p>
            <a:pPr>
              <a:buFontTx/>
              <a:buChar char="-"/>
            </a:pPr>
            <a:r>
              <a:rPr lang="cs-CZ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</a:t>
            </a:r>
            <a:r>
              <a:rPr lang="cs-CZ" sz="3000" dirty="0">
                <a:solidFill>
                  <a:schemeClr val="bg1"/>
                </a:solidFill>
              </a:rPr>
              <a:t> – nelze uznat příspěvek na vlastní telefon zaměstnanci</a:t>
            </a:r>
          </a:p>
          <a:p>
            <a:pPr>
              <a:buFontTx/>
              <a:buChar char="-"/>
            </a:pPr>
            <a:r>
              <a:rPr lang="cs-CZ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</a:t>
            </a:r>
            <a:r>
              <a:rPr lang="cs-CZ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>
                <a:solidFill>
                  <a:schemeClr val="bg1"/>
                </a:solidFill>
              </a:rPr>
              <a:t>– nelze vyúčtovat nájemné mimo sídlo a místo realizace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   projektu dle smlouvy</a:t>
            </a:r>
          </a:p>
          <a:p>
            <a:pPr>
              <a:buFontTx/>
              <a:buChar char="-"/>
            </a:pPr>
            <a:r>
              <a:rPr lang="cs-CZ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majetku</a:t>
            </a:r>
            <a:r>
              <a:rPr lang="cs-CZ" sz="3000" dirty="0">
                <a:solidFill>
                  <a:schemeClr val="bg1"/>
                </a:solidFill>
              </a:rPr>
              <a:t> – nezaměňovat se zákonným pojištěním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   (Kooperativa)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bg1"/>
                </a:solidFill>
              </a:rPr>
              <a:t>- </a:t>
            </a:r>
            <a:r>
              <a:rPr lang="cs-CZ" sz="3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služby</a:t>
            </a:r>
            <a:r>
              <a:rPr lang="cs-CZ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>
                <a:solidFill>
                  <a:schemeClr val="bg1"/>
                </a:solidFill>
              </a:rPr>
              <a:t>– pouze náklady specifikované ve smlouvě</a:t>
            </a:r>
            <a:endParaRPr lang="cs-CZ" sz="3000" u="sng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849B1E-D669-E74F-8B43-48EA029F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9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933</Words>
  <Application>Microsoft Office PowerPoint</Application>
  <PresentationFormat>Širokoúhlá obrazovka</PresentationFormat>
  <Paragraphs>109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Vyúčtování dotací za rok 2022</vt:lpstr>
      <vt:lpstr>Prezentace aplikace PowerPoint</vt:lpstr>
      <vt:lpstr>Závěrečné vyúčtování – pokyny           k vyúčtování</vt:lpstr>
      <vt:lpstr> </vt:lpstr>
      <vt:lpstr>Paušální náklady</vt:lpstr>
      <vt:lpstr>Formulář – Nákladový rozpočet projektu</vt:lpstr>
      <vt:lpstr>Formulář – Personální obsazení projektu</vt:lpstr>
      <vt:lpstr>Upozornění na časté chyby při vyúčtování dotace</vt:lpstr>
      <vt:lpstr>Upozornění na časté chyby  při vyúčtování dotace</vt:lpstr>
      <vt:lpstr>Upozornění na časté chyby  při vyúčtování dotace</vt:lpstr>
      <vt:lpstr>Upozornění na časté chyby  při vyúčtování dotace</vt:lpstr>
      <vt:lpstr>Upozornění na časté chyby  při vyúčtování dotace</vt:lpstr>
      <vt:lpstr>Hospodárnost, efektivnost a účelnost</vt:lpstr>
      <vt:lpstr>Závěr</vt:lpstr>
      <vt:lpstr>Kontakty</vt:lpstr>
      <vt:lpstr>Děkujeme za pozornost a přejeme hezký 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dotací v oblasti prevence kriminality za rok 2022</dc:title>
  <dc:creator>Štěrbová Daniela</dc:creator>
  <cp:lastModifiedBy>Schalková Linda</cp:lastModifiedBy>
  <cp:revision>62</cp:revision>
  <dcterms:created xsi:type="dcterms:W3CDTF">2022-09-18T07:05:02Z</dcterms:created>
  <dcterms:modified xsi:type="dcterms:W3CDTF">2022-10-10T11:59:07Z</dcterms:modified>
</cp:coreProperties>
</file>