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6" r:id="rId2"/>
    <p:sldId id="338" r:id="rId3"/>
    <p:sldId id="340" r:id="rId4"/>
    <p:sldId id="270" r:id="rId5"/>
    <p:sldId id="402" r:id="rId6"/>
    <p:sldId id="271" r:id="rId7"/>
    <p:sldId id="405" r:id="rId8"/>
    <p:sldId id="403" r:id="rId9"/>
    <p:sldId id="281" r:id="rId10"/>
    <p:sldId id="274" r:id="rId11"/>
    <p:sldId id="381" r:id="rId12"/>
    <p:sldId id="347" r:id="rId13"/>
    <p:sldId id="335" r:id="rId14"/>
    <p:sldId id="401" r:id="rId15"/>
    <p:sldId id="336" r:id="rId16"/>
    <p:sldId id="290" r:id="rId17"/>
    <p:sldId id="372" r:id="rId18"/>
    <p:sldId id="371" r:id="rId19"/>
    <p:sldId id="389" r:id="rId20"/>
    <p:sldId id="385" r:id="rId21"/>
    <p:sldId id="395" r:id="rId22"/>
    <p:sldId id="376" r:id="rId23"/>
    <p:sldId id="304" r:id="rId24"/>
    <p:sldId id="388" r:id="rId25"/>
    <p:sldId id="305" r:id="rId26"/>
    <p:sldId id="396" r:id="rId27"/>
    <p:sldId id="307" r:id="rId28"/>
    <p:sldId id="306" r:id="rId29"/>
    <p:sldId id="398" r:id="rId30"/>
    <p:sldId id="309" r:id="rId31"/>
    <p:sldId id="279" r:id="rId32"/>
    <p:sldId id="404" r:id="rId33"/>
    <p:sldId id="390" r:id="rId34"/>
    <p:sldId id="373" r:id="rId35"/>
    <p:sldId id="367" r:id="rId36"/>
    <p:sldId id="315" r:id="rId37"/>
    <p:sldId id="317" r:id="rId38"/>
    <p:sldId id="380" r:id="rId39"/>
    <p:sldId id="351" r:id="rId40"/>
    <p:sldId id="391" r:id="rId41"/>
    <p:sldId id="383" r:id="rId42"/>
    <p:sldId id="329" r:id="rId43"/>
    <p:sldId id="330" r:id="rId44"/>
    <p:sldId id="331" r:id="rId45"/>
    <p:sldId id="393" r:id="rId46"/>
    <p:sldId id="319" r:id="rId47"/>
    <p:sldId id="277" r:id="rId48"/>
    <p:sldId id="358" r:id="rId49"/>
    <p:sldId id="357" r:id="rId50"/>
    <p:sldId id="360" r:id="rId51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50000"/>
      </a:spcBef>
      <a:spcAft>
        <a:spcPct val="0"/>
      </a:spcAft>
      <a:defRPr b="1" kern="1200">
        <a:solidFill>
          <a:srgbClr val="00ADD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b="1" kern="1200">
        <a:solidFill>
          <a:srgbClr val="00ADD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b="1" kern="1200">
        <a:solidFill>
          <a:srgbClr val="00ADD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b="1" kern="1200">
        <a:solidFill>
          <a:srgbClr val="00ADD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b="1" kern="1200">
        <a:solidFill>
          <a:srgbClr val="00ADD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ADD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ADD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ADD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ADD0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otná Aneta" initials="N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D2"/>
    <a:srgbClr val="003C69"/>
    <a:srgbClr val="F62300"/>
    <a:srgbClr val="9E792E"/>
    <a:srgbClr val="AD792D"/>
    <a:srgbClr val="00ADD0"/>
    <a:srgbClr val="FFCCCC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0" autoAdjust="0"/>
    <p:restoredTop sz="93143" autoAdjust="0"/>
  </p:normalViewPr>
  <p:slideViewPr>
    <p:cSldViewPr>
      <p:cViewPr>
        <p:scale>
          <a:sx n="66" d="100"/>
          <a:sy n="66" d="100"/>
        </p:scale>
        <p:origin x="-366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787CF8-9301-4AF1-B9F1-55BFBCD1C4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147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A0D355-21F2-4012-8AC6-F2A1986486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718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9F760FB9-80E4-43B6-B1B2-A5B0886DFDF2}" type="slidenum">
              <a:rPr lang="cs-CZ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73CEEDAD-E16A-4405-9003-F9ED1CD9DFBF}" type="slidenum">
              <a:rPr lang="cs-CZ" b="0" smtClean="0">
                <a:solidFill>
                  <a:schemeClr val="tx1"/>
                </a:solidFill>
              </a:rPr>
              <a:pPr eaLnBrk="1" hangingPunct="1"/>
              <a:t>44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B20A5F05-AD4A-4E95-8CC0-7FB1D01242BC}" type="slidenum">
              <a:rPr lang="cs-CZ" b="0" smtClean="0">
                <a:solidFill>
                  <a:schemeClr val="tx1"/>
                </a:solidFill>
              </a:rPr>
              <a:pPr eaLnBrk="1" hangingPunct="1"/>
              <a:t>47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0F83377-B156-42BB-B930-FB9A621413C8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81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r>
              <a:rPr lang="cs-CZ" dirty="0" err="1" smtClean="0">
                <a:solidFill>
                  <a:srgbClr val="003C69"/>
                </a:solidFill>
              </a:rPr>
              <a:t>Local</a:t>
            </a:r>
            <a:r>
              <a:rPr lang="cs-CZ" dirty="0" smtClean="0">
                <a:solidFill>
                  <a:srgbClr val="003C69"/>
                </a:solidFill>
              </a:rPr>
              <a:t> business </a:t>
            </a:r>
            <a:r>
              <a:rPr lang="cs-CZ" dirty="0" err="1" smtClean="0">
                <a:solidFill>
                  <a:srgbClr val="003C69"/>
                </a:solidFill>
              </a:rPr>
              <a:t>structure</a:t>
            </a:r>
            <a:r>
              <a:rPr lang="cs-CZ" dirty="0" smtClean="0">
                <a:solidFill>
                  <a:srgbClr val="003C69"/>
                </a:solidFill>
              </a:rPr>
              <a:t> has </a:t>
            </a:r>
            <a:r>
              <a:rPr lang="cs-CZ" dirty="0" err="1" smtClean="0">
                <a:solidFill>
                  <a:srgbClr val="003C69"/>
                </a:solidFill>
              </a:rPr>
              <a:t>changed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dramatically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since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the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onset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of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freemarket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economy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some</a:t>
            </a:r>
            <a:r>
              <a:rPr lang="cs-CZ" dirty="0" smtClean="0">
                <a:solidFill>
                  <a:srgbClr val="003C69"/>
                </a:solidFill>
              </a:rPr>
              <a:t> 20 </a:t>
            </a:r>
            <a:r>
              <a:rPr lang="cs-CZ" dirty="0" err="1" smtClean="0">
                <a:solidFill>
                  <a:srgbClr val="003C69"/>
                </a:solidFill>
              </a:rPr>
              <a:t>years</a:t>
            </a:r>
            <a:r>
              <a:rPr lang="cs-CZ" dirty="0" smtClean="0">
                <a:solidFill>
                  <a:srgbClr val="003C69"/>
                </a:solidFill>
              </a:rPr>
              <a:t> ago </a:t>
            </a:r>
          </a:p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r>
              <a:rPr lang="cs-CZ" dirty="0" err="1" smtClean="0">
                <a:solidFill>
                  <a:srgbClr val="003C69"/>
                </a:solidFill>
              </a:rPr>
              <a:t>Industrial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production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relying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solely</a:t>
            </a:r>
            <a:r>
              <a:rPr lang="cs-CZ" dirty="0" smtClean="0">
                <a:solidFill>
                  <a:srgbClr val="003C69"/>
                </a:solidFill>
              </a:rPr>
              <a:t> on </a:t>
            </a:r>
            <a:r>
              <a:rPr lang="cs-CZ" dirty="0" err="1" smtClean="0">
                <a:solidFill>
                  <a:srgbClr val="003C69"/>
                </a:solidFill>
              </a:rPr>
              <a:t>heavy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industries</a:t>
            </a:r>
            <a:r>
              <a:rPr lang="cs-CZ" dirty="0" smtClean="0">
                <a:solidFill>
                  <a:srgbClr val="003C69"/>
                </a:solidFill>
              </a:rPr>
              <a:t> has </a:t>
            </a:r>
            <a:r>
              <a:rPr lang="cs-CZ" dirty="0" err="1" smtClean="0">
                <a:solidFill>
                  <a:srgbClr val="003C69"/>
                </a:solidFill>
              </a:rPr>
              <a:t>been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phased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out</a:t>
            </a:r>
            <a:endParaRPr lang="cs-CZ" dirty="0" smtClean="0">
              <a:solidFill>
                <a:srgbClr val="003C69"/>
              </a:solidFill>
            </a:endParaRPr>
          </a:p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r>
              <a:rPr lang="cs-CZ" dirty="0" smtClean="0">
                <a:solidFill>
                  <a:srgbClr val="003C69"/>
                </a:solidFill>
              </a:rPr>
              <a:t>Ostrava and </a:t>
            </a:r>
            <a:r>
              <a:rPr lang="cs-CZ" dirty="0" err="1" smtClean="0">
                <a:solidFill>
                  <a:srgbClr val="003C69"/>
                </a:solidFill>
              </a:rPr>
              <a:t>its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surroundings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have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seen</a:t>
            </a:r>
            <a:r>
              <a:rPr lang="cs-CZ" dirty="0" smtClean="0">
                <a:solidFill>
                  <a:srgbClr val="003C69"/>
                </a:solidFill>
              </a:rPr>
              <a:t> a </a:t>
            </a:r>
            <a:r>
              <a:rPr lang="cs-CZ" dirty="0" err="1" smtClean="0">
                <a:solidFill>
                  <a:srgbClr val="003C69"/>
                </a:solidFill>
              </a:rPr>
              <a:t>tremendous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economic</a:t>
            </a:r>
            <a:r>
              <a:rPr lang="cs-CZ" dirty="0" smtClean="0">
                <a:solidFill>
                  <a:srgbClr val="003C69"/>
                </a:solidFill>
              </a:rPr>
              <a:t> boom </a:t>
            </a:r>
            <a:r>
              <a:rPr lang="cs-CZ" dirty="0" err="1" smtClean="0">
                <a:solidFill>
                  <a:srgbClr val="003C69"/>
                </a:solidFill>
              </a:rPr>
              <a:t>with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investment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pouring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into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industrial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parks</a:t>
            </a:r>
            <a:r>
              <a:rPr lang="cs-CZ" dirty="0" smtClean="0">
                <a:solidFill>
                  <a:srgbClr val="003C69"/>
                </a:solidFill>
              </a:rPr>
              <a:t>, </a:t>
            </a:r>
            <a:r>
              <a:rPr lang="cs-CZ" dirty="0" err="1" smtClean="0">
                <a:solidFill>
                  <a:srgbClr val="003C69"/>
                </a:solidFill>
              </a:rPr>
              <a:t>development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projects</a:t>
            </a:r>
            <a:r>
              <a:rPr lang="cs-CZ" dirty="0" smtClean="0">
                <a:solidFill>
                  <a:srgbClr val="003C69"/>
                </a:solidFill>
              </a:rPr>
              <a:t> and </a:t>
            </a:r>
            <a:r>
              <a:rPr lang="cs-CZ" dirty="0" err="1" smtClean="0">
                <a:solidFill>
                  <a:srgbClr val="003C69"/>
                </a:solidFill>
              </a:rPr>
              <a:t>new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cs-CZ" dirty="0" err="1" smtClean="0">
                <a:solidFill>
                  <a:srgbClr val="003C69"/>
                </a:solidFill>
              </a:rPr>
              <a:t>hotels</a:t>
            </a:r>
            <a:endParaRPr lang="cs-CZ" dirty="0" smtClean="0">
              <a:solidFill>
                <a:srgbClr val="003C69"/>
              </a:solidFill>
            </a:endParaRPr>
          </a:p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r>
              <a:rPr lang="en-US" dirty="0" smtClean="0">
                <a:solidFill>
                  <a:srgbClr val="003C69"/>
                </a:solidFill>
              </a:rPr>
              <a:t>Many leading-edge high-tech companies have established themselves in </a:t>
            </a:r>
            <a:r>
              <a:rPr lang="cs-CZ" dirty="0" smtClean="0">
                <a:solidFill>
                  <a:srgbClr val="003C69"/>
                </a:solidFill>
              </a:rPr>
              <a:t> </a:t>
            </a:r>
            <a:r>
              <a:rPr lang="en-US" dirty="0" smtClean="0">
                <a:solidFill>
                  <a:srgbClr val="003C69"/>
                </a:solidFill>
              </a:rPr>
              <a:t>the region producing high-tech products</a:t>
            </a:r>
            <a:endParaRPr lang="cs-CZ" dirty="0" smtClean="0">
              <a:solidFill>
                <a:srgbClr val="003C69"/>
              </a:solidFill>
            </a:endParaRPr>
          </a:p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r>
              <a:rPr lang="en-US" dirty="0" smtClean="0">
                <a:solidFill>
                  <a:srgbClr val="003C69"/>
                </a:solidFill>
              </a:rPr>
              <a:t>Foreign-owned companies with a local production base are developing research and development facilities locally</a:t>
            </a:r>
            <a:endParaRPr lang="cs-CZ" dirty="0" smtClean="0">
              <a:solidFill>
                <a:srgbClr val="003C69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>
                <a:srgbClr val="00ADD0"/>
              </a:buClr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 třetím největším českém městě dlouhé roky zavírá provoz jeden průmyslový podnik za druhým. Naposledy to byla před půl rokem ocelárna Vítkovice Steel. Ostrava s 300 tisíci obyvatel se proto má časem proměnit z centra těžkého průmyslu na město moderních technologií</a:t>
            </a:r>
            <a:endParaRPr lang="cs-CZ" dirty="0" smtClean="0"/>
          </a:p>
          <a:p>
            <a:pPr marL="342900" indent="-342900">
              <a:spcBef>
                <a:spcPct val="80000"/>
              </a:spcBef>
              <a:buClr>
                <a:srgbClr val="00ADD0"/>
              </a:buClr>
              <a:buFontTx/>
              <a:buChar char="•"/>
            </a:pPr>
            <a:endParaRPr lang="cs-CZ" dirty="0" smtClean="0">
              <a:solidFill>
                <a:srgbClr val="003C69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70BE8B-25B7-4187-85F0-39A48EE5296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78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9"/>
          <p:cNvSpPr txBox="1">
            <a:spLocks noGrp="1"/>
          </p:cNvSpPr>
          <p:nvPr>
            <p:ph type="body" sz="quarter" idx="1"/>
          </p:nvPr>
        </p:nvSpPr>
        <p:spPr>
          <a:xfrm>
            <a:off x="679767" y="4777291"/>
            <a:ext cx="5437783" cy="3908125"/>
          </a:xfrm>
        </p:spPr>
        <p:txBody>
          <a:bodyPr wrap="square" lIns="91440" tIns="91440" rIns="91440" bIns="91440" anchor="t"/>
          <a:lstStyle/>
          <a:p>
            <a:pPr lvl="0"/>
            <a:endParaRPr lang="cs-CZ" dirty="0"/>
          </a:p>
        </p:txBody>
      </p:sp>
      <p:sp>
        <p:nvSpPr>
          <p:cNvPr id="3" name="Shape 110"/>
          <p:cNvSpPr>
            <a:spLocks noGrp="1" noRot="1" noChangeAspect="1" noResize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9BB74D51-E164-4CDD-ACD7-FDBF59519B3D}" type="slidenum">
              <a:rPr lang="cs-CZ" b="0" smtClean="0">
                <a:solidFill>
                  <a:schemeClr val="tx1"/>
                </a:solidFill>
              </a:rPr>
              <a:pPr eaLnBrk="1" hangingPunct="1"/>
              <a:t>16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b="1" u="sng" smtClean="0"/>
              <a:t>Zdroje dat</a:t>
            </a:r>
            <a:r>
              <a:rPr lang="cs-CZ" smtClean="0"/>
              <a:t>: ČSÚ, Úřad práce v Ostravě, Patria.cz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 txBox="1">
            <a:spLocks noGrp="1" noChangeArrowheads="1"/>
          </p:cNvSpPr>
          <p:nvPr/>
        </p:nvSpPr>
        <p:spPr bwMode="auto">
          <a:xfrm>
            <a:off x="3849688" y="9428163"/>
            <a:ext cx="29432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SzPct val="100000"/>
            </a:pPr>
            <a:fld id="{196CBC82-B77B-4C3C-9FE1-CE3AAA4DC15C}" type="slidenum">
              <a:rPr lang="cs-CZ" sz="1200" b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  <a:buSzPct val="100000"/>
              </a:pPr>
              <a:t>17</a:t>
            </a:fld>
            <a:endParaRPr lang="cs-CZ" sz="12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SzPct val="100000"/>
            </a:pPr>
            <a:fld id="{5C9A53C3-C83B-4D0D-B4A9-6BCACBA437F5}" type="slidenum">
              <a:rPr lang="cs-CZ" sz="1200" b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  <a:buSzPct val="100000"/>
              </a:pPr>
              <a:t>17</a:t>
            </a:fld>
            <a:endParaRPr lang="cs-CZ" sz="12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SzPct val="100000"/>
            </a:pPr>
            <a:fld id="{B01A948A-41B6-4344-AD0E-1B124E76C3E5}" type="slidenum">
              <a:rPr lang="cs-CZ" sz="1200" b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  <a:buSzPct val="100000"/>
              </a:pPr>
              <a:t>17</a:t>
            </a:fld>
            <a:endParaRPr lang="cs-CZ" sz="12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3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solidFill>
            <a:srgbClr val="FFFFFF"/>
          </a:solidFill>
          <a:ln/>
        </p:spPr>
      </p:sp>
      <p:sp>
        <p:nvSpPr>
          <p:cNvPr id="5939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mtClean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98E7B7-BFD5-40CD-B92E-F9D3A297BC77}" type="slidenum">
              <a:rPr lang="cs-CZ" smtClean="0"/>
              <a:pPr>
                <a:defRPr/>
              </a:pPr>
              <a:t>18</a:t>
            </a:fld>
            <a:endParaRPr lang="cs-CZ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CB92ABA9-7759-438A-AC3F-C058A8B747B6}" type="slidenum">
              <a:rPr lang="cs-CZ" b="0" smtClean="0">
                <a:solidFill>
                  <a:schemeClr val="tx1"/>
                </a:solidFill>
              </a:rPr>
              <a:pPr eaLnBrk="1" hangingPunct="1"/>
              <a:t>19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9BDD2ADE-1F2B-4180-A8D0-21E926B59758}" type="slidenum">
              <a:rPr lang="cs-CZ" b="0" smtClean="0">
                <a:solidFill>
                  <a:schemeClr val="tx1"/>
                </a:solidFill>
              </a:rPr>
              <a:pPr eaLnBrk="1" hangingPunct="1"/>
              <a:t>27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95" tIns="45747" rIns="91495" bIns="45747" anchor="b"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F59535-6FA7-4501-8FE9-78BDF494D4A3}" type="slidenum">
              <a:rPr lang="cs-CZ" sz="12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cs-CZ" sz="1200" b="0">
              <a:solidFill>
                <a:schemeClr val="tx1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95" tIns="45747" rIns="91495" bIns="45747"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fld id="{F6767677-B658-4B97-9634-3B445B06C0DD}" type="slidenum">
              <a:rPr lang="cs-CZ" b="0" smtClean="0">
                <a:solidFill>
                  <a:schemeClr val="tx1"/>
                </a:solidFill>
              </a:rPr>
              <a:pPr eaLnBrk="1" hangingPunct="1"/>
              <a:t>43</a:t>
            </a:fld>
            <a:endParaRPr lang="cs-CZ" b="0" smtClean="0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FC48E-9E3F-480B-9D0B-B11B32A270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228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E0784-D657-445A-997C-86B308744D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8667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C234-6D6A-4473-8C4E-DABA47B729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35104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E6C78-7F5A-4410-88C7-32A6120A38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8962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Nadpis, graf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2B68C-D048-45F3-A2FB-8BCF72FB25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5014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E9E6F-95D3-4B48-AFE8-3D2616F72E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6934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605606-CCBB-4B4A-AF23-67C39EDF9F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999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29A07-C1CD-4B50-AF2B-DEE2D592FE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445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159A-8A33-4FD6-9CB7-1D9193D7AE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5027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5F1E7-27AF-4F4A-A0AA-4C50A59C2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44785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7B6DF-FB9E-4F27-9837-8DEE5F40B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5645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3AC63-3E74-4EB3-A8DB-72685F3EA9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8857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F9C71-F589-4A78-925B-44C2293EA9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28207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3729-45D9-4980-96E7-927E936D81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33296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C3D7-8546-437B-A06D-1AD55A1A5C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6410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E49F3A9-CB54-49E3-88E4-4BB422A751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3.jpeg"/><Relationship Id="rId4" Type="http://schemas.openxmlformats.org/officeDocument/2006/relationships/hyperlink" Target="http://www.google.com/url?sa=i&amp;rct=j&amp;q=&amp;esrc=s&amp;frm=1&amp;source=images&amp;cd=&amp;cad=rja&amp;docid=nzy95A62peCIjM&amp;tbnid=ZZdKJWNyOCl16M:&amp;ved=0CAUQjRw&amp;url=http://iphoneroot.com/apples-supplier-pegatron-violates-labor-rights/&amp;ei=QlkkUoDJD8LEtQbXnIHIDg&amp;bvm=bv.51495398,d.ZGU&amp;psig=AFQjCNFdy1zbwOM14xv9vYdpS-3z_7RpeQ&amp;ust=137820025218588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hrusov.ostrava.cz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tiff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2.jpeg"/><Relationship Id="rId7" Type="http://schemas.openxmlformats.org/officeDocument/2006/relationships/hyperlink" Target="http://www.google.cz/url?sa=i&amp;rct=j&amp;q=&amp;esrc=s&amp;source=images&amp;cd=&amp;cad=rja&amp;uact=8&amp;ved=0ahUKEwj8odjmiJjMAhVD2RoKHY_RC3IQjRwIBw&amp;url=http://www.k4.cz/obchodni-a-zabavni-centrum-nova-karolina/t1061&amp;bvm=bv.119745492,d.bGs&amp;psig=AFQjCNEugNsbftrU-_yxZiZg-xWqfSad5g&amp;ust=1461064815991682" TargetMode="External"/><Relationship Id="rId2" Type="http://schemas.openxmlformats.org/officeDocument/2006/relationships/hyperlink" Target="http://www.google.cz/url?sa=i&amp;rct=j&amp;q=&amp;esrc=s&amp;source=images&amp;cd=&amp;cad=rja&amp;uact=8&amp;ved=0ahUKEwjf3-q0rprMAhUDMBoKHRvYAUIQjRwIBw&amp;url=http://www.asb-portal.cz/architektura/projekty/forum-nova-karolina&amp;bvm=bv.119745492,d.bGs&amp;psig=AFQjCNFXMgv6_cR5PCy4Gwit9nzbFDaN9A&amp;ust=1461142429136005" TargetMode="Externa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83.jpeg"/><Relationship Id="rId10" Type="http://schemas.openxmlformats.org/officeDocument/2006/relationships/image" Target="../media/image85.jpeg"/><Relationship Id="rId4" Type="http://schemas.openxmlformats.org/officeDocument/2006/relationships/image" Target="../media/image3.png"/><Relationship Id="rId9" Type="http://schemas.openxmlformats.org/officeDocument/2006/relationships/hyperlink" Target="http://www.google.cz/url?sa=i&amp;rct=j&amp;q=&amp;esrc=s&amp;source=images&amp;cd=&amp;cad=rja&amp;uact=8&amp;ved=0ahUKEwjZ0tCUrZrMAhWDiRoKHQKaBpMQjRwIBw&amp;url=http://www.tescoma.cz/prodejni-centrum-tescoma---ostrava-avion&amp;bvm=bv.119745492,d.bGs&amp;psig=AFQjCNGfGJYBqjBri6-y6UfZ49NKFdNK_w&amp;ust=146114327092631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87.jpe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png"/><Relationship Id="rId18" Type="http://schemas.openxmlformats.org/officeDocument/2006/relationships/image" Target="../media/image114.jpeg"/><Relationship Id="rId26" Type="http://schemas.openxmlformats.org/officeDocument/2006/relationships/image" Target="../media/image121.jpeg"/><Relationship Id="rId3" Type="http://schemas.openxmlformats.org/officeDocument/2006/relationships/image" Target="../media/image100.jpeg"/><Relationship Id="rId21" Type="http://schemas.openxmlformats.org/officeDocument/2006/relationships/image" Target="../media/image45.jpe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17" Type="http://schemas.openxmlformats.org/officeDocument/2006/relationships/image" Target="../media/image46.jpeg"/><Relationship Id="rId25" Type="http://schemas.openxmlformats.org/officeDocument/2006/relationships/image" Target="../media/image120.jpeg"/><Relationship Id="rId2" Type="http://schemas.openxmlformats.org/officeDocument/2006/relationships/image" Target="../media/image99.png"/><Relationship Id="rId16" Type="http://schemas.openxmlformats.org/officeDocument/2006/relationships/image" Target="../media/image113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24" Type="http://schemas.openxmlformats.org/officeDocument/2006/relationships/image" Target="../media/image119.jpeg"/><Relationship Id="rId5" Type="http://schemas.openxmlformats.org/officeDocument/2006/relationships/image" Target="../media/image102.jpeg"/><Relationship Id="rId15" Type="http://schemas.openxmlformats.org/officeDocument/2006/relationships/image" Target="../media/image112.png"/><Relationship Id="rId23" Type="http://schemas.openxmlformats.org/officeDocument/2006/relationships/image" Target="../media/image118.jpeg"/><Relationship Id="rId10" Type="http://schemas.openxmlformats.org/officeDocument/2006/relationships/image" Target="../media/image107.jpeg"/><Relationship Id="rId19" Type="http://schemas.openxmlformats.org/officeDocument/2006/relationships/image" Target="../media/image115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Relationship Id="rId22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1.jpeg"/><Relationship Id="rId18" Type="http://schemas.openxmlformats.org/officeDocument/2006/relationships/image" Target="../media/image136.jpe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" Type="http://schemas.openxmlformats.org/officeDocument/2006/relationships/image" Target="../media/image122.jpeg"/><Relationship Id="rId16" Type="http://schemas.openxmlformats.org/officeDocument/2006/relationships/image" Target="../media/image134.jpeg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parkasse.at/sPortal/sportal.portal;jsessionid=7FbGMJwQnkWL4p0286G7Lk73dwSpLQLyklQm4YJyTLCngX12z1PX!-165418478?_windowLabel=LABEL_HEADER&amp;_urlType=action&amp;LABEL_HEADER_zz=101752.56401083388&amp;LABEL_HEADER_pc=1&amp;LABEL_HEADER_sh=b74512413fa2fcc05e40578d98df1cfc&amp;cci=showHomepage&amp;desk=sparkasseat_de_0198&amp;navigationId=nav_gd_Privatkunden.xml&amp;&amp;home_w_webc_url=showHomepage&amp;changeDesk=true&amp;home_desk=sparkasseat_de_0198" TargetMode="External"/><Relationship Id="rId11" Type="http://schemas.openxmlformats.org/officeDocument/2006/relationships/image" Target="../media/image129.jpeg"/><Relationship Id="rId5" Type="http://schemas.openxmlformats.org/officeDocument/2006/relationships/image" Target="../media/image125.jpeg"/><Relationship Id="rId15" Type="http://schemas.openxmlformats.org/officeDocument/2006/relationships/image" Target="../media/image133.jpeg"/><Relationship Id="rId10" Type="http://schemas.openxmlformats.org/officeDocument/2006/relationships/image" Target="../media/image128.jpeg"/><Relationship Id="rId19" Type="http://schemas.openxmlformats.org/officeDocument/2006/relationships/image" Target="../media/image137.jpeg"/><Relationship Id="rId4" Type="http://schemas.openxmlformats.org/officeDocument/2006/relationships/image" Target="../media/image124.jpeg"/><Relationship Id="rId9" Type="http://schemas.openxmlformats.org/officeDocument/2006/relationships/image" Target="../media/image127.jpeg"/><Relationship Id="rId14" Type="http://schemas.openxmlformats.org/officeDocument/2006/relationships/image" Target="../media/image13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topzine.cz/umberto-eco-jmeno-ruze-kdyz-tajemstvi-zabiji/escribano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z/url?sa=i&amp;rct=j&amp;q=&amp;esrc=s&amp;frm=1&amp;source=images&amp;cd=&amp;cad=rja&amp;uact=8&amp;ved=0ahUKEwjXu_au8pfMAhWLExoKHdvtB4EQjRwIBw&amp;url=http://zpravy.e15.cz/zahranicni/politika/evropska-unie-chysta-clo-na-cinskou-ocel-1174934/galerie&amp;bvm=bv.119745492,d.bGs&amp;psig=AFQjCNGHqKX9y_K1TT2XtUAYteJoCf6bXw&amp;ust=1461058774347630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ovotnaan\Desktop\REN_47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/>
          <a:stretch/>
        </p:blipFill>
        <p:spPr bwMode="auto">
          <a:xfrm>
            <a:off x="10723" y="0"/>
            <a:ext cx="9133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6804248" y="6349032"/>
            <a:ext cx="2222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600" dirty="0">
                <a:solidFill>
                  <a:schemeClr val="bg1"/>
                </a:solidFill>
              </a:rPr>
              <a:t>www.ostrava.cz</a:t>
            </a:r>
          </a:p>
        </p:txBody>
      </p:sp>
      <p:sp>
        <p:nvSpPr>
          <p:cNvPr id="205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228793" y="767933"/>
            <a:ext cx="8675687" cy="2232248"/>
          </a:xfrm>
          <a:noFill/>
        </p:spPr>
        <p:txBody>
          <a:bodyPr lIns="0" tIns="0" rIns="0" bIns="0" anchor="ctr"/>
          <a:lstStyle/>
          <a:p>
            <a:pPr algn="l" eaLnBrk="1" hangingPunct="1">
              <a:spcAft>
                <a:spcPts val="3000"/>
              </a:spcAft>
            </a:pPr>
            <a:r>
              <a:rPr lang="cs-CZ" sz="3800" b="1" dirty="0" smtClean="0">
                <a:solidFill>
                  <a:srgbClr val="003C69"/>
                </a:solidFill>
              </a:rPr>
              <a:t> </a:t>
            </a:r>
            <a:br>
              <a:rPr lang="cs-CZ" sz="3800" b="1" dirty="0" smtClean="0">
                <a:solidFill>
                  <a:srgbClr val="003C69"/>
                </a:solidFill>
              </a:rPr>
            </a:br>
            <a:r>
              <a:rPr lang="cs-CZ" sz="3600" b="1" dirty="0" smtClean="0">
                <a:solidFill>
                  <a:schemeClr val="bg1"/>
                </a:solidFill>
              </a:rPr>
              <a:t>centrum nejrychleji rostoucího regionu České republiky</a:t>
            </a:r>
          </a:p>
        </p:txBody>
      </p:sp>
      <p:pic>
        <p:nvPicPr>
          <p:cNvPr id="28675" name="Picture 3" descr="C:\oer34 - dokumenty\MMO\LOGOmanuál\loga\Ostrava_lg_cb_ne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9" y="980728"/>
            <a:ext cx="356817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58775" y="260350"/>
            <a:ext cx="8389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Univerzity a školy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07504" y="1052513"/>
            <a:ext cx="6606659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77875" indent="-320675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ADD0"/>
              </a:buClr>
              <a:buFontTx/>
              <a:buChar char="•"/>
            </a:pPr>
            <a:r>
              <a:rPr lang="cs-CZ" dirty="0" smtClean="0"/>
              <a:t>Univerzity </a:t>
            </a:r>
            <a:r>
              <a:rPr lang="cs-CZ" dirty="0"/>
              <a:t>v Moravskoslezském </a:t>
            </a:r>
            <a:r>
              <a:rPr lang="cs-CZ" dirty="0" smtClean="0"/>
              <a:t>kraji</a:t>
            </a:r>
            <a:endParaRPr lang="cs-CZ" dirty="0"/>
          </a:p>
          <a:p>
            <a:pPr lvl="1" eaLnBrk="1" hangingPunct="1">
              <a:spcBef>
                <a:spcPct val="40000"/>
              </a:spcBef>
              <a:buClr>
                <a:srgbClr val="00ADD0"/>
              </a:buClr>
              <a:buSzPct val="60000"/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VŠB - Technická Univerzita Ostrava </a:t>
            </a:r>
            <a:r>
              <a:rPr lang="cs-CZ" sz="1600" dirty="0" smtClean="0">
                <a:solidFill>
                  <a:srgbClr val="003C69"/>
                </a:solidFill>
              </a:rPr>
              <a:t>(13 482 studentů)</a:t>
            </a:r>
            <a:endParaRPr lang="cs-CZ" sz="1600" dirty="0">
              <a:solidFill>
                <a:srgbClr val="003C69"/>
              </a:solidFill>
            </a:endParaRPr>
          </a:p>
          <a:p>
            <a:pPr lvl="1" eaLnBrk="1" hangingPunct="1">
              <a:spcBef>
                <a:spcPct val="40000"/>
              </a:spcBef>
              <a:buClr>
                <a:srgbClr val="00ADD0"/>
              </a:buClr>
              <a:buSzPct val="60000"/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Ostravská univerzita </a:t>
            </a:r>
            <a:r>
              <a:rPr lang="cs-CZ" sz="1600" dirty="0" smtClean="0">
                <a:solidFill>
                  <a:srgbClr val="003C69"/>
                </a:solidFill>
              </a:rPr>
              <a:t>(8 857studentů</a:t>
            </a:r>
            <a:r>
              <a:rPr lang="cs-CZ" sz="1600" dirty="0">
                <a:solidFill>
                  <a:srgbClr val="003C69"/>
                </a:solidFill>
              </a:rPr>
              <a:t>)</a:t>
            </a:r>
          </a:p>
          <a:p>
            <a:pPr lvl="1" eaLnBrk="1" hangingPunct="1">
              <a:spcBef>
                <a:spcPct val="40000"/>
              </a:spcBef>
              <a:buClr>
                <a:srgbClr val="00ADD0"/>
              </a:buClr>
              <a:buSzPct val="60000"/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Vysoká škola </a:t>
            </a:r>
            <a:r>
              <a:rPr lang="cs-CZ" sz="1600" dirty="0" smtClean="0">
                <a:solidFill>
                  <a:srgbClr val="003C69"/>
                </a:solidFill>
              </a:rPr>
              <a:t>podnikání a práva, </a:t>
            </a:r>
            <a:r>
              <a:rPr lang="cs-CZ" sz="1600" dirty="0">
                <a:solidFill>
                  <a:srgbClr val="003C69"/>
                </a:solidFill>
              </a:rPr>
              <a:t>a.s. </a:t>
            </a:r>
            <a:r>
              <a:rPr lang="cs-CZ" sz="1600" dirty="0" smtClean="0">
                <a:solidFill>
                  <a:srgbClr val="003C69"/>
                </a:solidFill>
              </a:rPr>
              <a:t>(1 372 studentů</a:t>
            </a:r>
            <a:r>
              <a:rPr lang="cs-CZ" sz="1600" dirty="0">
                <a:solidFill>
                  <a:srgbClr val="003C69"/>
                </a:solidFill>
              </a:rPr>
              <a:t>)</a:t>
            </a:r>
          </a:p>
          <a:p>
            <a:pPr lvl="1" eaLnBrk="1" hangingPunct="1">
              <a:spcBef>
                <a:spcPct val="40000"/>
              </a:spcBef>
              <a:buClr>
                <a:srgbClr val="00ADD0"/>
              </a:buClr>
              <a:buSzPct val="60000"/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Slezská univerzita Opava </a:t>
            </a:r>
            <a:r>
              <a:rPr lang="cs-CZ" sz="1600" dirty="0" smtClean="0">
                <a:solidFill>
                  <a:srgbClr val="003C69"/>
                </a:solidFill>
              </a:rPr>
              <a:t>(4 819</a:t>
            </a:r>
            <a:r>
              <a:rPr lang="cs-CZ" sz="1600" dirty="0" smtClean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003C69"/>
                </a:solidFill>
              </a:rPr>
              <a:t>studentů)</a:t>
            </a:r>
          </a:p>
          <a:p>
            <a:pPr lvl="1" eaLnBrk="1" hangingPunct="1">
              <a:spcBef>
                <a:spcPct val="40000"/>
              </a:spcBef>
              <a:buClr>
                <a:srgbClr val="00ADD0"/>
              </a:buClr>
              <a:buSzPct val="60000"/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Vysoká škola sociálně-správní Havířov (250 studentů)</a:t>
            </a:r>
          </a:p>
          <a:p>
            <a:pPr eaLnBrk="1" hangingPunct="1">
              <a:spcBef>
                <a:spcPts val="1800"/>
              </a:spcBef>
              <a:buClr>
                <a:srgbClr val="00ADD0"/>
              </a:buClr>
              <a:buFontTx/>
              <a:buChar char="•"/>
            </a:pPr>
            <a:r>
              <a:rPr lang="cs-CZ" dirty="0" smtClean="0"/>
              <a:t>139 </a:t>
            </a:r>
            <a:r>
              <a:rPr lang="cs-CZ" dirty="0"/>
              <a:t>středních škol </a:t>
            </a:r>
            <a:r>
              <a:rPr lang="cs-CZ" dirty="0" smtClean="0"/>
              <a:t>a konzervatoří v </a:t>
            </a:r>
            <a:r>
              <a:rPr lang="cs-CZ" dirty="0"/>
              <a:t>regionu </a:t>
            </a:r>
            <a:r>
              <a:rPr lang="cs-CZ" dirty="0" smtClean="0"/>
              <a:t>MSK</a:t>
            </a:r>
            <a:endParaRPr lang="cs-CZ" dirty="0"/>
          </a:p>
          <a:p>
            <a:pPr lvl="1" eaLnBrk="1" hangingPunct="1"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9 254 absolventů </a:t>
            </a:r>
            <a:r>
              <a:rPr lang="cs-CZ" sz="1600" dirty="0" smtClean="0">
                <a:solidFill>
                  <a:srgbClr val="003C69"/>
                </a:solidFill>
              </a:rPr>
              <a:t>v Moravskoslezském kraji v r. 2017</a:t>
            </a:r>
          </a:p>
          <a:p>
            <a:pPr lvl="1" eaLnBrk="1" hangingPunct="1">
              <a:buClr>
                <a:srgbClr val="00ADD0"/>
              </a:buClr>
              <a:buFont typeface="Arial" charset="0"/>
              <a:buChar char="~"/>
            </a:pPr>
            <a:r>
              <a:rPr lang="cs-CZ" sz="1600" dirty="0" smtClean="0">
                <a:solidFill>
                  <a:srgbClr val="003C69"/>
                </a:solidFill>
              </a:rPr>
              <a:t>  z toho </a:t>
            </a:r>
            <a:r>
              <a:rPr lang="cs-CZ" sz="1600" dirty="0">
                <a:solidFill>
                  <a:srgbClr val="003C69"/>
                </a:solidFill>
              </a:rPr>
              <a:t>3 014 absolventů </a:t>
            </a:r>
            <a:r>
              <a:rPr lang="cs-CZ" sz="1600" dirty="0" smtClean="0">
                <a:solidFill>
                  <a:srgbClr val="003C69"/>
                </a:solidFill>
              </a:rPr>
              <a:t>v Ostravě</a:t>
            </a:r>
            <a:r>
              <a:rPr lang="cs-CZ" dirty="0" smtClean="0">
                <a:solidFill>
                  <a:srgbClr val="003C69"/>
                </a:solidFill>
              </a:rPr>
              <a:t>   </a:t>
            </a:r>
          </a:p>
          <a:p>
            <a:pPr eaLnBrk="1" hangingPunct="1">
              <a:spcBef>
                <a:spcPts val="1800"/>
              </a:spcBef>
              <a:buClr>
                <a:srgbClr val="00ADD0"/>
              </a:buClr>
              <a:buFontTx/>
              <a:buChar char="•"/>
            </a:pPr>
            <a:r>
              <a:rPr lang="cs-CZ" dirty="0" smtClean="0"/>
              <a:t>8 škol s cizojazyčnou výukou</a:t>
            </a:r>
          </a:p>
          <a:p>
            <a:pPr marL="457200" lvl="1" indent="0" eaLnBrk="1" hangingPunct="1">
              <a:buClr>
                <a:srgbClr val="00ADD0"/>
              </a:buClr>
            </a:pPr>
            <a:r>
              <a:rPr lang="cs-CZ" sz="1600" dirty="0" err="1"/>
              <a:t>The</a:t>
            </a:r>
            <a:r>
              <a:rPr lang="cs-CZ" sz="1600" dirty="0"/>
              <a:t> 1</a:t>
            </a:r>
            <a:r>
              <a:rPr lang="cs-CZ" sz="1600" baseline="30000" dirty="0"/>
              <a:t>st</a:t>
            </a:r>
            <a:r>
              <a:rPr lang="cs-CZ" sz="1600" dirty="0"/>
              <a:t> International </a:t>
            </a:r>
            <a:r>
              <a:rPr lang="cs-CZ" sz="1600" dirty="0" err="1"/>
              <a:t>School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smtClean="0"/>
              <a:t>Ostrava- </a:t>
            </a:r>
            <a:r>
              <a:rPr lang="cs-CZ" sz="1600" dirty="0" smtClean="0">
                <a:solidFill>
                  <a:srgbClr val="003C69"/>
                </a:solidFill>
              </a:rPr>
              <a:t>výuka v angličtině od 4 do 19 let, škola akreditovaná v programu International Baccalauréate </a:t>
            </a:r>
            <a:r>
              <a:rPr lang="cs-CZ" sz="1600" dirty="0" err="1" smtClean="0">
                <a:solidFill>
                  <a:srgbClr val="003C69"/>
                </a:solidFill>
              </a:rPr>
              <a:t>Diploma</a:t>
            </a:r>
            <a:r>
              <a:rPr lang="cs-CZ" sz="1600" dirty="0" smtClean="0">
                <a:solidFill>
                  <a:srgbClr val="003C69"/>
                </a:solidFill>
              </a:rPr>
              <a:t> </a:t>
            </a:r>
            <a:r>
              <a:rPr lang="cs-CZ" sz="1600" dirty="0" err="1" smtClean="0">
                <a:solidFill>
                  <a:srgbClr val="003C69"/>
                </a:solidFill>
              </a:rPr>
              <a:t>Programme</a:t>
            </a:r>
            <a:endParaRPr lang="cs-CZ" sz="1600" dirty="0">
              <a:solidFill>
                <a:srgbClr val="003C69"/>
              </a:solidFill>
            </a:endParaRPr>
          </a:p>
        </p:txBody>
      </p:sp>
      <p:pic>
        <p:nvPicPr>
          <p:cNvPr id="36866" name="Picture 2" descr="C:\Documents and Settings\novotnaan\Plocha\oer34 - dokumenty\obrazky\OSTRAVAAAAAAAAAAAAA\tematicky řazené fotky\školy\1st International School\1st International School of Ostrava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63" y="3212976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Documents and Settings\novotnaan\Plocha\oer34 - dokumenty\obrazky\OSTRAVAAAAAAAAAAAAA\tematicky řazené fotky\školy\OSU\117.Ostravská univerzi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63" y="153920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374410" y="260350"/>
            <a:ext cx="84108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Počet </a:t>
            </a:r>
            <a:r>
              <a:rPr lang="cs-CZ" sz="3200" dirty="0" smtClean="0"/>
              <a:t>VŠ studentů v regionu</a:t>
            </a:r>
            <a:endParaRPr lang="en-US" sz="32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4088"/>
            <a:ext cx="7756723" cy="515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763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cs-CZ" sz="40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89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VŠB</a:t>
            </a:r>
            <a:r>
              <a:rPr lang="en-US" sz="3200" dirty="0"/>
              <a:t>-Technic</a:t>
            </a:r>
            <a:r>
              <a:rPr lang="cs-CZ" sz="3200" dirty="0" err="1"/>
              <a:t>ká</a:t>
            </a:r>
            <a:r>
              <a:rPr lang="en-US" sz="3200" dirty="0"/>
              <a:t> </a:t>
            </a:r>
            <a:r>
              <a:rPr lang="cs-CZ" sz="3200" dirty="0"/>
              <a:t>u</a:t>
            </a:r>
            <a:r>
              <a:rPr lang="en-US" sz="3200" dirty="0" err="1"/>
              <a:t>niver</a:t>
            </a:r>
            <a:r>
              <a:rPr lang="cs-CZ" sz="3200" dirty="0"/>
              <a:t>z</a:t>
            </a:r>
            <a:r>
              <a:rPr lang="en-US" sz="3200" dirty="0"/>
              <a:t>it</a:t>
            </a:r>
            <a:r>
              <a:rPr lang="cs-CZ" sz="3200" dirty="0"/>
              <a:t>a</a:t>
            </a:r>
            <a:r>
              <a:rPr lang="en-US" sz="3200" dirty="0"/>
              <a:t> Ostrava</a:t>
            </a:r>
            <a:endParaRPr lang="cs-CZ" sz="3200" dirty="0"/>
          </a:p>
        </p:txBody>
      </p:sp>
      <p:sp>
        <p:nvSpPr>
          <p:cNvPr id="15437" name="Text Box 81"/>
          <p:cNvSpPr txBox="1">
            <a:spLocks noChangeArrowheads="1"/>
          </p:cNvSpPr>
          <p:nvPr/>
        </p:nvSpPr>
        <p:spPr bwMode="auto">
          <a:xfrm>
            <a:off x="6071393" y="5902022"/>
            <a:ext cx="302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3C69"/>
                </a:solidFill>
              </a:rPr>
              <a:t> </a:t>
            </a:r>
            <a:r>
              <a:rPr lang="cs-CZ" sz="1200" dirty="0">
                <a:solidFill>
                  <a:srgbClr val="003C69"/>
                </a:solidFill>
              </a:rPr>
              <a:t>Zdroj</a:t>
            </a:r>
            <a:r>
              <a:rPr lang="en-US" sz="1200" dirty="0">
                <a:solidFill>
                  <a:srgbClr val="003C69"/>
                </a:solidFill>
              </a:rPr>
              <a:t>: </a:t>
            </a:r>
            <a:r>
              <a:rPr lang="cs-CZ" sz="1200" dirty="0" smtClean="0">
                <a:solidFill>
                  <a:srgbClr val="003C69"/>
                </a:solidFill>
              </a:rPr>
              <a:t>Univerzity; k </a:t>
            </a:r>
            <a:r>
              <a:rPr lang="en-US" sz="1200" dirty="0">
                <a:solidFill>
                  <a:srgbClr val="003C69"/>
                </a:solidFill>
              </a:rPr>
              <a:t>31</a:t>
            </a:r>
            <a:r>
              <a:rPr lang="cs-CZ" sz="1200" dirty="0">
                <a:solidFill>
                  <a:srgbClr val="003C69"/>
                </a:solidFill>
              </a:rPr>
              <a:t>. </a:t>
            </a:r>
            <a:r>
              <a:rPr lang="cs-CZ" sz="1200" dirty="0" smtClean="0">
                <a:solidFill>
                  <a:srgbClr val="003C69"/>
                </a:solidFill>
              </a:rPr>
              <a:t>prosinci 2017</a:t>
            </a:r>
            <a:endParaRPr lang="cs-CZ" sz="1200" dirty="0">
              <a:solidFill>
                <a:srgbClr val="003C69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49849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5287" y="3569642"/>
            <a:ext cx="8389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 smtClean="0"/>
              <a:t>Ostravská univerzita</a:t>
            </a:r>
            <a:endParaRPr lang="cs-CZ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09" y="1005508"/>
            <a:ext cx="47910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97821"/>
            <a:ext cx="47910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cs-CZ" sz="32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89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Střední vzdělání</a:t>
            </a:r>
            <a:r>
              <a:rPr lang="en-US" sz="3200" dirty="0"/>
              <a:t> – </a:t>
            </a:r>
            <a:r>
              <a:rPr lang="cs-CZ" sz="3200" dirty="0"/>
              <a:t>absolventi</a:t>
            </a:r>
          </a:p>
        </p:txBody>
      </p:sp>
      <p:sp>
        <p:nvSpPr>
          <p:cNvPr id="16437" name="Text Box 93"/>
          <p:cNvSpPr txBox="1">
            <a:spLocks noChangeArrowheads="1"/>
          </p:cNvSpPr>
          <p:nvPr/>
        </p:nvSpPr>
        <p:spPr bwMode="auto">
          <a:xfrm>
            <a:off x="2285761" y="4078108"/>
            <a:ext cx="4435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003C69"/>
                </a:solidFill>
              </a:rPr>
              <a:t> Zdroj: Ministerstvo školství, mládeže a tělovýchovy, </a:t>
            </a:r>
            <a:r>
              <a:rPr lang="cs-CZ" sz="1200" dirty="0" smtClean="0">
                <a:solidFill>
                  <a:srgbClr val="003C69"/>
                </a:solidFill>
              </a:rPr>
              <a:t>2018</a:t>
            </a:r>
            <a:endParaRPr lang="cs-CZ" sz="1200" dirty="0">
              <a:solidFill>
                <a:srgbClr val="003C69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18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2883"/>
            <a:ext cx="6480721" cy="271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1"/>
          <a:stretch/>
        </p:blipFill>
        <p:spPr>
          <a:xfrm>
            <a:off x="4947551" y="4725144"/>
            <a:ext cx="3944689" cy="146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95289" y="260350"/>
            <a:ext cx="3240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Pracovní síla</a:t>
            </a:r>
            <a:endParaRPr lang="en-US" sz="3600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95289" y="1528763"/>
            <a:ext cx="5184824" cy="30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Moravskoslezský kraj je největším mezi kraji z pohledu počtu </a:t>
            </a:r>
            <a:r>
              <a:rPr lang="cs-CZ" dirty="0" smtClean="0">
                <a:solidFill>
                  <a:srgbClr val="003C69"/>
                </a:solidFill>
              </a:rPr>
              <a:t>obyvatel: </a:t>
            </a:r>
            <a:r>
              <a:rPr lang="en-US" dirty="0" smtClean="0">
                <a:solidFill>
                  <a:srgbClr val="003C69"/>
                </a:solidFill>
              </a:rPr>
              <a:t>1</a:t>
            </a:r>
            <a:r>
              <a:rPr lang="cs-CZ" dirty="0" smtClean="0">
                <a:solidFill>
                  <a:srgbClr val="003C69"/>
                </a:solidFill>
              </a:rPr>
              <a:t>,</a:t>
            </a:r>
            <a:r>
              <a:rPr lang="en-US" dirty="0" smtClean="0">
                <a:solidFill>
                  <a:srgbClr val="003C69"/>
                </a:solidFill>
              </a:rPr>
              <a:t>2 </a:t>
            </a:r>
            <a:r>
              <a:rPr lang="cs-CZ" dirty="0">
                <a:solidFill>
                  <a:srgbClr val="003C69"/>
                </a:solidFill>
              </a:rPr>
              <a:t>mil. </a:t>
            </a:r>
            <a:endParaRPr lang="en-US" dirty="0">
              <a:solidFill>
                <a:srgbClr val="003C69"/>
              </a:solidFill>
            </a:endParaRPr>
          </a:p>
          <a:p>
            <a:pPr eaLnBrk="1" hangingPunct="1">
              <a:buClr>
                <a:srgbClr val="00ADD0"/>
              </a:buClr>
              <a:buFontTx/>
              <a:buChar char="•"/>
            </a:pPr>
            <a:r>
              <a:rPr lang="cs-CZ" dirty="0" smtClean="0">
                <a:solidFill>
                  <a:srgbClr val="003C69"/>
                </a:solidFill>
              </a:rPr>
              <a:t>Kvalifikovaná</a:t>
            </a:r>
            <a:r>
              <a:rPr lang="cs-CZ" dirty="0">
                <a:solidFill>
                  <a:srgbClr val="003C69"/>
                </a:solidFill>
              </a:rPr>
              <a:t>, zkušená pracovní síla</a:t>
            </a:r>
            <a:r>
              <a:rPr lang="en-US" dirty="0">
                <a:solidFill>
                  <a:srgbClr val="003C69"/>
                </a:solidFill>
              </a:rPr>
              <a:t> </a:t>
            </a:r>
          </a:p>
          <a:p>
            <a:pPr eaLnBrk="1" hangingPunct="1"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96D2"/>
                </a:solidFill>
              </a:rPr>
              <a:t>Míra nezaměstnanosti </a:t>
            </a:r>
            <a:r>
              <a:rPr lang="en-US" dirty="0" smtClean="0">
                <a:solidFill>
                  <a:srgbClr val="003C69"/>
                </a:solidFill>
              </a:rPr>
              <a:t>(</a:t>
            </a:r>
            <a:r>
              <a:rPr lang="cs-CZ" dirty="0" smtClean="0">
                <a:solidFill>
                  <a:srgbClr val="003C69"/>
                </a:solidFill>
              </a:rPr>
              <a:t>III/2018</a:t>
            </a:r>
            <a:r>
              <a:rPr lang="en-US" dirty="0" smtClean="0">
                <a:solidFill>
                  <a:srgbClr val="003C69"/>
                </a:solidFill>
              </a:rPr>
              <a:t>)</a:t>
            </a:r>
            <a:endParaRPr lang="en-US" dirty="0">
              <a:solidFill>
                <a:srgbClr val="003C69"/>
              </a:solidFill>
            </a:endParaRPr>
          </a:p>
          <a:p>
            <a:pPr lvl="1" eaLnBrk="1" hangingPunct="1">
              <a:buClr>
                <a:srgbClr val="00ADD0"/>
              </a:buClr>
              <a:buFont typeface="Arial" charset="0"/>
              <a:buChar char="~"/>
            </a:pPr>
            <a:r>
              <a:rPr lang="en-US" dirty="0">
                <a:solidFill>
                  <a:srgbClr val="003C69"/>
                </a:solidFill>
              </a:rPr>
              <a:t>  </a:t>
            </a:r>
            <a:r>
              <a:rPr lang="cs-CZ" dirty="0" smtClean="0">
                <a:solidFill>
                  <a:srgbClr val="003C69"/>
                </a:solidFill>
              </a:rPr>
              <a:t>  </a:t>
            </a:r>
            <a:r>
              <a:rPr lang="cs-CZ" b="0" dirty="0" smtClean="0">
                <a:solidFill>
                  <a:srgbClr val="003C69"/>
                </a:solidFill>
              </a:rPr>
              <a:t>6,4 </a:t>
            </a:r>
            <a:r>
              <a:rPr lang="en-US" b="0" dirty="0" smtClean="0">
                <a:solidFill>
                  <a:srgbClr val="003C69"/>
                </a:solidFill>
              </a:rPr>
              <a:t>% </a:t>
            </a:r>
            <a:r>
              <a:rPr lang="cs-CZ" b="0" dirty="0">
                <a:solidFill>
                  <a:srgbClr val="003C69"/>
                </a:solidFill>
              </a:rPr>
              <a:t>v Ostravě</a:t>
            </a:r>
            <a:endParaRPr lang="en-US" b="0" dirty="0">
              <a:solidFill>
                <a:srgbClr val="003C69"/>
              </a:solidFill>
            </a:endParaRPr>
          </a:p>
          <a:p>
            <a:pPr lvl="1" eaLnBrk="1" hangingPunct="1">
              <a:buClr>
                <a:srgbClr val="00ADD0"/>
              </a:buClr>
              <a:buFont typeface="Arial" charset="0"/>
              <a:buChar char="~"/>
            </a:pPr>
            <a:r>
              <a:rPr lang="en-US" b="0" dirty="0">
                <a:solidFill>
                  <a:srgbClr val="003C69"/>
                </a:solidFill>
              </a:rPr>
              <a:t>  </a:t>
            </a:r>
            <a:r>
              <a:rPr lang="cs-CZ" b="0" dirty="0" smtClean="0">
                <a:solidFill>
                  <a:srgbClr val="003C69"/>
                </a:solidFill>
              </a:rPr>
              <a:t>  5,4 </a:t>
            </a:r>
            <a:r>
              <a:rPr lang="en-US" b="0" dirty="0">
                <a:solidFill>
                  <a:srgbClr val="003C69"/>
                </a:solidFill>
              </a:rPr>
              <a:t>% </a:t>
            </a:r>
            <a:r>
              <a:rPr lang="cs-CZ" b="0" dirty="0">
                <a:solidFill>
                  <a:srgbClr val="003C69"/>
                </a:solidFill>
              </a:rPr>
              <a:t>v Moravskoslezském kraji</a:t>
            </a:r>
            <a:endParaRPr lang="en-US" b="0" dirty="0">
              <a:solidFill>
                <a:srgbClr val="003C69"/>
              </a:solidFill>
            </a:endParaRPr>
          </a:p>
          <a:p>
            <a:pPr lvl="1" eaLnBrk="1" hangingPunct="1">
              <a:buClr>
                <a:srgbClr val="00ADD0"/>
              </a:buClr>
              <a:buFont typeface="Arial" charset="0"/>
              <a:buChar char="~"/>
            </a:pPr>
            <a:r>
              <a:rPr lang="en-US" b="0" dirty="0">
                <a:solidFill>
                  <a:srgbClr val="003C69"/>
                </a:solidFill>
              </a:rPr>
              <a:t>  </a:t>
            </a:r>
            <a:r>
              <a:rPr lang="cs-CZ" b="0" dirty="0" smtClean="0">
                <a:solidFill>
                  <a:srgbClr val="003C69"/>
                </a:solidFill>
              </a:rPr>
              <a:t>  3,5 </a:t>
            </a:r>
            <a:r>
              <a:rPr lang="en-US" b="0" dirty="0" smtClean="0">
                <a:solidFill>
                  <a:srgbClr val="003C69"/>
                </a:solidFill>
              </a:rPr>
              <a:t>% </a:t>
            </a:r>
            <a:r>
              <a:rPr lang="cs-CZ" b="0" dirty="0">
                <a:solidFill>
                  <a:srgbClr val="003C69"/>
                </a:solidFill>
              </a:rPr>
              <a:t>v České republice</a:t>
            </a:r>
            <a:r>
              <a:rPr lang="cs-CZ" dirty="0">
                <a:solidFill>
                  <a:srgbClr val="003C69"/>
                </a:solidFill>
              </a:rPr>
              <a:t/>
            </a:r>
            <a:br>
              <a:rPr lang="cs-CZ" dirty="0">
                <a:solidFill>
                  <a:srgbClr val="003C69"/>
                </a:solidFill>
              </a:rPr>
            </a:br>
            <a:endParaRPr lang="cs-CZ" dirty="0">
              <a:solidFill>
                <a:srgbClr val="003C69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1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ochmanskahe\Plocha\fotky\foto Why\Fotolia_14396484_XXL - zdroj Iander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41" y="260350"/>
            <a:ext cx="2786062" cy="185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iphoneroot.com/wp-content/uploads/2013/07/pegatr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03" y="2276574"/>
            <a:ext cx="2786400" cy="180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29851"/>
          <a:stretch/>
        </p:blipFill>
        <p:spPr>
          <a:xfrm>
            <a:off x="5789067" y="4220790"/>
            <a:ext cx="2802235" cy="193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11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cs-CZ" sz="40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>
              <a:solidFill>
                <a:srgbClr val="003C69"/>
              </a:solidFill>
              <a:latin typeface="Calibri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5288" y="188913"/>
            <a:ext cx="8538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Průměrné mzdy </a:t>
            </a:r>
            <a:r>
              <a:rPr lang="cs-CZ" sz="3200" dirty="0" smtClean="0"/>
              <a:t>obyvatel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7414" name="Text Box 72"/>
          <p:cNvSpPr txBox="1">
            <a:spLocks noChangeArrowheads="1"/>
          </p:cNvSpPr>
          <p:nvPr/>
        </p:nvSpPr>
        <p:spPr bwMode="auto">
          <a:xfrm>
            <a:off x="174973" y="3573016"/>
            <a:ext cx="3316907" cy="14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ADD0"/>
              </a:buClr>
            </a:pPr>
            <a:r>
              <a:rPr lang="cs-CZ" sz="1300" dirty="0" smtClean="0">
                <a:solidFill>
                  <a:srgbClr val="003C69"/>
                </a:solidFill>
              </a:rPr>
              <a:t>Minimální </a:t>
            </a:r>
            <a:r>
              <a:rPr lang="cs-CZ" sz="1300" dirty="0">
                <a:solidFill>
                  <a:srgbClr val="003C69"/>
                </a:solidFill>
              </a:rPr>
              <a:t>měsíční mzda v České republice v roce </a:t>
            </a:r>
            <a:r>
              <a:rPr lang="cs-CZ" sz="1300" dirty="0" smtClean="0">
                <a:solidFill>
                  <a:srgbClr val="003C69"/>
                </a:solidFill>
              </a:rPr>
              <a:t>2018: </a:t>
            </a:r>
          </a:p>
          <a:p>
            <a:pPr marL="285750" indent="-285750" eaLnBrk="1" hangingPunct="1">
              <a:spcBef>
                <a:spcPct val="30000"/>
              </a:spcBef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300" b="0" dirty="0" smtClean="0">
                <a:solidFill>
                  <a:srgbClr val="003C69"/>
                </a:solidFill>
              </a:rPr>
              <a:t>pro </a:t>
            </a:r>
            <a:r>
              <a:rPr lang="cs-CZ" sz="1300" b="0" dirty="0">
                <a:solidFill>
                  <a:srgbClr val="003C69"/>
                </a:solidFill>
              </a:rPr>
              <a:t>týdenní pracovní dobu 40 </a:t>
            </a:r>
            <a:r>
              <a:rPr lang="cs-CZ" sz="1300" b="0" dirty="0" smtClean="0">
                <a:solidFill>
                  <a:srgbClr val="003C69"/>
                </a:solidFill>
              </a:rPr>
              <a:t>hodin: 12 200 Kč / měsíc </a:t>
            </a:r>
          </a:p>
          <a:p>
            <a:pPr marL="285750" indent="-285750" eaLnBrk="1" hangingPunct="1">
              <a:spcBef>
                <a:spcPct val="30000"/>
              </a:spcBef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300" b="0" dirty="0" smtClean="0">
                <a:solidFill>
                  <a:srgbClr val="003C69"/>
                </a:solidFill>
              </a:rPr>
              <a:t>základní </a:t>
            </a:r>
            <a:r>
              <a:rPr lang="cs-CZ" sz="1300" b="0" dirty="0">
                <a:solidFill>
                  <a:srgbClr val="003C69"/>
                </a:solidFill>
              </a:rPr>
              <a:t>hodinová sazba </a:t>
            </a:r>
            <a:r>
              <a:rPr lang="cs-CZ" sz="1300" b="0" dirty="0" smtClean="0">
                <a:solidFill>
                  <a:srgbClr val="003C69"/>
                </a:solidFill>
              </a:rPr>
              <a:t>: 73,20 Kč</a:t>
            </a:r>
            <a:r>
              <a:rPr lang="cs-CZ" sz="1300" b="0" dirty="0">
                <a:solidFill>
                  <a:srgbClr val="003C69"/>
                </a:solidFill>
                <a:latin typeface="Calibri" pitchFamily="34" charset="0"/>
              </a:rPr>
              <a:t>	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2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38106" y="5897400"/>
            <a:ext cx="2501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sz="1200" b="0" dirty="0">
                <a:solidFill>
                  <a:srgbClr val="003C69"/>
                </a:solidFill>
              </a:rPr>
              <a:t>Zdroj: ČSÚ, TREXIMA, spol. s r.o.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5" y="846138"/>
            <a:ext cx="8749233" cy="192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26" y="3021625"/>
            <a:ext cx="5668972" cy="287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8313" y="116632"/>
            <a:ext cx="83169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>
              <a:spcBef>
                <a:spcPct val="0"/>
              </a:spcBef>
            </a:pPr>
            <a:r>
              <a:rPr lang="cs-CZ" sz="2800" dirty="0" smtClean="0"/>
              <a:t>Vývoj nezaměstnanosti a HDP </a:t>
            </a:r>
          </a:p>
          <a:p>
            <a:pPr eaLnBrk="0" hangingPunct="0">
              <a:spcBef>
                <a:spcPct val="0"/>
              </a:spcBef>
            </a:pPr>
            <a:r>
              <a:rPr lang="cs-CZ" sz="2800" dirty="0" smtClean="0"/>
              <a:t>v Moravskoslezském kraji v letech 2000 </a:t>
            </a:r>
            <a:r>
              <a:rPr lang="cs-CZ" sz="2800" dirty="0"/>
              <a:t>- </a:t>
            </a:r>
            <a:r>
              <a:rPr lang="cs-CZ" sz="2800" dirty="0" smtClean="0"/>
              <a:t>2017</a:t>
            </a:r>
            <a:endParaRPr lang="cs-CZ" sz="3200" b="0" dirty="0">
              <a:solidFill>
                <a:schemeClr val="tx2"/>
              </a:solidFill>
            </a:endParaRPr>
          </a:p>
        </p:txBody>
      </p:sp>
      <p:pic>
        <p:nvPicPr>
          <p:cNvPr id="7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14373" y="6022818"/>
            <a:ext cx="49424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</a:pPr>
            <a:r>
              <a:rPr lang="cs-CZ" sz="1050" dirty="0" smtClean="0">
                <a:solidFill>
                  <a:srgbClr val="003C69"/>
                </a:solidFill>
              </a:rPr>
              <a:t>ČSÚ k 31.12.  (údaje k HDP 2017 v prosinci 2018)</a:t>
            </a:r>
            <a:endParaRPr lang="cs-CZ" sz="1050" dirty="0">
              <a:solidFill>
                <a:srgbClr val="003C6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743075"/>
            <a:ext cx="89011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79388" y="188913"/>
            <a:ext cx="89646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49263">
              <a:spcBef>
                <a:spcPct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dirty="0">
                <a:cs typeface="Arial" charset="0"/>
              </a:rPr>
              <a:t>Přímé zahraniční investice v mld. Kč (kumulativně)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95288" y="5616956"/>
            <a:ext cx="426640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marL="900113" indent="-900113" eaLnBrk="1" hangingPunct="1">
              <a:spcBef>
                <a:spcPct val="0"/>
              </a:spcBef>
              <a:buSzPct val="100000"/>
              <a:defRPr/>
            </a:pPr>
            <a:r>
              <a:rPr lang="cs-CZ" sz="1100" dirty="0" smtClean="0">
                <a:solidFill>
                  <a:srgbClr val="003C69"/>
                </a:solidFill>
                <a:cs typeface="Arial" charset="0"/>
              </a:rPr>
              <a:t>Poznámka: Data k 31.12., absolutní hodnoty.</a:t>
            </a:r>
          </a:p>
          <a:p>
            <a:pPr eaLnBrk="1" hangingPunct="1">
              <a:spcBef>
                <a:spcPts val="1200"/>
              </a:spcBef>
              <a:buSzPct val="100000"/>
              <a:defRPr/>
            </a:pPr>
            <a:r>
              <a:rPr lang="cs-CZ" sz="1100" dirty="0" smtClean="0">
                <a:solidFill>
                  <a:srgbClr val="003C69"/>
                </a:solidFill>
                <a:cs typeface="Arial" charset="0"/>
              </a:rPr>
              <a:t>Zdroj: Česká národní banka 2018</a:t>
            </a:r>
          </a:p>
        </p:txBody>
      </p:sp>
      <p:pic>
        <p:nvPicPr>
          <p:cNvPr id="5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0" y="1052736"/>
            <a:ext cx="8439423" cy="456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245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03238" y="188913"/>
            <a:ext cx="24130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3600" b="1">
              <a:solidFill>
                <a:srgbClr val="00B0F0"/>
              </a:solidFill>
            </a:endParaRPr>
          </a:p>
        </p:txBody>
      </p:sp>
      <p:sp>
        <p:nvSpPr>
          <p:cNvPr id="11269" name="Obdélník 6"/>
          <p:cNvSpPr>
            <a:spLocks noChangeArrowheads="1"/>
          </p:cNvSpPr>
          <p:nvPr/>
        </p:nvSpPr>
        <p:spPr bwMode="auto">
          <a:xfrm>
            <a:off x="0" y="333375"/>
            <a:ext cx="8501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1950"/>
            <a:r>
              <a:rPr lang="cs-CZ" sz="3200" dirty="0" smtClean="0"/>
              <a:t>Pobídky</a:t>
            </a:r>
            <a:endParaRPr lang="en-US" sz="3200" dirty="0"/>
          </a:p>
        </p:txBody>
      </p:sp>
      <p:sp>
        <p:nvSpPr>
          <p:cNvPr id="11270" name="Obdélník 8"/>
          <p:cNvSpPr>
            <a:spLocks noChangeArrowheads="1"/>
          </p:cNvSpPr>
          <p:nvPr/>
        </p:nvSpPr>
        <p:spPr bwMode="auto">
          <a:xfrm>
            <a:off x="857250" y="1512888"/>
            <a:ext cx="67865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>
                <a:latin typeface="Calibri" pitchFamily="34" charset="0"/>
              </a:rPr>
              <a:t> </a:t>
            </a:r>
            <a:endParaRPr lang="cs-CZ"/>
          </a:p>
        </p:txBody>
      </p:sp>
      <p:sp>
        <p:nvSpPr>
          <p:cNvPr id="11271" name="Obdélník 17"/>
          <p:cNvSpPr>
            <a:spLocks noChangeArrowheads="1"/>
          </p:cNvSpPr>
          <p:nvPr/>
        </p:nvSpPr>
        <p:spPr bwMode="auto">
          <a:xfrm>
            <a:off x="395288" y="1124744"/>
            <a:ext cx="8005762" cy="475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00ADD0"/>
              </a:buClr>
            </a:pPr>
            <a:r>
              <a:rPr lang="cs-CZ" sz="1600" b="0" u="sng" dirty="0" smtClean="0"/>
              <a:t>Pobídky agentury </a:t>
            </a:r>
            <a:r>
              <a:rPr lang="cs-CZ" sz="1600" b="0" u="sng" dirty="0" err="1" smtClean="0"/>
              <a:t>CzechInvest</a:t>
            </a:r>
            <a:r>
              <a:rPr lang="cs-CZ" sz="1600" b="0" u="sng" dirty="0" smtClean="0"/>
              <a:t>: </a:t>
            </a:r>
            <a:endParaRPr lang="cs-CZ" sz="1600" b="0" u="sng" dirty="0"/>
          </a:p>
          <a:p>
            <a:pPr marL="742950" lvl="1" indent="-285750">
              <a:spcBef>
                <a:spcPts val="600"/>
              </a:spcBef>
              <a:buClr>
                <a:srgbClr val="00ADD0"/>
              </a:buClr>
              <a:buFont typeface="Courier New" panose="02070309020205020404" pitchFamily="49" charset="0"/>
              <a:buChar char="o"/>
            </a:pPr>
            <a:r>
              <a:rPr lang="cs-CZ" sz="1600" b="0" dirty="0">
                <a:solidFill>
                  <a:srgbClr val="003C69"/>
                </a:solidFill>
              </a:rPr>
              <a:t>Hmotná podpora na vytvořené pracovní místo 200 000,- Kč →                                  v rámci novely zákona o investičních </a:t>
            </a:r>
            <a:r>
              <a:rPr lang="cs-CZ" sz="1600" b="0" dirty="0" smtClean="0">
                <a:solidFill>
                  <a:srgbClr val="003C69"/>
                </a:solidFill>
              </a:rPr>
              <a:t>pobídkách z 1.5.2015:</a:t>
            </a:r>
            <a:endParaRPr lang="cs-CZ" sz="1600" b="0" dirty="0">
              <a:solidFill>
                <a:srgbClr val="003C69"/>
              </a:solidFill>
            </a:endParaRPr>
          </a:p>
          <a:p>
            <a:pPr marL="1200150" lvl="2" indent="-285750">
              <a:spcBef>
                <a:spcPts val="600"/>
              </a:spcBef>
              <a:buClr>
                <a:srgbClr val="00ADD0"/>
              </a:buClr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rgbClr val="003C69"/>
                </a:solidFill>
              </a:rPr>
              <a:t>Strategická průmyslová zóna Ostrava-Mošnov </a:t>
            </a:r>
            <a:r>
              <a:rPr lang="cs-CZ" sz="1600" b="0" dirty="0">
                <a:solidFill>
                  <a:srgbClr val="003C69"/>
                </a:solidFill>
              </a:rPr>
              <a:t>se zvýhodněnou podporou státu: až </a:t>
            </a:r>
            <a:r>
              <a:rPr lang="cs-CZ" sz="1600" dirty="0">
                <a:solidFill>
                  <a:srgbClr val="9E792E"/>
                </a:solidFill>
              </a:rPr>
              <a:t>300 000,- Kč </a:t>
            </a:r>
            <a:r>
              <a:rPr lang="cs-CZ" sz="1600" dirty="0"/>
              <a:t>na nově vytvořené pracovní místo</a:t>
            </a:r>
          </a:p>
          <a:p>
            <a:pPr marL="742950" lvl="1" indent="-285750">
              <a:buClr>
                <a:srgbClr val="00ADD0"/>
              </a:buClr>
              <a:buFont typeface="Courier New" panose="02070309020205020404" pitchFamily="49" charset="0"/>
              <a:buChar char="o"/>
            </a:pPr>
            <a:r>
              <a:rPr lang="cs-CZ" sz="1600" b="0" dirty="0">
                <a:solidFill>
                  <a:srgbClr val="003C69"/>
                </a:solidFill>
              </a:rPr>
              <a:t>Hmotná podpora na školení zaměstnanců až do výše 50 % školicích nákladů</a:t>
            </a:r>
          </a:p>
          <a:p>
            <a:pPr marL="742950" lvl="1" indent="-285750">
              <a:buClr>
                <a:srgbClr val="00ADD0"/>
              </a:buClr>
              <a:buFont typeface="Courier New" panose="02070309020205020404" pitchFamily="49" charset="0"/>
              <a:buChar char="o"/>
            </a:pPr>
            <a:r>
              <a:rPr lang="pl-PL" sz="1600" b="0" dirty="0">
                <a:solidFill>
                  <a:srgbClr val="003C69"/>
                </a:solidFill>
              </a:rPr>
              <a:t>Sleva na dani z příjmů na dobu 10 let</a:t>
            </a:r>
            <a:endParaRPr lang="cs-CZ" sz="1600" b="0" dirty="0">
              <a:solidFill>
                <a:srgbClr val="003C69"/>
              </a:solidFill>
            </a:endParaRPr>
          </a:p>
          <a:p>
            <a:pPr marL="742950" lvl="1" indent="-285750">
              <a:buClr>
                <a:srgbClr val="00ADD0"/>
              </a:buClr>
              <a:buFont typeface="Courier New" panose="02070309020205020404" pitchFamily="49" charset="0"/>
              <a:buChar char="o"/>
            </a:pPr>
            <a:r>
              <a:rPr lang="cs-CZ" sz="1600" b="0" dirty="0">
                <a:solidFill>
                  <a:srgbClr val="003C69"/>
                </a:solidFill>
              </a:rPr>
              <a:t>Osvobození od daně z nemovitosti na 5 let</a:t>
            </a:r>
          </a:p>
          <a:p>
            <a:pPr eaLnBrk="0" hangingPunct="0">
              <a:spcBef>
                <a:spcPts val="1200"/>
              </a:spcBef>
              <a:buClr>
                <a:srgbClr val="00ADD0"/>
              </a:buClr>
            </a:pPr>
            <a:r>
              <a:rPr lang="cs-CZ" sz="1600" b="0" u="sng" dirty="0" smtClean="0"/>
              <a:t>Další pobídky </a:t>
            </a:r>
            <a:r>
              <a:rPr lang="cs-CZ" sz="1600" b="0" u="sng" dirty="0"/>
              <a:t>města:</a:t>
            </a:r>
          </a:p>
          <a:p>
            <a:pPr indent="361950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Implementace potřeb </a:t>
            </a:r>
            <a:r>
              <a:rPr lang="cs-CZ" sz="1600" b="0" dirty="0">
                <a:solidFill>
                  <a:srgbClr val="003C69"/>
                </a:solidFill>
              </a:rPr>
              <a:t>v oblasti </a:t>
            </a:r>
            <a:r>
              <a:rPr lang="cs-CZ" sz="1600" b="0" dirty="0" smtClean="0">
                <a:solidFill>
                  <a:srgbClr val="003C69"/>
                </a:solidFill>
              </a:rPr>
              <a:t>infrastruktury</a:t>
            </a:r>
          </a:p>
          <a:p>
            <a:pPr indent="361950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Pomoc  při získávání </a:t>
            </a:r>
            <a:r>
              <a:rPr lang="cs-CZ" sz="1600" b="0" dirty="0">
                <a:solidFill>
                  <a:srgbClr val="003C69"/>
                </a:solidFill>
              </a:rPr>
              <a:t>stavebních povolení a </a:t>
            </a:r>
            <a:r>
              <a:rPr lang="cs-CZ" sz="1600" b="0" dirty="0" smtClean="0">
                <a:solidFill>
                  <a:srgbClr val="003C69"/>
                </a:solidFill>
              </a:rPr>
              <a:t>licencí</a:t>
            </a:r>
          </a:p>
          <a:p>
            <a:pPr indent="361950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Rozvinutý </a:t>
            </a:r>
            <a:r>
              <a:rPr lang="cs-CZ" sz="1600" b="0" dirty="0">
                <a:solidFill>
                  <a:srgbClr val="003C69"/>
                </a:solidFill>
              </a:rPr>
              <a:t>a flexibilní </a:t>
            </a:r>
            <a:r>
              <a:rPr lang="cs-CZ" sz="1600" b="0" dirty="0" smtClean="0">
                <a:solidFill>
                  <a:srgbClr val="003C69"/>
                </a:solidFill>
              </a:rPr>
              <a:t>dopravní </a:t>
            </a:r>
            <a:r>
              <a:rPr lang="cs-CZ" sz="1600" b="0" dirty="0">
                <a:solidFill>
                  <a:srgbClr val="003C69"/>
                </a:solidFill>
              </a:rPr>
              <a:t>systém pro </a:t>
            </a:r>
            <a:r>
              <a:rPr lang="cs-CZ" sz="1600" b="0" dirty="0" smtClean="0">
                <a:solidFill>
                  <a:srgbClr val="003C69"/>
                </a:solidFill>
              </a:rPr>
              <a:t>závody pracující na 3 směny</a:t>
            </a:r>
          </a:p>
          <a:p>
            <a:pPr marL="360363" indent="-360363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Dostatek </a:t>
            </a:r>
            <a:r>
              <a:rPr lang="cs-CZ" sz="1600" b="0" dirty="0">
                <a:solidFill>
                  <a:srgbClr val="003C69"/>
                </a:solidFill>
              </a:rPr>
              <a:t>vyškolených pracovních sil, včetně vysokoškolsky vzdělaných </a:t>
            </a:r>
            <a:r>
              <a:rPr lang="cs-CZ" sz="1600" b="0" dirty="0" smtClean="0">
                <a:solidFill>
                  <a:srgbClr val="003C69"/>
                </a:solidFill>
              </a:rPr>
              <a:t>odborníků</a:t>
            </a:r>
          </a:p>
          <a:p>
            <a:pPr indent="361950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Plná </a:t>
            </a:r>
            <a:r>
              <a:rPr lang="cs-CZ" sz="1600" b="0" dirty="0">
                <a:solidFill>
                  <a:srgbClr val="003C69"/>
                </a:solidFill>
              </a:rPr>
              <a:t>podpora při dosahování </a:t>
            </a:r>
            <a:r>
              <a:rPr lang="cs-CZ" sz="1600" b="0" dirty="0" smtClean="0">
                <a:solidFill>
                  <a:srgbClr val="003C69"/>
                </a:solidFill>
              </a:rPr>
              <a:t>požadavků Vaší firmy</a:t>
            </a:r>
          </a:p>
          <a:p>
            <a:pPr indent="361950" eaLnBrk="0" hangingPunct="0">
              <a:spcBef>
                <a:spcPct val="20000"/>
              </a:spcBef>
              <a:buClr>
                <a:srgbClr val="00ADD0"/>
              </a:buClr>
              <a:buFont typeface="Arial" charset="0"/>
              <a:buChar char="•"/>
            </a:pPr>
            <a:r>
              <a:rPr lang="cs-CZ" sz="1600" b="0" dirty="0" smtClean="0">
                <a:solidFill>
                  <a:srgbClr val="003C69"/>
                </a:solidFill>
              </a:rPr>
              <a:t>Komunikativní státní správa, </a:t>
            </a:r>
            <a:r>
              <a:rPr lang="cs-CZ" sz="1600" b="0" dirty="0">
                <a:solidFill>
                  <a:srgbClr val="003C69"/>
                </a:solidFill>
              </a:rPr>
              <a:t>která naslouchá a podporuje </a:t>
            </a:r>
            <a:r>
              <a:rPr lang="cs-CZ" sz="1600" b="0" dirty="0" smtClean="0">
                <a:solidFill>
                  <a:srgbClr val="003C69"/>
                </a:solidFill>
              </a:rPr>
              <a:t>investora</a:t>
            </a:r>
            <a:r>
              <a:rPr lang="cs-CZ" sz="1600" b="0" dirty="0">
                <a:solidFill>
                  <a:srgbClr val="003C69"/>
                </a:solidFill>
              </a:rPr>
              <a:t>	</a:t>
            </a:r>
            <a:endParaRPr lang="cs-CZ" sz="1600" dirty="0">
              <a:solidFill>
                <a:srgbClr val="003C69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442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95288" y="332656"/>
            <a:ext cx="8569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200" dirty="0" smtClean="0"/>
              <a:t>Ostrava </a:t>
            </a:r>
            <a:r>
              <a:rPr lang="cs-CZ" sz="3200" dirty="0" smtClean="0"/>
              <a:t>patří mezi TOP</a:t>
            </a:r>
            <a:r>
              <a:rPr lang="en-US" sz="3200" dirty="0" smtClean="0"/>
              <a:t> </a:t>
            </a:r>
            <a:r>
              <a:rPr lang="en-US" sz="3200" dirty="0"/>
              <a:t>10 </a:t>
            </a:r>
            <a:r>
              <a:rPr lang="cs-CZ" sz="3200" dirty="0" smtClean="0"/>
              <a:t>investorsky nejatraktivnějších měst Evropy</a:t>
            </a:r>
            <a:endParaRPr lang="en-GB" sz="3200" b="0" dirty="0">
              <a:solidFill>
                <a:schemeClr val="tx2"/>
              </a:solidFill>
            </a:endParaRPr>
          </a:p>
        </p:txBody>
      </p:sp>
      <p:sp>
        <p:nvSpPr>
          <p:cNvPr id="19461" name="Rectangle 232"/>
          <p:cNvSpPr>
            <a:spLocks noChangeArrowheads="1"/>
          </p:cNvSpPr>
          <p:nvPr/>
        </p:nvSpPr>
        <p:spPr bwMode="auto">
          <a:xfrm>
            <a:off x="395287" y="1509973"/>
            <a:ext cx="4793123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003C69"/>
                </a:solidFill>
              </a:rPr>
              <a:t>Výborné hodnocení v rámci průzkumu prestižního britského magazínu </a:t>
            </a:r>
            <a:r>
              <a:rPr lang="en-US" sz="1400" dirty="0" err="1" smtClean="0">
                <a:solidFill>
                  <a:srgbClr val="003C69"/>
                </a:solidFill>
              </a:rPr>
              <a:t>fDi</a:t>
            </a:r>
            <a:r>
              <a:rPr lang="en-US" sz="1400" dirty="0" smtClean="0">
                <a:solidFill>
                  <a:srgbClr val="003C69"/>
                </a:solidFill>
              </a:rPr>
              <a:t> </a:t>
            </a:r>
            <a:r>
              <a:rPr lang="en-US" sz="1400" dirty="0">
                <a:solidFill>
                  <a:srgbClr val="003C69"/>
                </a:solidFill>
              </a:rPr>
              <a:t>Magazine </a:t>
            </a:r>
            <a:r>
              <a:rPr lang="en-US" sz="1400" dirty="0" smtClean="0">
                <a:solidFill>
                  <a:srgbClr val="003C69"/>
                </a:solidFill>
              </a:rPr>
              <a:t>(</a:t>
            </a:r>
            <a:r>
              <a:rPr lang="cs-CZ" sz="1400" dirty="0" smtClean="0">
                <a:solidFill>
                  <a:srgbClr val="003C69"/>
                </a:solidFill>
              </a:rPr>
              <a:t>součást</a:t>
            </a:r>
            <a:r>
              <a:rPr lang="en-US" sz="1400" dirty="0" smtClean="0">
                <a:solidFill>
                  <a:srgbClr val="003C69"/>
                </a:solidFill>
              </a:rPr>
              <a:t> </a:t>
            </a:r>
            <a:r>
              <a:rPr lang="en-US" sz="1400" dirty="0">
                <a:solidFill>
                  <a:srgbClr val="003C69"/>
                </a:solidFill>
              </a:rPr>
              <a:t>Financial Times Group</a:t>
            </a:r>
            <a:r>
              <a:rPr lang="en-US" sz="1400" dirty="0" smtClean="0">
                <a:solidFill>
                  <a:srgbClr val="003C69"/>
                </a:solidFill>
              </a:rPr>
              <a:t>)</a:t>
            </a:r>
            <a:r>
              <a:rPr lang="cs-CZ" sz="1400" dirty="0" smtClean="0">
                <a:solidFill>
                  <a:srgbClr val="003C69"/>
                </a:solidFill>
              </a:rPr>
              <a:t>: </a:t>
            </a:r>
            <a:endParaRPr lang="cs-CZ" sz="1400" dirty="0">
              <a:solidFill>
                <a:srgbClr val="003C69"/>
              </a:solidFill>
            </a:endParaRPr>
          </a:p>
          <a:p>
            <a:pPr lvl="0"/>
            <a:r>
              <a:rPr lang="en-US" sz="1400" dirty="0" smtClean="0"/>
              <a:t>European </a:t>
            </a:r>
            <a:r>
              <a:rPr lang="en-US" sz="1400" dirty="0"/>
              <a:t>Cities and Regions of the </a:t>
            </a:r>
            <a:r>
              <a:rPr lang="cs-CZ" sz="1400" dirty="0" smtClean="0"/>
              <a:t> </a:t>
            </a:r>
            <a:r>
              <a:rPr lang="cs-CZ" sz="1400" dirty="0" err="1" smtClean="0"/>
              <a:t>Future</a:t>
            </a:r>
            <a:r>
              <a:rPr lang="cs-CZ" sz="1400" dirty="0" smtClean="0"/>
              <a:t> 2018/2019</a:t>
            </a:r>
            <a:endParaRPr lang="cs-CZ" sz="1400" dirty="0"/>
          </a:p>
        </p:txBody>
      </p:sp>
      <p:pic>
        <p:nvPicPr>
          <p:cNvPr id="7" name="Picture 3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53" y="6406594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0708" y="6383598"/>
            <a:ext cx="1757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1" y="2875451"/>
            <a:ext cx="4742389" cy="328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2379" r="3303" b="2622"/>
          <a:stretch/>
        </p:blipFill>
        <p:spPr>
          <a:xfrm>
            <a:off x="6193992" y="2537139"/>
            <a:ext cx="2426068" cy="359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32"/>
          <p:cNvSpPr>
            <a:spLocks noChangeArrowheads="1"/>
          </p:cNvSpPr>
          <p:nvPr/>
        </p:nvSpPr>
        <p:spPr bwMode="auto">
          <a:xfrm>
            <a:off x="5849440" y="1509973"/>
            <a:ext cx="311517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003C69"/>
                </a:solidFill>
              </a:rPr>
              <a:t>První místo ve srovnávacím průzkumu českých měst </a:t>
            </a:r>
          </a:p>
          <a:p>
            <a:r>
              <a:rPr lang="cs-CZ" sz="1400" dirty="0" smtClean="0"/>
              <a:t>Město pro byznys 2017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9892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3850" y="188913"/>
            <a:ext cx="479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600" dirty="0"/>
              <a:t>Poloha města</a:t>
            </a:r>
            <a:endParaRPr lang="cs-CZ" sz="3600" b="0" dirty="0">
              <a:solidFill>
                <a:schemeClr val="tx2"/>
              </a:solidFill>
            </a:endParaRPr>
          </a:p>
        </p:txBody>
      </p:sp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3331" name="Picture 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294110"/>
            <a:ext cx="3600000" cy="575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Bez názvu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628800"/>
            <a:ext cx="5400000" cy="3440708"/>
          </a:xfr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hlinkClick r:id="" action="ppaction://noaction"/>
          </p:cNvPr>
          <p:cNvSpPr txBox="1"/>
          <p:nvPr/>
        </p:nvSpPr>
        <p:spPr>
          <a:xfrm>
            <a:off x="8104924" y="5867956"/>
            <a:ext cx="79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dirty="0" smtClean="0">
                <a:hlinkClick r:id="" action="ppaction://noaction"/>
              </a:rPr>
              <a:t>info</a:t>
            </a:r>
            <a:endParaRPr lang="cs-CZ" dirty="0"/>
          </a:p>
        </p:txBody>
      </p:sp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0" y="110304"/>
            <a:ext cx="89895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Průmyslové </a:t>
            </a:r>
            <a:r>
              <a:rPr lang="cs-CZ" sz="3200" dirty="0"/>
              <a:t>zóny</a:t>
            </a:r>
            <a:endParaRPr lang="en-US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/>
          <a:stretch/>
        </p:blipFill>
        <p:spPr>
          <a:xfrm>
            <a:off x="0" y="833520"/>
            <a:ext cx="9144000" cy="60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395289" y="188913"/>
            <a:ext cx="4265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/>
              <a:t>Průmyslové zóny</a:t>
            </a:r>
          </a:p>
        </p:txBody>
      </p:sp>
      <p:sp>
        <p:nvSpPr>
          <p:cNvPr id="23558" name="Text Box 17"/>
          <p:cNvSpPr txBox="1">
            <a:spLocks noChangeArrowheads="1"/>
          </p:cNvSpPr>
          <p:nvPr/>
        </p:nvSpPr>
        <p:spPr bwMode="auto">
          <a:xfrm>
            <a:off x="358775" y="1196975"/>
            <a:ext cx="8604250" cy="45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dirty="0"/>
              <a:t>Mošnov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Strategická průmyslová zóna:	</a:t>
            </a:r>
            <a:r>
              <a:rPr lang="en-GB" sz="1500" b="0" dirty="0">
                <a:solidFill>
                  <a:srgbClr val="003C69"/>
                </a:solidFill>
              </a:rPr>
              <a:t>200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en-GB" sz="1500" dirty="0">
                <a:solidFill>
                  <a:srgbClr val="003C69"/>
                </a:solidFill>
              </a:rPr>
              <a:t>Multi-mod</a:t>
            </a:r>
            <a:r>
              <a:rPr lang="cs-CZ" sz="1500" dirty="0" err="1">
                <a:solidFill>
                  <a:srgbClr val="003C69"/>
                </a:solidFill>
              </a:rPr>
              <a:t>ální</a:t>
            </a:r>
            <a:r>
              <a:rPr lang="cs-CZ" sz="1500" dirty="0">
                <a:solidFill>
                  <a:srgbClr val="003C69"/>
                </a:solidFill>
              </a:rPr>
              <a:t> logistické centrum:	  </a:t>
            </a:r>
            <a:r>
              <a:rPr lang="cs-CZ" sz="1500" b="0" dirty="0">
                <a:solidFill>
                  <a:srgbClr val="003C69"/>
                </a:solidFill>
              </a:rPr>
              <a:t>80 ha</a:t>
            </a:r>
            <a:r>
              <a:rPr lang="en-GB" sz="1500" b="0" dirty="0">
                <a:solidFill>
                  <a:srgbClr val="003C69"/>
                </a:solidFill>
              </a:rPr>
              <a:t> </a:t>
            </a:r>
            <a:endParaRPr lang="cs-CZ" sz="15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Malá rozvojová zóna:		  </a:t>
            </a:r>
            <a:r>
              <a:rPr lang="en-GB" sz="1500" b="0" dirty="0">
                <a:solidFill>
                  <a:srgbClr val="003C69"/>
                </a:solidFill>
              </a:rPr>
              <a:t>32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Zóna pro malé a střední podniky</a:t>
            </a:r>
            <a:r>
              <a:rPr lang="en-GB" sz="1500" dirty="0">
                <a:solidFill>
                  <a:srgbClr val="003C69"/>
                </a:solidFill>
              </a:rPr>
              <a:t>:</a:t>
            </a:r>
            <a:r>
              <a:rPr lang="cs-CZ" sz="1500" dirty="0">
                <a:solidFill>
                  <a:srgbClr val="003C69"/>
                </a:solidFill>
              </a:rPr>
              <a:t>	  </a:t>
            </a:r>
            <a:r>
              <a:rPr lang="en-GB" sz="1500" b="0" dirty="0">
                <a:solidFill>
                  <a:srgbClr val="003C69"/>
                </a:solidFill>
              </a:rPr>
              <a:t>10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Administrativní centrum LJ</a:t>
            </a:r>
            <a:r>
              <a:rPr lang="en-GB" sz="1500" dirty="0">
                <a:solidFill>
                  <a:srgbClr val="003C69"/>
                </a:solidFill>
              </a:rPr>
              <a:t>:</a:t>
            </a:r>
            <a:r>
              <a:rPr lang="cs-CZ" sz="1500" dirty="0">
                <a:solidFill>
                  <a:srgbClr val="003C69"/>
                </a:solidFill>
              </a:rPr>
              <a:t>	  	  </a:t>
            </a:r>
            <a:r>
              <a:rPr lang="en-GB" sz="1500" b="0" dirty="0">
                <a:solidFill>
                  <a:srgbClr val="003C69"/>
                </a:solidFill>
              </a:rPr>
              <a:t>20 ha</a:t>
            </a:r>
            <a:endParaRPr lang="cs-CZ" sz="15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</a:pPr>
            <a:endParaRPr lang="cs-CZ" sz="15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</a:pPr>
            <a:endParaRPr lang="cs-CZ" sz="10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Původně 30 ha plocha byla rozšířena v roce 2004 na 130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Na základě usnesení vlády č. 1471 z listopadu 2005 získala statut „strategická“ a její plocha se rozšířila  na 200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Celkem již společnosti proinvestovaly </a:t>
            </a:r>
            <a:r>
              <a:rPr lang="cs-CZ" sz="1400" dirty="0" smtClean="0">
                <a:solidFill>
                  <a:srgbClr val="003C69"/>
                </a:solidFill>
              </a:rPr>
              <a:t>12,123 </a:t>
            </a:r>
            <a:r>
              <a:rPr lang="cs-CZ" sz="1400" dirty="0">
                <a:solidFill>
                  <a:srgbClr val="003C69"/>
                </a:solidFill>
              </a:rPr>
              <a:t>mld. </a:t>
            </a:r>
            <a:r>
              <a:rPr lang="cs-CZ" sz="1400" dirty="0" smtClean="0">
                <a:solidFill>
                  <a:srgbClr val="003C69"/>
                </a:solidFill>
              </a:rPr>
              <a:t>Kč 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Vytvořeno </a:t>
            </a:r>
            <a:r>
              <a:rPr lang="cs-CZ" sz="1400" b="0" dirty="0">
                <a:solidFill>
                  <a:srgbClr val="003C69"/>
                </a:solidFill>
              </a:rPr>
              <a:t>bylo </a:t>
            </a:r>
            <a:r>
              <a:rPr lang="cs-CZ" sz="1400" dirty="0" smtClean="0">
                <a:solidFill>
                  <a:srgbClr val="003C69"/>
                </a:solidFill>
              </a:rPr>
              <a:t>3 428 </a:t>
            </a:r>
            <a:r>
              <a:rPr lang="cs-CZ" sz="1400" b="0" dirty="0" smtClean="0">
                <a:solidFill>
                  <a:srgbClr val="003C69"/>
                </a:solidFill>
              </a:rPr>
              <a:t>pracovních </a:t>
            </a:r>
            <a:r>
              <a:rPr lang="cs-CZ" sz="1400" b="0" dirty="0">
                <a:solidFill>
                  <a:srgbClr val="003C69"/>
                </a:solidFill>
              </a:rPr>
              <a:t>míst (k </a:t>
            </a:r>
            <a:r>
              <a:rPr lang="cs-CZ" sz="1400" b="0" dirty="0" smtClean="0">
                <a:solidFill>
                  <a:srgbClr val="003C69"/>
                </a:solidFill>
              </a:rPr>
              <a:t>31.12.2017)</a:t>
            </a:r>
            <a:endParaRPr lang="cs-CZ" sz="14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Celkové náklady 2 </a:t>
            </a:r>
            <a:r>
              <a:rPr lang="cs-CZ" sz="1400" b="0" dirty="0" smtClean="0">
                <a:solidFill>
                  <a:srgbClr val="003C69"/>
                </a:solidFill>
              </a:rPr>
              <a:t>197,1 mil. </a:t>
            </a:r>
            <a:r>
              <a:rPr lang="cs-CZ" sz="1400" b="0" dirty="0">
                <a:solidFill>
                  <a:srgbClr val="003C69"/>
                </a:solidFill>
              </a:rPr>
              <a:t>Kč (z toho </a:t>
            </a:r>
            <a:r>
              <a:rPr lang="cs-CZ" sz="1400" b="0" dirty="0" smtClean="0">
                <a:solidFill>
                  <a:srgbClr val="003C69"/>
                </a:solidFill>
              </a:rPr>
              <a:t>dotace: 787 </a:t>
            </a:r>
            <a:r>
              <a:rPr lang="cs-CZ" sz="1400" b="0" dirty="0">
                <a:solidFill>
                  <a:srgbClr val="003C69"/>
                </a:solidFill>
              </a:rPr>
              <a:t>mil. Kč, SMO: </a:t>
            </a:r>
            <a:r>
              <a:rPr lang="cs-CZ" sz="1400" b="0" dirty="0" smtClean="0">
                <a:solidFill>
                  <a:srgbClr val="003C69"/>
                </a:solidFill>
              </a:rPr>
              <a:t>267,1 </a:t>
            </a:r>
            <a:r>
              <a:rPr lang="cs-CZ" sz="1400" b="0" dirty="0">
                <a:solidFill>
                  <a:srgbClr val="003C69"/>
                </a:solidFill>
              </a:rPr>
              <a:t>mil. Kč, ostatní - zejména ČEZ Distribuce, MSK, investoři a další subjekty: 1 143 mil. Kč) 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Plocha </a:t>
            </a:r>
            <a:r>
              <a:rPr lang="cs-CZ" sz="1400" b="0" dirty="0">
                <a:solidFill>
                  <a:srgbClr val="003C69"/>
                </a:solidFill>
              </a:rPr>
              <a:t>zóny </a:t>
            </a:r>
            <a:r>
              <a:rPr lang="cs-CZ" sz="1400" b="0" dirty="0" smtClean="0">
                <a:solidFill>
                  <a:srgbClr val="003C69"/>
                </a:solidFill>
              </a:rPr>
              <a:t>určená </a:t>
            </a:r>
            <a:r>
              <a:rPr lang="cs-CZ" sz="1400" b="0" dirty="0">
                <a:solidFill>
                  <a:srgbClr val="003C69"/>
                </a:solidFill>
              </a:rPr>
              <a:t>k prodeji investorům činí aktuálně </a:t>
            </a:r>
            <a:r>
              <a:rPr lang="cs-CZ" sz="1400" dirty="0" smtClean="0"/>
              <a:t>58 ha</a:t>
            </a:r>
            <a:r>
              <a:rPr lang="cs-CZ" sz="1400" b="0" dirty="0">
                <a:solidFill>
                  <a:srgbClr val="003C69"/>
                </a:solidFill>
              </a:rPr>
              <a:t> </a:t>
            </a:r>
            <a:r>
              <a:rPr lang="cs-CZ" sz="1400" b="0" dirty="0" smtClean="0">
                <a:solidFill>
                  <a:srgbClr val="003C69"/>
                </a:solidFill>
              </a:rPr>
              <a:t>+ </a:t>
            </a:r>
            <a:r>
              <a:rPr lang="cs-CZ" sz="1400" dirty="0"/>
              <a:t>32 ha </a:t>
            </a:r>
            <a:r>
              <a:rPr lang="cs-CZ" sz="1400" b="0" dirty="0" smtClean="0">
                <a:solidFill>
                  <a:srgbClr val="003C69"/>
                </a:solidFill>
              </a:rPr>
              <a:t>v Malé rozvojové zóně</a:t>
            </a:r>
            <a:endParaRPr lang="cs-CZ" sz="1400" b="0" dirty="0">
              <a:solidFill>
                <a:srgbClr val="003C69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1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5364088" y="0"/>
            <a:ext cx="3779912" cy="3591476"/>
            <a:chOff x="4537075" y="1484784"/>
            <a:chExt cx="4037744" cy="436770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5" t="11584" r="46596" b="7533"/>
            <a:stretch/>
          </p:blipFill>
          <p:spPr bwMode="auto">
            <a:xfrm>
              <a:off x="4537075" y="1484784"/>
              <a:ext cx="4037744" cy="43677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Volný tvar 12"/>
            <p:cNvSpPr/>
            <p:nvPr/>
          </p:nvSpPr>
          <p:spPr bwMode="auto">
            <a:xfrm>
              <a:off x="4777483" y="2373330"/>
              <a:ext cx="2876764" cy="3205537"/>
            </a:xfrm>
            <a:custGeom>
              <a:avLst/>
              <a:gdLst>
                <a:gd name="connsiteX0" fmla="*/ 61645 w 2876764"/>
                <a:gd name="connsiteY0" fmla="*/ 2558266 h 3205537"/>
                <a:gd name="connsiteX1" fmla="*/ 1397286 w 2876764"/>
                <a:gd name="connsiteY1" fmla="*/ 3205537 h 3205537"/>
                <a:gd name="connsiteX2" fmla="*/ 2599362 w 2876764"/>
                <a:gd name="connsiteY2" fmla="*/ 2393879 h 3205537"/>
                <a:gd name="connsiteX3" fmla="*/ 2383605 w 2876764"/>
                <a:gd name="connsiteY3" fmla="*/ 1869897 h 3205537"/>
                <a:gd name="connsiteX4" fmla="*/ 2363056 w 2876764"/>
                <a:gd name="connsiteY4" fmla="*/ 1561672 h 3205537"/>
                <a:gd name="connsiteX5" fmla="*/ 2424701 w 2876764"/>
                <a:gd name="connsiteY5" fmla="*/ 1263722 h 3205537"/>
                <a:gd name="connsiteX6" fmla="*/ 2578814 w 2876764"/>
                <a:gd name="connsiteY6" fmla="*/ 955497 h 3205537"/>
                <a:gd name="connsiteX7" fmla="*/ 2722652 w 2876764"/>
                <a:gd name="connsiteY7" fmla="*/ 760288 h 3205537"/>
                <a:gd name="connsiteX8" fmla="*/ 2804845 w 2876764"/>
                <a:gd name="connsiteY8" fmla="*/ 616450 h 3205537"/>
                <a:gd name="connsiteX9" fmla="*/ 2876764 w 2876764"/>
                <a:gd name="connsiteY9" fmla="*/ 503434 h 3205537"/>
                <a:gd name="connsiteX10" fmla="*/ 2712378 w 2876764"/>
                <a:gd name="connsiteY10" fmla="*/ 205483 h 3205537"/>
                <a:gd name="connsiteX11" fmla="*/ 2260315 w 2876764"/>
                <a:gd name="connsiteY11" fmla="*/ 0 h 3205537"/>
                <a:gd name="connsiteX12" fmla="*/ 1839074 w 2876764"/>
                <a:gd name="connsiteY12" fmla="*/ 143839 h 3205537"/>
                <a:gd name="connsiteX13" fmla="*/ 1335641 w 2876764"/>
                <a:gd name="connsiteY13" fmla="*/ 503434 h 3205537"/>
                <a:gd name="connsiteX14" fmla="*/ 1150706 w 2876764"/>
                <a:gd name="connsiteY14" fmla="*/ 791110 h 3205537"/>
                <a:gd name="connsiteX15" fmla="*/ 0 w 2876764"/>
                <a:gd name="connsiteY15" fmla="*/ 2506895 h 3205537"/>
                <a:gd name="connsiteX16" fmla="*/ 113016 w 2876764"/>
                <a:gd name="connsiteY16" fmla="*/ 2568540 h 3205537"/>
                <a:gd name="connsiteX17" fmla="*/ 92468 w 2876764"/>
                <a:gd name="connsiteY17" fmla="*/ 2599362 h 3205537"/>
                <a:gd name="connsiteX18" fmla="*/ 61645 w 2876764"/>
                <a:gd name="connsiteY18" fmla="*/ 2558266 h 320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76764" h="3205537">
                  <a:moveTo>
                    <a:pt x="61645" y="2558266"/>
                  </a:moveTo>
                  <a:lnTo>
                    <a:pt x="1397286" y="3205537"/>
                  </a:lnTo>
                  <a:lnTo>
                    <a:pt x="2599362" y="2393879"/>
                  </a:lnTo>
                  <a:lnTo>
                    <a:pt x="2383605" y="1869897"/>
                  </a:lnTo>
                  <a:lnTo>
                    <a:pt x="2363056" y="1561672"/>
                  </a:lnTo>
                  <a:lnTo>
                    <a:pt x="2424701" y="1263722"/>
                  </a:lnTo>
                  <a:lnTo>
                    <a:pt x="2578814" y="955497"/>
                  </a:lnTo>
                  <a:lnTo>
                    <a:pt x="2722652" y="760288"/>
                  </a:lnTo>
                  <a:lnTo>
                    <a:pt x="2804845" y="616450"/>
                  </a:lnTo>
                  <a:lnTo>
                    <a:pt x="2876764" y="503434"/>
                  </a:lnTo>
                  <a:lnTo>
                    <a:pt x="2712378" y="205483"/>
                  </a:lnTo>
                  <a:lnTo>
                    <a:pt x="2260315" y="0"/>
                  </a:lnTo>
                  <a:lnTo>
                    <a:pt x="1839074" y="143839"/>
                  </a:lnTo>
                  <a:lnTo>
                    <a:pt x="1335641" y="503434"/>
                  </a:lnTo>
                  <a:lnTo>
                    <a:pt x="1150706" y="791110"/>
                  </a:lnTo>
                  <a:lnTo>
                    <a:pt x="0" y="2506895"/>
                  </a:lnTo>
                  <a:lnTo>
                    <a:pt x="113016" y="2568540"/>
                  </a:lnTo>
                  <a:lnTo>
                    <a:pt x="92468" y="2599362"/>
                  </a:lnTo>
                  <a:lnTo>
                    <a:pt x="61645" y="2558266"/>
                  </a:lnTo>
                  <a:close/>
                </a:path>
              </a:pathLst>
            </a:custGeom>
            <a:solidFill>
              <a:schemeClr val="accent1">
                <a:alpha val="49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2540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rgbClr val="00ADD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005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oer34 - dokumenty\REAL ESTATE REPORT\Projekty + vizualizace RER\Průmyslové zóny + logistika\Mošnov\ova_mosnov(100dpi) C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9024" r="1774" b="1919"/>
          <a:stretch/>
        </p:blipFill>
        <p:spPr bwMode="auto">
          <a:xfrm>
            <a:off x="0" y="0"/>
            <a:ext cx="9144000" cy="68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80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3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63966"/>
              </p:ext>
            </p:extLst>
          </p:nvPr>
        </p:nvGraphicFramePr>
        <p:xfrm>
          <a:off x="403932" y="836712"/>
          <a:ext cx="8280151" cy="4889382"/>
        </p:xfrm>
        <a:graphic>
          <a:graphicData uri="http://schemas.openxmlformats.org/drawingml/2006/table">
            <a:tbl>
              <a:tblPr/>
              <a:tblGrid>
                <a:gridCol w="2511884"/>
                <a:gridCol w="1701539"/>
                <a:gridCol w="2001580"/>
                <a:gridCol w="2065148"/>
              </a:tblGrid>
              <a:tr h="78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 CE" pitchFamily="34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Výše investice ze strany investora </a:t>
                      </a:r>
                      <a:b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(v mil. Kč)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Stav pracovních míst 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k 31.12.2017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Předpokládaný počet pracovních míst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k 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13.12.2018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MAHLE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Behr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 Ostrava, s.r.o.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3 001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1 538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1 595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PLAKOR CZECH, s.r.o.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3 256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1 088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1 199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CROMODORA WHEELS, s.r.o.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2 470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404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465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3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ENES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Cargo</a:t>
                      </a: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ADD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25,04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9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9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3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Ostrava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Airport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Multimodal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 Park, s.r.o.</a:t>
                      </a:r>
                      <a:endParaRPr kumimoji="0" lang="cs-CZ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ADD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50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4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Mobis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Automotive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System</a:t>
                      </a: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Czech s.r.o.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ADD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3 288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385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790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6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Vítkovice-výzkum a vývoj-techn. aplikace a.s.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ADD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35,00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Celkem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12 123,04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3 428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4 118</a:t>
                      </a:r>
                      <a:endParaRPr kumimoji="0" 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16" name="Text Box 62"/>
          <p:cNvSpPr txBox="1">
            <a:spLocks noChangeArrowheads="1"/>
          </p:cNvSpPr>
          <p:nvPr/>
        </p:nvSpPr>
        <p:spPr bwMode="auto">
          <a:xfrm>
            <a:off x="323850" y="320674"/>
            <a:ext cx="7920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 smtClean="0"/>
              <a:t>Investoři ve Strategické průmyslové zóně Mošnov</a:t>
            </a:r>
            <a:endParaRPr lang="cs-CZ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512" y="649849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8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10663"/>
          <a:stretch/>
        </p:blipFill>
        <p:spPr>
          <a:xfrm>
            <a:off x="2289" y="32619"/>
            <a:ext cx="9180512" cy="6885384"/>
          </a:xfrm>
          <a:prstGeom prst="rect">
            <a:avLst/>
          </a:prstGeom>
        </p:spPr>
      </p:pic>
      <p:pic>
        <p:nvPicPr>
          <p:cNvPr id="25718" name="Picture 118" descr="C:\oer34 - dokumenty\Pobídky Investoři, Podnikatelé\Investoři\loga investorů a firem\MAHLE Behr\logo modré jednoduché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62" y="1382608"/>
            <a:ext cx="1440000" cy="342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19" name="Picture 119" descr="C:\oer34 - dokumenty\Pobídky Investoři, Podnikatelé\Investoři\loga investorů a firem\Plakor\logo Plakor v krivka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17100"/>
            <a:ext cx="3600000" cy="163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20" name="Picture 120" descr="C:\oer34 - dokumenty\Pobídky Investoři, Podnikatelé\Investoři\loga investorů a firem\Cromodora Wheels\Logo nad sebo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9" y="1382609"/>
            <a:ext cx="1360580" cy="711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votnaan\Desktop\Hyundai_Mobis_logo_Newslet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3672"/>
            <a:ext cx="1252984" cy="563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votnaan\Desktop\vítkovice Rand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89124"/>
            <a:ext cx="727440" cy="637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3" t="11111" r="3542" b="69893"/>
          <a:stretch/>
        </p:blipFill>
        <p:spPr bwMode="auto">
          <a:xfrm>
            <a:off x="251520" y="3203904"/>
            <a:ext cx="1831073" cy="584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92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58775" y="692150"/>
            <a:ext cx="84264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6862" y="335439"/>
            <a:ext cx="8137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/>
              <a:t>Multimodální logistické centrum </a:t>
            </a:r>
            <a:r>
              <a:rPr lang="cs-CZ" sz="2000" dirty="0" smtClean="0"/>
              <a:t> v Mošnově</a:t>
            </a:r>
            <a:endParaRPr lang="cs-CZ" sz="2000" dirty="0"/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95288" y="1341438"/>
            <a:ext cx="8497887" cy="17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defTabSz="9017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defTabSz="90170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defTabSz="9017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defTabSz="9017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defTabSz="9017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defTabSz="9017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defTabSz="9017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defTabSz="9017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defTabSz="9017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rgbClr val="00ADD0"/>
              </a:buClr>
            </a:pPr>
            <a:r>
              <a:rPr lang="cs-CZ" sz="1700" dirty="0">
                <a:solidFill>
                  <a:srgbClr val="003C69"/>
                </a:solidFill>
              </a:rPr>
              <a:t>Logistické centrum včetně kontejnerového terminálu, kombinace silniční,  železniční i letecké přepravy na jednom místě – unikátní projekt v rámci ČR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b="0" dirty="0">
                <a:solidFill>
                  <a:srgbClr val="003C69"/>
                </a:solidFill>
              </a:rPr>
              <a:t>Spolupráce Statutárního města Ostrava a Moravskoslezského </a:t>
            </a:r>
            <a:r>
              <a:rPr lang="cs-CZ" sz="1700" b="0" dirty="0" smtClean="0">
                <a:solidFill>
                  <a:srgbClr val="003C69"/>
                </a:solidFill>
              </a:rPr>
              <a:t>kraje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dirty="0"/>
              <a:t>Lokalita: </a:t>
            </a:r>
            <a:r>
              <a:rPr lang="cs-CZ" sz="1700" b="0" dirty="0">
                <a:solidFill>
                  <a:srgbClr val="003C69"/>
                </a:solidFill>
              </a:rPr>
              <a:t>Strategická průmyslová zóna Ostrava-Mošnov leží 25 km z centra</a:t>
            </a:r>
            <a:br>
              <a:rPr lang="cs-CZ" sz="1700" b="0" dirty="0">
                <a:solidFill>
                  <a:srgbClr val="003C69"/>
                </a:solidFill>
              </a:rPr>
            </a:br>
            <a:r>
              <a:rPr lang="cs-CZ" sz="1700" b="0" dirty="0">
                <a:solidFill>
                  <a:srgbClr val="003C69"/>
                </a:solidFill>
              </a:rPr>
              <a:t>města, v těsné blízkosti mezinárodního letiště Leoše Janáčka Ostrava 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endParaRPr lang="cs-CZ" sz="1700" b="0" dirty="0">
              <a:solidFill>
                <a:srgbClr val="003C69"/>
              </a:solidFill>
            </a:endParaRPr>
          </a:p>
        </p:txBody>
      </p:sp>
      <p:pic>
        <p:nvPicPr>
          <p:cNvPr id="11" name="Picture 4" descr="C:\Documents and Settings\novotnaan\Plocha\Zeleznicni_cargo_no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-63" b="63"/>
          <a:stretch/>
        </p:blipFill>
        <p:spPr bwMode="auto">
          <a:xfrm>
            <a:off x="4620567" y="3100562"/>
            <a:ext cx="4559472" cy="29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2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2745006"/>
            <a:ext cx="4225031" cy="372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dirty="0" smtClean="0"/>
              <a:t> Zahájení</a:t>
            </a:r>
            <a:r>
              <a:rPr lang="cs-CZ" sz="1700" dirty="0"/>
              <a:t>:</a:t>
            </a:r>
            <a:r>
              <a:rPr lang="cs-CZ" sz="1700" dirty="0">
                <a:solidFill>
                  <a:srgbClr val="003C69"/>
                </a:solidFill>
              </a:rPr>
              <a:t> </a:t>
            </a:r>
            <a:r>
              <a:rPr lang="cs-CZ" sz="1700" b="0" dirty="0">
                <a:solidFill>
                  <a:srgbClr val="003C69"/>
                </a:solidFill>
              </a:rPr>
              <a:t>4Q/2010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dirty="0" smtClean="0"/>
              <a:t> Ukončení </a:t>
            </a:r>
            <a:r>
              <a:rPr lang="cs-CZ" sz="1700" dirty="0"/>
              <a:t>všech etap:</a:t>
            </a:r>
            <a:r>
              <a:rPr lang="cs-CZ" sz="1700" dirty="0">
                <a:solidFill>
                  <a:srgbClr val="003C69"/>
                </a:solidFill>
              </a:rPr>
              <a:t> </a:t>
            </a:r>
            <a:r>
              <a:rPr lang="cs-CZ" sz="1700" b="0" dirty="0">
                <a:solidFill>
                  <a:srgbClr val="003C69"/>
                </a:solidFill>
              </a:rPr>
              <a:t>2015-2023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dirty="0" smtClean="0"/>
              <a:t> Náklady</a:t>
            </a:r>
            <a:r>
              <a:rPr lang="cs-CZ" sz="1700" dirty="0"/>
              <a:t>:</a:t>
            </a:r>
            <a:r>
              <a:rPr lang="cs-CZ" sz="1700" dirty="0">
                <a:solidFill>
                  <a:srgbClr val="003C69"/>
                </a:solidFill>
              </a:rPr>
              <a:t> </a:t>
            </a:r>
            <a:r>
              <a:rPr lang="cs-CZ" sz="1700" b="0" dirty="0">
                <a:solidFill>
                  <a:srgbClr val="003C69"/>
                </a:solidFill>
              </a:rPr>
              <a:t>4 mld. Kč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r>
              <a:rPr lang="cs-CZ" sz="1700" dirty="0" smtClean="0"/>
              <a:t> Celková </a:t>
            </a:r>
            <a:r>
              <a:rPr lang="cs-CZ" sz="1700" dirty="0"/>
              <a:t>rozloha:</a:t>
            </a:r>
            <a:r>
              <a:rPr lang="cs-CZ" sz="1700" dirty="0">
                <a:solidFill>
                  <a:srgbClr val="003C69"/>
                </a:solidFill>
              </a:rPr>
              <a:t> </a:t>
            </a:r>
            <a:r>
              <a:rPr lang="cs-CZ" sz="1700" b="0" dirty="0">
                <a:solidFill>
                  <a:srgbClr val="003C69"/>
                </a:solidFill>
              </a:rPr>
              <a:t>80 </a:t>
            </a:r>
            <a:r>
              <a:rPr lang="cs-CZ" sz="1700" b="0" dirty="0" smtClean="0">
                <a:solidFill>
                  <a:srgbClr val="003C69"/>
                </a:solidFill>
              </a:rPr>
              <a:t>ha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  <a:buFontTx/>
              <a:buChar char="•"/>
            </a:pPr>
            <a:endParaRPr lang="cs-CZ" sz="1700" b="0" dirty="0">
              <a:solidFill>
                <a:srgbClr val="003C6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1</a:t>
            </a:r>
            <a:r>
              <a:rPr lang="cs-CZ" sz="1700" b="0" dirty="0">
                <a:solidFill>
                  <a:srgbClr val="003C69"/>
                </a:solidFill>
              </a:rPr>
              <a:t>. etapa: letecké překladiště </a:t>
            </a:r>
            <a:r>
              <a:rPr lang="cs-CZ" sz="1700" b="0" dirty="0" smtClean="0">
                <a:solidFill>
                  <a:srgbClr val="003C69"/>
                </a:solidFill>
              </a:rPr>
              <a:t>                                – </a:t>
            </a:r>
            <a:r>
              <a:rPr lang="cs-CZ" sz="1700" b="0" dirty="0">
                <a:solidFill>
                  <a:srgbClr val="003C69"/>
                </a:solidFill>
              </a:rPr>
              <a:t>dokončeno / </a:t>
            </a:r>
            <a:r>
              <a:rPr lang="cs-CZ" sz="1700" b="0" dirty="0" smtClean="0">
                <a:solidFill>
                  <a:srgbClr val="003C69"/>
                </a:solidFill>
              </a:rPr>
              <a:t>pronajato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2</a:t>
            </a:r>
            <a:r>
              <a:rPr lang="cs-CZ" sz="1700" b="0" dirty="0">
                <a:solidFill>
                  <a:srgbClr val="003C69"/>
                </a:solidFill>
              </a:rPr>
              <a:t>. etapa: železniční překladiště </a:t>
            </a:r>
            <a:r>
              <a:rPr lang="cs-CZ" sz="1700" b="0" dirty="0" smtClean="0">
                <a:solidFill>
                  <a:srgbClr val="003C69"/>
                </a:solidFill>
              </a:rPr>
              <a:t>                               – zahájeno 1/2018</a:t>
            </a:r>
          </a:p>
          <a:p>
            <a:pPr eaLnBrk="1" hangingPunct="1">
              <a:lnSpc>
                <a:spcPct val="80000"/>
              </a:lnSpc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3. etapa: multimodální </a:t>
            </a:r>
            <a:r>
              <a:rPr lang="cs-CZ" sz="1700" b="0" dirty="0" err="1" smtClean="0">
                <a:solidFill>
                  <a:srgbClr val="003C69"/>
                </a:solidFill>
              </a:rPr>
              <a:t>cargo</a:t>
            </a:r>
            <a:r>
              <a:rPr lang="cs-CZ" sz="1700" b="0" dirty="0" smtClean="0">
                <a:solidFill>
                  <a:srgbClr val="003C69"/>
                </a:solidFill>
              </a:rPr>
              <a:t> ve fázi přípravy</a:t>
            </a:r>
          </a:p>
          <a:p>
            <a:endParaRPr lang="cs-CZ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3" t="11111" r="3542" b="69893"/>
          <a:stretch/>
        </p:blipFill>
        <p:spPr bwMode="auto">
          <a:xfrm>
            <a:off x="6732240" y="335439"/>
            <a:ext cx="1831073" cy="584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8313" y="1125538"/>
            <a:ext cx="8136135" cy="54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dirty="0"/>
              <a:t>Hrabová</a:t>
            </a:r>
          </a:p>
          <a:p>
            <a:pPr eaLnBrk="1" hangingPunct="1"/>
            <a:endParaRPr lang="cs-CZ" sz="1000" dirty="0"/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Průmyslová zóna:		</a:t>
            </a:r>
            <a:r>
              <a:rPr lang="cs-CZ" sz="1500" b="0" dirty="0" smtClean="0">
                <a:solidFill>
                  <a:srgbClr val="003C69"/>
                </a:solidFill>
              </a:rPr>
              <a:t>115</a:t>
            </a:r>
            <a:r>
              <a:rPr lang="en-GB" sz="1500" b="0" dirty="0" smtClean="0">
                <a:solidFill>
                  <a:srgbClr val="003C69"/>
                </a:solidFill>
              </a:rPr>
              <a:t> </a:t>
            </a:r>
            <a:r>
              <a:rPr lang="en-GB" sz="1500" b="0" dirty="0">
                <a:solidFill>
                  <a:srgbClr val="003C69"/>
                </a:solidFill>
              </a:rPr>
              <a:t>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Komerční zóna:		  </a:t>
            </a:r>
            <a:r>
              <a:rPr lang="cs-CZ" sz="1500" b="0" dirty="0">
                <a:solidFill>
                  <a:srgbClr val="003C69"/>
                </a:solidFill>
              </a:rPr>
              <a:t>15 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</a:pPr>
            <a:endParaRPr lang="cs-CZ" sz="1500" b="0" dirty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</a:pPr>
            <a:endParaRPr lang="cs-CZ" sz="1000" b="0" dirty="0">
              <a:solidFill>
                <a:srgbClr val="003C69"/>
              </a:solidFill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Příprava zóny započala v roce 1999, </a:t>
            </a:r>
            <a:r>
              <a:rPr lang="cs-CZ" sz="1400" b="0" dirty="0" smtClean="0">
                <a:solidFill>
                  <a:srgbClr val="003C69"/>
                </a:solidFill>
              </a:rPr>
              <a:t>probíhala                                                                                        v </a:t>
            </a:r>
            <a:r>
              <a:rPr lang="cs-CZ" sz="1400" b="0" dirty="0">
                <a:solidFill>
                  <a:srgbClr val="003C69"/>
                </a:solidFill>
              </a:rPr>
              <a:t>letech 2000-2007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Původně byla městem připravena plocha 30 + 30 ha</a:t>
            </a:r>
            <a:r>
              <a:rPr lang="cs-CZ" sz="1400" b="0" dirty="0" smtClean="0">
                <a:solidFill>
                  <a:srgbClr val="003C69"/>
                </a:solidFill>
              </a:rPr>
              <a:t>,</a:t>
            </a:r>
          </a:p>
          <a:p>
            <a:pPr marL="0" indent="0" eaLnBrk="1" hangingPunct="1">
              <a:spcBef>
                <a:spcPts val="600"/>
              </a:spcBef>
            </a:pPr>
            <a:r>
              <a:rPr lang="cs-CZ" sz="1400" b="0" dirty="0" smtClean="0">
                <a:solidFill>
                  <a:srgbClr val="003C69"/>
                </a:solidFill>
              </a:rPr>
              <a:t> </a:t>
            </a:r>
            <a:r>
              <a:rPr lang="cs-CZ" sz="1400" b="0" dirty="0">
                <a:solidFill>
                  <a:srgbClr val="003C69"/>
                </a:solidFill>
              </a:rPr>
              <a:t>následně území rozšířila společnost CTP Invest </a:t>
            </a:r>
            <a:r>
              <a:rPr lang="cs-CZ" sz="1400" b="0" dirty="0" smtClean="0">
                <a:solidFill>
                  <a:srgbClr val="003C69"/>
                </a:solidFill>
              </a:rPr>
              <a:t>(</a:t>
            </a:r>
            <a:r>
              <a:rPr lang="cs-CZ" sz="1400" b="0" dirty="0">
                <a:solidFill>
                  <a:srgbClr val="003C69"/>
                </a:solidFill>
              </a:rPr>
              <a:t>celková plocha PZ je </a:t>
            </a:r>
            <a:r>
              <a:rPr lang="cs-CZ" sz="1400" b="0" dirty="0" smtClean="0">
                <a:solidFill>
                  <a:srgbClr val="003C69"/>
                </a:solidFill>
              </a:rPr>
              <a:t>115 </a:t>
            </a:r>
            <a:r>
              <a:rPr lang="cs-CZ" sz="1400" b="0" dirty="0">
                <a:solidFill>
                  <a:srgbClr val="003C69"/>
                </a:solidFill>
              </a:rPr>
              <a:t>ha)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Náklady na přípravu zóny, výkupy pozemků a stavbu potřebné infrastruktury hradilo z převážné části statutární město Ostrava (celkové náklady zhruba </a:t>
            </a:r>
            <a:r>
              <a:rPr lang="cs-CZ" sz="1400" b="0" dirty="0" smtClean="0">
                <a:solidFill>
                  <a:srgbClr val="003C69"/>
                </a:solidFill>
              </a:rPr>
              <a:t>691 </a:t>
            </a:r>
            <a:r>
              <a:rPr lang="cs-CZ" sz="1400" b="0" dirty="0">
                <a:solidFill>
                  <a:srgbClr val="003C69"/>
                </a:solidFill>
              </a:rPr>
              <a:t>mil. Kč, </a:t>
            </a:r>
            <a:r>
              <a:rPr lang="cs-CZ" sz="1400" b="0" dirty="0" smtClean="0">
                <a:solidFill>
                  <a:srgbClr val="003C69"/>
                </a:solidFill>
              </a:rPr>
              <a:t>z toho dotace 118 mil. Kč, město  573 mil</a:t>
            </a:r>
            <a:r>
              <a:rPr lang="cs-CZ" sz="1400" b="0" dirty="0">
                <a:solidFill>
                  <a:srgbClr val="003C69"/>
                </a:solidFill>
              </a:rPr>
              <a:t>. Kč)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V současné době působí v zóně </a:t>
            </a:r>
            <a:r>
              <a:rPr lang="cs-CZ" sz="1400" b="0" dirty="0" smtClean="0">
                <a:solidFill>
                  <a:srgbClr val="003C69"/>
                </a:solidFill>
              </a:rPr>
              <a:t>přes 50 zahraničních i českých společností (mezi </a:t>
            </a:r>
            <a:r>
              <a:rPr lang="cs-CZ" sz="1400" b="0" dirty="0">
                <a:solidFill>
                  <a:srgbClr val="003C69"/>
                </a:solidFill>
              </a:rPr>
              <a:t>největší klienty </a:t>
            </a:r>
            <a:r>
              <a:rPr lang="cs-CZ" sz="1400" b="0" dirty="0" err="1" smtClean="0">
                <a:solidFill>
                  <a:srgbClr val="003C69"/>
                </a:solidFill>
              </a:rPr>
              <a:t>CTParku</a:t>
            </a:r>
            <a:r>
              <a:rPr lang="cs-CZ" sz="1400" b="0" dirty="0" smtClean="0">
                <a:solidFill>
                  <a:srgbClr val="003C69"/>
                </a:solidFill>
              </a:rPr>
              <a:t> patří </a:t>
            </a:r>
            <a:r>
              <a:rPr lang="cs-CZ" sz="1400" b="0" dirty="0" err="1">
                <a:solidFill>
                  <a:srgbClr val="003C69"/>
                </a:solidFill>
              </a:rPr>
              <a:t>Brembo</a:t>
            </a:r>
            <a:r>
              <a:rPr lang="cs-CZ" sz="1400" b="0" dirty="0">
                <a:solidFill>
                  <a:srgbClr val="003C69"/>
                </a:solidFill>
              </a:rPr>
              <a:t>, </a:t>
            </a:r>
            <a:r>
              <a:rPr lang="cs-CZ" sz="1400" b="0" dirty="0" smtClean="0">
                <a:solidFill>
                  <a:srgbClr val="003C69"/>
                </a:solidFill>
              </a:rPr>
              <a:t>Moneta, </a:t>
            </a:r>
            <a:r>
              <a:rPr lang="cs-CZ" sz="1400" b="0" dirty="0">
                <a:solidFill>
                  <a:srgbClr val="003C69"/>
                </a:solidFill>
              </a:rPr>
              <a:t>ITT, Grupo </a:t>
            </a:r>
            <a:r>
              <a:rPr lang="cs-CZ" sz="1400" b="0" dirty="0" err="1">
                <a:solidFill>
                  <a:srgbClr val="003C69"/>
                </a:solidFill>
              </a:rPr>
              <a:t>Antolin</a:t>
            </a:r>
            <a:r>
              <a:rPr lang="cs-CZ" sz="1400" b="0" dirty="0">
                <a:solidFill>
                  <a:srgbClr val="003C69"/>
                </a:solidFill>
              </a:rPr>
              <a:t>, ABB, Continental, </a:t>
            </a:r>
            <a:r>
              <a:rPr lang="cs-CZ" sz="1400" b="0" dirty="0" smtClean="0">
                <a:solidFill>
                  <a:srgbClr val="003C69"/>
                </a:solidFill>
              </a:rPr>
              <a:t>CTS, HP </a:t>
            </a:r>
            <a:r>
              <a:rPr lang="cs-CZ" sz="1400" b="0" dirty="0" err="1" smtClean="0">
                <a:solidFill>
                  <a:srgbClr val="003C69"/>
                </a:solidFill>
              </a:rPr>
              <a:t>Pelzer</a:t>
            </a:r>
            <a:r>
              <a:rPr lang="cs-CZ" sz="1400" b="0" dirty="0" smtClean="0">
                <a:solidFill>
                  <a:srgbClr val="003C69"/>
                </a:solidFill>
              </a:rPr>
              <a:t> ad.)</a:t>
            </a:r>
            <a:endParaRPr lang="cs-CZ" sz="1400" b="0" dirty="0">
              <a:solidFill>
                <a:srgbClr val="003C69"/>
              </a:solidFill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Celkové investice v zóně </a:t>
            </a:r>
            <a:r>
              <a:rPr lang="cs-CZ" sz="1400" b="0" dirty="0" smtClean="0">
                <a:solidFill>
                  <a:srgbClr val="003C69"/>
                </a:solidFill>
              </a:rPr>
              <a:t>dosáhly </a:t>
            </a:r>
            <a:r>
              <a:rPr lang="cs-CZ" sz="1400" dirty="0" smtClean="0">
                <a:solidFill>
                  <a:srgbClr val="003C69"/>
                </a:solidFill>
              </a:rPr>
              <a:t>17,14 </a:t>
            </a:r>
            <a:r>
              <a:rPr lang="cs-CZ" sz="1400" dirty="0">
                <a:solidFill>
                  <a:srgbClr val="003C69"/>
                </a:solidFill>
              </a:rPr>
              <a:t>mld. Kč</a:t>
            </a:r>
            <a:r>
              <a:rPr lang="cs-CZ" sz="1400" b="0" dirty="0">
                <a:solidFill>
                  <a:srgbClr val="003C69"/>
                </a:solidFill>
              </a:rPr>
              <a:t>. (k </a:t>
            </a:r>
            <a:r>
              <a:rPr lang="cs-CZ" sz="1400" b="0" dirty="0" smtClean="0">
                <a:solidFill>
                  <a:srgbClr val="003C69"/>
                </a:solidFill>
              </a:rPr>
              <a:t>31.12. </a:t>
            </a:r>
            <a:r>
              <a:rPr lang="cs-CZ" sz="1400" b="0" dirty="0">
                <a:solidFill>
                  <a:srgbClr val="003C69"/>
                </a:solidFill>
              </a:rPr>
              <a:t>2017)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Vytvořeno </a:t>
            </a:r>
            <a:r>
              <a:rPr lang="cs-CZ" sz="1400" b="0" dirty="0">
                <a:solidFill>
                  <a:srgbClr val="003C69"/>
                </a:solidFill>
              </a:rPr>
              <a:t>bylo </a:t>
            </a:r>
            <a:r>
              <a:rPr lang="cs-CZ" sz="1400" dirty="0" smtClean="0">
                <a:solidFill>
                  <a:srgbClr val="003C69"/>
                </a:solidFill>
              </a:rPr>
              <a:t>8 149 </a:t>
            </a:r>
            <a:r>
              <a:rPr lang="cs-CZ" sz="1400" b="0" dirty="0" smtClean="0">
                <a:solidFill>
                  <a:srgbClr val="003C69"/>
                </a:solidFill>
              </a:rPr>
              <a:t>nových pracovních </a:t>
            </a:r>
            <a:r>
              <a:rPr lang="cs-CZ" sz="1400" b="0" dirty="0">
                <a:solidFill>
                  <a:srgbClr val="003C69"/>
                </a:solidFill>
              </a:rPr>
              <a:t>míst (k </a:t>
            </a:r>
            <a:r>
              <a:rPr lang="cs-CZ" sz="1400" b="0" dirty="0" smtClean="0">
                <a:solidFill>
                  <a:srgbClr val="003C69"/>
                </a:solidFill>
              </a:rPr>
              <a:t>31.12. 2017)</a:t>
            </a:r>
            <a:endParaRPr lang="cs-CZ" sz="1400" b="0" dirty="0">
              <a:solidFill>
                <a:srgbClr val="003C69"/>
              </a:solidFill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cs-CZ" sz="1400" b="0" dirty="0">
                <a:solidFill>
                  <a:srgbClr val="003C69"/>
                </a:solidFill>
              </a:rPr>
              <a:t>Zóna získala za roky 2004, 2005, 2007, 2009 a 2010 ocenění Ministerstva průmyslu a obchodu v soutěži o průmyslovou nemovitost roku (1. a 2. místo pro město Ostravu a 1. a 2. místo pro CTP Park</a:t>
            </a:r>
            <a:r>
              <a:rPr lang="cs-CZ" sz="1400" b="0" dirty="0" smtClean="0">
                <a:solidFill>
                  <a:srgbClr val="003C69"/>
                </a:solidFill>
              </a:rPr>
              <a:t>)</a:t>
            </a:r>
            <a:endParaRPr lang="cs-CZ" sz="1400" b="0" dirty="0">
              <a:solidFill>
                <a:srgbClr val="003C69"/>
              </a:solidFill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4681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Průmyslové zóny</a:t>
            </a:r>
            <a:endParaRPr lang="cs-CZ" sz="3600" b="0" dirty="0">
              <a:solidFill>
                <a:schemeClr val="tx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1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olný tvar 1"/>
          <p:cNvSpPr/>
          <p:nvPr/>
        </p:nvSpPr>
        <p:spPr bwMode="auto">
          <a:xfrm>
            <a:off x="300942" y="162046"/>
            <a:ext cx="1469985" cy="1180617"/>
          </a:xfrm>
          <a:custGeom>
            <a:avLst/>
            <a:gdLst>
              <a:gd name="connsiteX0" fmla="*/ 0 w 1469985"/>
              <a:gd name="connsiteY0" fmla="*/ 636607 h 1180617"/>
              <a:gd name="connsiteX1" fmla="*/ 462987 w 1469985"/>
              <a:gd name="connsiteY1" fmla="*/ 289367 h 1180617"/>
              <a:gd name="connsiteX2" fmla="*/ 1180617 w 1469985"/>
              <a:gd name="connsiteY2" fmla="*/ 0 h 1180617"/>
              <a:gd name="connsiteX3" fmla="*/ 1388962 w 1469985"/>
              <a:gd name="connsiteY3" fmla="*/ 289367 h 1180617"/>
              <a:gd name="connsiteX4" fmla="*/ 1469985 w 1469985"/>
              <a:gd name="connsiteY4" fmla="*/ 1099595 h 1180617"/>
              <a:gd name="connsiteX5" fmla="*/ 868101 w 1469985"/>
              <a:gd name="connsiteY5" fmla="*/ 1180617 h 1180617"/>
              <a:gd name="connsiteX6" fmla="*/ 763929 w 1469985"/>
              <a:gd name="connsiteY6" fmla="*/ 578734 h 1180617"/>
              <a:gd name="connsiteX7" fmla="*/ 196769 w 1469985"/>
              <a:gd name="connsiteY7" fmla="*/ 972273 h 1180617"/>
              <a:gd name="connsiteX8" fmla="*/ 0 w 1469985"/>
              <a:gd name="connsiteY8" fmla="*/ 636607 h 118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9985" h="1180617">
                <a:moveTo>
                  <a:pt x="0" y="636607"/>
                </a:moveTo>
                <a:lnTo>
                  <a:pt x="462987" y="289367"/>
                </a:lnTo>
                <a:lnTo>
                  <a:pt x="1180617" y="0"/>
                </a:lnTo>
                <a:lnTo>
                  <a:pt x="1388962" y="289367"/>
                </a:lnTo>
                <a:lnTo>
                  <a:pt x="1469985" y="1099595"/>
                </a:lnTo>
                <a:lnTo>
                  <a:pt x="868101" y="1180617"/>
                </a:lnTo>
                <a:lnTo>
                  <a:pt x="763929" y="578734"/>
                </a:lnTo>
                <a:lnTo>
                  <a:pt x="196769" y="972273"/>
                </a:lnTo>
                <a:lnTo>
                  <a:pt x="0" y="636607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rgbClr val="00ADD0"/>
              </a:solidFill>
              <a:effectLst/>
              <a:latin typeface="Arial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932040" y="1"/>
            <a:ext cx="4211960" cy="3772438"/>
            <a:chOff x="4932040" y="1"/>
            <a:chExt cx="4211960" cy="37724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9" t="15022" r="37840" b="11253"/>
            <a:stretch/>
          </p:blipFill>
          <p:spPr bwMode="auto">
            <a:xfrm>
              <a:off x="4932040" y="1"/>
              <a:ext cx="4211960" cy="3772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Volný tvar 2"/>
            <p:cNvSpPr/>
            <p:nvPr/>
          </p:nvSpPr>
          <p:spPr bwMode="auto">
            <a:xfrm>
              <a:off x="6342926" y="127322"/>
              <a:ext cx="1018571" cy="821802"/>
            </a:xfrm>
            <a:custGeom>
              <a:avLst/>
              <a:gdLst>
                <a:gd name="connsiteX0" fmla="*/ 0 w 1030146"/>
                <a:gd name="connsiteY0" fmla="*/ 416689 h 844952"/>
                <a:gd name="connsiteX1" fmla="*/ 810227 w 1030146"/>
                <a:gd name="connsiteY1" fmla="*/ 0 h 844952"/>
                <a:gd name="connsiteX2" fmla="*/ 960698 w 1030146"/>
                <a:gd name="connsiteY2" fmla="*/ 196770 h 844952"/>
                <a:gd name="connsiteX3" fmla="*/ 1030146 w 1030146"/>
                <a:gd name="connsiteY3" fmla="*/ 752355 h 844952"/>
                <a:gd name="connsiteX4" fmla="*/ 601883 w 1030146"/>
                <a:gd name="connsiteY4" fmla="*/ 844952 h 844952"/>
                <a:gd name="connsiteX5" fmla="*/ 544010 w 1030146"/>
                <a:gd name="connsiteY5" fmla="*/ 405114 h 844952"/>
                <a:gd name="connsiteX6" fmla="*/ 162045 w 1030146"/>
                <a:gd name="connsiteY6" fmla="*/ 659757 h 844952"/>
                <a:gd name="connsiteX7" fmla="*/ 0 w 1030146"/>
                <a:gd name="connsiteY7" fmla="*/ 416689 h 844952"/>
                <a:gd name="connsiteX0" fmla="*/ 0 w 1018571"/>
                <a:gd name="connsiteY0" fmla="*/ 416689 h 844952"/>
                <a:gd name="connsiteX1" fmla="*/ 810227 w 1018571"/>
                <a:gd name="connsiteY1" fmla="*/ 0 h 844952"/>
                <a:gd name="connsiteX2" fmla="*/ 960698 w 1018571"/>
                <a:gd name="connsiteY2" fmla="*/ 196770 h 844952"/>
                <a:gd name="connsiteX3" fmla="*/ 1018571 w 1018571"/>
                <a:gd name="connsiteY3" fmla="*/ 787079 h 844952"/>
                <a:gd name="connsiteX4" fmla="*/ 601883 w 1018571"/>
                <a:gd name="connsiteY4" fmla="*/ 844952 h 844952"/>
                <a:gd name="connsiteX5" fmla="*/ 544010 w 1018571"/>
                <a:gd name="connsiteY5" fmla="*/ 405114 h 844952"/>
                <a:gd name="connsiteX6" fmla="*/ 162045 w 1018571"/>
                <a:gd name="connsiteY6" fmla="*/ 659757 h 844952"/>
                <a:gd name="connsiteX7" fmla="*/ 0 w 1018571"/>
                <a:gd name="connsiteY7" fmla="*/ 416689 h 844952"/>
                <a:gd name="connsiteX0" fmla="*/ 0 w 1018571"/>
                <a:gd name="connsiteY0" fmla="*/ 393539 h 821802"/>
                <a:gd name="connsiteX1" fmla="*/ 752354 w 1018571"/>
                <a:gd name="connsiteY1" fmla="*/ 0 h 821802"/>
                <a:gd name="connsiteX2" fmla="*/ 960698 w 1018571"/>
                <a:gd name="connsiteY2" fmla="*/ 173620 h 821802"/>
                <a:gd name="connsiteX3" fmla="*/ 1018571 w 1018571"/>
                <a:gd name="connsiteY3" fmla="*/ 763929 h 821802"/>
                <a:gd name="connsiteX4" fmla="*/ 601883 w 1018571"/>
                <a:gd name="connsiteY4" fmla="*/ 821802 h 821802"/>
                <a:gd name="connsiteX5" fmla="*/ 544010 w 1018571"/>
                <a:gd name="connsiteY5" fmla="*/ 381964 h 821802"/>
                <a:gd name="connsiteX6" fmla="*/ 162045 w 1018571"/>
                <a:gd name="connsiteY6" fmla="*/ 636607 h 821802"/>
                <a:gd name="connsiteX7" fmla="*/ 0 w 1018571"/>
                <a:gd name="connsiteY7" fmla="*/ 393539 h 821802"/>
                <a:gd name="connsiteX0" fmla="*/ 0 w 1018571"/>
                <a:gd name="connsiteY0" fmla="*/ 393539 h 821802"/>
                <a:gd name="connsiteX1" fmla="*/ 752354 w 1018571"/>
                <a:gd name="connsiteY1" fmla="*/ 0 h 821802"/>
                <a:gd name="connsiteX2" fmla="*/ 960698 w 1018571"/>
                <a:gd name="connsiteY2" fmla="*/ 173620 h 821802"/>
                <a:gd name="connsiteX3" fmla="*/ 1018571 w 1018571"/>
                <a:gd name="connsiteY3" fmla="*/ 763929 h 821802"/>
                <a:gd name="connsiteX4" fmla="*/ 601883 w 1018571"/>
                <a:gd name="connsiteY4" fmla="*/ 821802 h 821802"/>
                <a:gd name="connsiteX5" fmla="*/ 544010 w 1018571"/>
                <a:gd name="connsiteY5" fmla="*/ 381964 h 821802"/>
                <a:gd name="connsiteX6" fmla="*/ 138895 w 1018571"/>
                <a:gd name="connsiteY6" fmla="*/ 590308 h 821802"/>
                <a:gd name="connsiteX7" fmla="*/ 0 w 1018571"/>
                <a:gd name="connsiteY7" fmla="*/ 393539 h 821802"/>
                <a:gd name="connsiteX0" fmla="*/ 0 w 1018571"/>
                <a:gd name="connsiteY0" fmla="*/ 393539 h 821802"/>
                <a:gd name="connsiteX1" fmla="*/ 752354 w 1018571"/>
                <a:gd name="connsiteY1" fmla="*/ 0 h 821802"/>
                <a:gd name="connsiteX2" fmla="*/ 960698 w 1018571"/>
                <a:gd name="connsiteY2" fmla="*/ 173620 h 821802"/>
                <a:gd name="connsiteX3" fmla="*/ 1018571 w 1018571"/>
                <a:gd name="connsiteY3" fmla="*/ 763929 h 821802"/>
                <a:gd name="connsiteX4" fmla="*/ 601883 w 1018571"/>
                <a:gd name="connsiteY4" fmla="*/ 821802 h 821802"/>
                <a:gd name="connsiteX5" fmla="*/ 544010 w 1018571"/>
                <a:gd name="connsiteY5" fmla="*/ 381964 h 821802"/>
                <a:gd name="connsiteX6" fmla="*/ 162045 w 1018571"/>
                <a:gd name="connsiteY6" fmla="*/ 625032 h 821802"/>
                <a:gd name="connsiteX7" fmla="*/ 0 w 1018571"/>
                <a:gd name="connsiteY7" fmla="*/ 393539 h 82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8571" h="821802">
                  <a:moveTo>
                    <a:pt x="0" y="393539"/>
                  </a:moveTo>
                  <a:lnTo>
                    <a:pt x="752354" y="0"/>
                  </a:lnTo>
                  <a:lnTo>
                    <a:pt x="960698" y="173620"/>
                  </a:lnTo>
                  <a:lnTo>
                    <a:pt x="1018571" y="763929"/>
                  </a:lnTo>
                  <a:lnTo>
                    <a:pt x="601883" y="821802"/>
                  </a:lnTo>
                  <a:lnTo>
                    <a:pt x="544010" y="381964"/>
                  </a:lnTo>
                  <a:lnTo>
                    <a:pt x="162045" y="625032"/>
                  </a:lnTo>
                  <a:lnTo>
                    <a:pt x="0" y="393539"/>
                  </a:lnTo>
                  <a:close/>
                </a:path>
              </a:pathLst>
            </a:custGeom>
            <a:solidFill>
              <a:srgbClr val="00B0F0">
                <a:alpha val="49000"/>
              </a:srgbClr>
            </a:solidFill>
            <a:ln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20650" h="44450" prst="angle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rgbClr val="00ADD0"/>
                </a:solidFill>
                <a:effectLst/>
                <a:latin typeface="Arial" charset="0"/>
              </a:endParaRPr>
            </a:p>
          </p:txBody>
        </p:sp>
        <p:sp>
          <p:nvSpPr>
            <p:cNvPr id="4" name="Volný tvar 3"/>
            <p:cNvSpPr/>
            <p:nvPr/>
          </p:nvSpPr>
          <p:spPr bwMode="auto">
            <a:xfrm>
              <a:off x="6400800" y="544010"/>
              <a:ext cx="1180618" cy="3171463"/>
            </a:xfrm>
            <a:custGeom>
              <a:avLst/>
              <a:gdLst>
                <a:gd name="connsiteX0" fmla="*/ 358815 w 1180618"/>
                <a:gd name="connsiteY0" fmla="*/ 3125165 h 3171463"/>
                <a:gd name="connsiteX1" fmla="*/ 1180618 w 1180618"/>
                <a:gd name="connsiteY1" fmla="*/ 2476982 h 3171463"/>
                <a:gd name="connsiteX2" fmla="*/ 960699 w 1180618"/>
                <a:gd name="connsiteY2" fmla="*/ 439838 h 3171463"/>
                <a:gd name="connsiteX3" fmla="*/ 486137 w 1180618"/>
                <a:gd name="connsiteY3" fmla="*/ 486137 h 3171463"/>
                <a:gd name="connsiteX4" fmla="*/ 486137 w 1180618"/>
                <a:gd name="connsiteY4" fmla="*/ 0 h 3171463"/>
                <a:gd name="connsiteX5" fmla="*/ 115747 w 1180618"/>
                <a:gd name="connsiteY5" fmla="*/ 254643 h 3171463"/>
                <a:gd name="connsiteX6" fmla="*/ 23149 w 1180618"/>
                <a:gd name="connsiteY6" fmla="*/ 1169043 h 3171463"/>
                <a:gd name="connsiteX7" fmla="*/ 0 w 1180618"/>
                <a:gd name="connsiteY7" fmla="*/ 2095018 h 3171463"/>
                <a:gd name="connsiteX8" fmla="*/ 57873 w 1180618"/>
                <a:gd name="connsiteY8" fmla="*/ 2696901 h 3171463"/>
                <a:gd name="connsiteX9" fmla="*/ 243068 w 1180618"/>
                <a:gd name="connsiteY9" fmla="*/ 3171463 h 3171463"/>
                <a:gd name="connsiteX10" fmla="*/ 428263 w 1180618"/>
                <a:gd name="connsiteY10" fmla="*/ 3078866 h 3171463"/>
                <a:gd name="connsiteX11" fmla="*/ 439838 w 1180618"/>
                <a:gd name="connsiteY11" fmla="*/ 3055717 h 3171463"/>
                <a:gd name="connsiteX12" fmla="*/ 358815 w 1180618"/>
                <a:gd name="connsiteY12" fmla="*/ 3125165 h 3171463"/>
                <a:gd name="connsiteX0" fmla="*/ 358815 w 1180618"/>
                <a:gd name="connsiteY0" fmla="*/ 3125165 h 3171463"/>
                <a:gd name="connsiteX1" fmla="*/ 1180618 w 1180618"/>
                <a:gd name="connsiteY1" fmla="*/ 2476982 h 3171463"/>
                <a:gd name="connsiteX2" fmla="*/ 960699 w 1180618"/>
                <a:gd name="connsiteY2" fmla="*/ 439838 h 3171463"/>
                <a:gd name="connsiteX3" fmla="*/ 486137 w 1180618"/>
                <a:gd name="connsiteY3" fmla="*/ 486137 h 3171463"/>
                <a:gd name="connsiteX4" fmla="*/ 486137 w 1180618"/>
                <a:gd name="connsiteY4" fmla="*/ 0 h 3171463"/>
                <a:gd name="connsiteX5" fmla="*/ 115747 w 1180618"/>
                <a:gd name="connsiteY5" fmla="*/ 254643 h 3171463"/>
                <a:gd name="connsiteX6" fmla="*/ 23149 w 1180618"/>
                <a:gd name="connsiteY6" fmla="*/ 1169043 h 3171463"/>
                <a:gd name="connsiteX7" fmla="*/ 0 w 1180618"/>
                <a:gd name="connsiteY7" fmla="*/ 2095018 h 3171463"/>
                <a:gd name="connsiteX8" fmla="*/ 57873 w 1180618"/>
                <a:gd name="connsiteY8" fmla="*/ 2696901 h 3171463"/>
                <a:gd name="connsiteX9" fmla="*/ 243068 w 1180618"/>
                <a:gd name="connsiteY9" fmla="*/ 3171463 h 3171463"/>
                <a:gd name="connsiteX10" fmla="*/ 428263 w 1180618"/>
                <a:gd name="connsiteY10" fmla="*/ 3078866 h 3171463"/>
                <a:gd name="connsiteX11" fmla="*/ 439838 w 1180618"/>
                <a:gd name="connsiteY11" fmla="*/ 3055717 h 3171463"/>
                <a:gd name="connsiteX12" fmla="*/ 358815 w 1180618"/>
                <a:gd name="connsiteY12" fmla="*/ 3125165 h 3171463"/>
                <a:gd name="connsiteX0" fmla="*/ 439838 w 1180618"/>
                <a:gd name="connsiteY0" fmla="*/ 3055717 h 3171463"/>
                <a:gd name="connsiteX1" fmla="*/ 1180618 w 1180618"/>
                <a:gd name="connsiteY1" fmla="*/ 2476982 h 3171463"/>
                <a:gd name="connsiteX2" fmla="*/ 960699 w 1180618"/>
                <a:gd name="connsiteY2" fmla="*/ 439838 h 3171463"/>
                <a:gd name="connsiteX3" fmla="*/ 486137 w 1180618"/>
                <a:gd name="connsiteY3" fmla="*/ 486137 h 3171463"/>
                <a:gd name="connsiteX4" fmla="*/ 486137 w 1180618"/>
                <a:gd name="connsiteY4" fmla="*/ 0 h 3171463"/>
                <a:gd name="connsiteX5" fmla="*/ 115747 w 1180618"/>
                <a:gd name="connsiteY5" fmla="*/ 254643 h 3171463"/>
                <a:gd name="connsiteX6" fmla="*/ 23149 w 1180618"/>
                <a:gd name="connsiteY6" fmla="*/ 1169043 h 3171463"/>
                <a:gd name="connsiteX7" fmla="*/ 0 w 1180618"/>
                <a:gd name="connsiteY7" fmla="*/ 2095018 h 3171463"/>
                <a:gd name="connsiteX8" fmla="*/ 57873 w 1180618"/>
                <a:gd name="connsiteY8" fmla="*/ 2696901 h 3171463"/>
                <a:gd name="connsiteX9" fmla="*/ 243068 w 1180618"/>
                <a:gd name="connsiteY9" fmla="*/ 3171463 h 3171463"/>
                <a:gd name="connsiteX10" fmla="*/ 428263 w 1180618"/>
                <a:gd name="connsiteY10" fmla="*/ 3078866 h 3171463"/>
                <a:gd name="connsiteX11" fmla="*/ 439838 w 1180618"/>
                <a:gd name="connsiteY11" fmla="*/ 3055717 h 3171463"/>
                <a:gd name="connsiteX0" fmla="*/ 428263 w 1180618"/>
                <a:gd name="connsiteY0" fmla="*/ 3078866 h 3171463"/>
                <a:gd name="connsiteX1" fmla="*/ 1180618 w 1180618"/>
                <a:gd name="connsiteY1" fmla="*/ 2476982 h 3171463"/>
                <a:gd name="connsiteX2" fmla="*/ 960699 w 1180618"/>
                <a:gd name="connsiteY2" fmla="*/ 439838 h 3171463"/>
                <a:gd name="connsiteX3" fmla="*/ 486137 w 1180618"/>
                <a:gd name="connsiteY3" fmla="*/ 486137 h 3171463"/>
                <a:gd name="connsiteX4" fmla="*/ 486137 w 1180618"/>
                <a:gd name="connsiteY4" fmla="*/ 0 h 3171463"/>
                <a:gd name="connsiteX5" fmla="*/ 115747 w 1180618"/>
                <a:gd name="connsiteY5" fmla="*/ 254643 h 3171463"/>
                <a:gd name="connsiteX6" fmla="*/ 23149 w 1180618"/>
                <a:gd name="connsiteY6" fmla="*/ 1169043 h 3171463"/>
                <a:gd name="connsiteX7" fmla="*/ 0 w 1180618"/>
                <a:gd name="connsiteY7" fmla="*/ 2095018 h 3171463"/>
                <a:gd name="connsiteX8" fmla="*/ 57873 w 1180618"/>
                <a:gd name="connsiteY8" fmla="*/ 2696901 h 3171463"/>
                <a:gd name="connsiteX9" fmla="*/ 243068 w 1180618"/>
                <a:gd name="connsiteY9" fmla="*/ 3171463 h 3171463"/>
                <a:gd name="connsiteX10" fmla="*/ 428263 w 1180618"/>
                <a:gd name="connsiteY10" fmla="*/ 3078866 h 31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0618" h="3171463">
                  <a:moveTo>
                    <a:pt x="428263" y="3078866"/>
                  </a:moveTo>
                  <a:lnTo>
                    <a:pt x="1180618" y="2476982"/>
                  </a:lnTo>
                  <a:lnTo>
                    <a:pt x="960699" y="439838"/>
                  </a:lnTo>
                  <a:lnTo>
                    <a:pt x="486137" y="486137"/>
                  </a:lnTo>
                  <a:lnTo>
                    <a:pt x="486137" y="0"/>
                  </a:lnTo>
                  <a:lnTo>
                    <a:pt x="115747" y="254643"/>
                  </a:lnTo>
                  <a:lnTo>
                    <a:pt x="23149" y="1169043"/>
                  </a:lnTo>
                  <a:lnTo>
                    <a:pt x="0" y="2095018"/>
                  </a:lnTo>
                  <a:lnTo>
                    <a:pt x="57873" y="2696901"/>
                  </a:lnTo>
                  <a:lnTo>
                    <a:pt x="243068" y="3171463"/>
                  </a:lnTo>
                  <a:lnTo>
                    <a:pt x="428263" y="3078866"/>
                  </a:lnTo>
                  <a:close/>
                </a:path>
              </a:pathLst>
            </a:custGeom>
            <a:solidFill>
              <a:schemeClr val="accent1">
                <a:alpha val="49000"/>
              </a:schemeClr>
            </a:solidFill>
            <a:ln>
              <a:headEnd type="none" w="med" len="med"/>
              <a:tailEnd type="none" w="med" len="med"/>
            </a:ln>
            <a:effectLst>
              <a:glow>
                <a:schemeClr val="accent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20650" h="38100" prst="angle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dirty="0" smtClean="0">
                <a:ln>
                  <a:noFill/>
                </a:ln>
                <a:solidFill>
                  <a:srgbClr val="00ADD0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6546083" y="2255552"/>
              <a:ext cx="89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115 ha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592994" y="274638"/>
              <a:ext cx="890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15 ha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124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Line 17"/>
          <p:cNvSpPr>
            <a:spLocks noChangeShapeType="1"/>
          </p:cNvSpPr>
          <p:nvPr/>
        </p:nvSpPr>
        <p:spPr bwMode="auto">
          <a:xfrm flipH="1">
            <a:off x="6011863" y="2133600"/>
            <a:ext cx="1223962" cy="3587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9699" name="Text Box 15"/>
          <p:cNvSpPr txBox="1">
            <a:spLocks noChangeArrowheads="1"/>
          </p:cNvSpPr>
          <p:nvPr/>
        </p:nvSpPr>
        <p:spPr bwMode="auto">
          <a:xfrm>
            <a:off x="611560" y="260647"/>
            <a:ext cx="7272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Průmyslová zóna Hrabová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196752"/>
            <a:ext cx="6966949" cy="50390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94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26906"/>
              </p:ext>
            </p:extLst>
          </p:nvPr>
        </p:nvGraphicFramePr>
        <p:xfrm>
          <a:off x="251458" y="1412776"/>
          <a:ext cx="8425184" cy="3473146"/>
        </p:xfrm>
        <a:graphic>
          <a:graphicData uri="http://schemas.openxmlformats.org/drawingml/2006/table">
            <a:tbl>
              <a:tblPr/>
              <a:tblGrid>
                <a:gridCol w="2448520"/>
                <a:gridCol w="1840363"/>
                <a:gridCol w="1975875"/>
                <a:gridCol w="2160426"/>
              </a:tblGrid>
              <a:tr h="82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 CE" pitchFamily="34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Výše investice ze strany investora</a:t>
                      </a:r>
                      <a:b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(v mil. Kč)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Stav pracovních míst k 31.12. 2017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Předpokládaný počet pracovních míst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k 31.12. 2018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PEGATRON CZECH, s.r.o. (nástupnická organizace ASUS Czech)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1 117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1 022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1 700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SungWoo</a:t>
                      </a: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 Hitech, s.r.o.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9 723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1 527 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490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CTP </a:t>
                      </a: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Invest, s.r.o.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(+ společnosti v rámci </a:t>
                      </a:r>
                      <a:r>
                        <a:rPr kumimoji="0" lang="cs-CZ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CTParku</a:t>
                      </a: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6 300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5 600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6 200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DD0"/>
                          </a:solidFill>
                          <a:effectLst/>
                          <a:latin typeface="Arial" charset="0"/>
                        </a:rPr>
                        <a:t>Celkem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17 140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8 149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C6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9 440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C6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7" name="Text Box 55"/>
          <p:cNvSpPr txBox="1">
            <a:spLocks noChangeArrowheads="1"/>
          </p:cNvSpPr>
          <p:nvPr/>
        </p:nvSpPr>
        <p:spPr bwMode="auto">
          <a:xfrm>
            <a:off x="395288" y="549275"/>
            <a:ext cx="8569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/>
              <a:t>Investoři v </a:t>
            </a:r>
            <a:r>
              <a:rPr lang="cs-CZ" sz="2000" dirty="0" smtClean="0"/>
              <a:t>zóně Hrabová </a:t>
            </a:r>
            <a:endParaRPr lang="cs-CZ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8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9512" y="1460679"/>
            <a:ext cx="84248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Hyundai Nošovice</a:t>
            </a:r>
          </a:p>
          <a:p>
            <a:pPr eaLnBrk="1" hangingPunct="1">
              <a:spcBef>
                <a:spcPts val="600"/>
              </a:spcBef>
            </a:pPr>
            <a:r>
              <a:rPr lang="cs-CZ" sz="1400" dirty="0" smtClean="0"/>
              <a:t>- 30 km od Ostravy</a:t>
            </a:r>
            <a:endParaRPr lang="cs-CZ" sz="1400" dirty="0"/>
          </a:p>
          <a:p>
            <a:pPr eaLnBrk="1" hangingPunct="1"/>
            <a:endParaRPr lang="cs-CZ" sz="1000" dirty="0"/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Průmyslová zóna:		</a:t>
            </a:r>
            <a:r>
              <a:rPr lang="cs-CZ" sz="1500" b="0" dirty="0" smtClean="0">
                <a:solidFill>
                  <a:srgbClr val="003C69"/>
                </a:solidFill>
              </a:rPr>
              <a:t>200</a:t>
            </a:r>
            <a:r>
              <a:rPr lang="en-GB" sz="1500" b="0" dirty="0" smtClean="0">
                <a:solidFill>
                  <a:srgbClr val="003C69"/>
                </a:solidFill>
              </a:rPr>
              <a:t> </a:t>
            </a:r>
            <a:r>
              <a:rPr lang="en-GB" sz="1500" b="0" dirty="0">
                <a:solidFill>
                  <a:srgbClr val="003C69"/>
                </a:solidFill>
              </a:rPr>
              <a:t>ha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500" dirty="0">
                <a:solidFill>
                  <a:srgbClr val="003C69"/>
                </a:solidFill>
              </a:rPr>
              <a:t>Celková investice: </a:t>
            </a:r>
            <a:r>
              <a:rPr lang="cs-CZ" sz="1500" dirty="0" smtClean="0">
                <a:solidFill>
                  <a:srgbClr val="003C69"/>
                </a:solidFill>
              </a:rPr>
              <a:t>	</a:t>
            </a:r>
            <a:r>
              <a:rPr lang="cs-CZ" sz="1500" b="0" dirty="0" smtClean="0">
                <a:solidFill>
                  <a:srgbClr val="003C69"/>
                </a:solidFill>
              </a:rPr>
              <a:t>1,12 </a:t>
            </a:r>
            <a:r>
              <a:rPr lang="cs-CZ" sz="1500" b="0" dirty="0">
                <a:solidFill>
                  <a:srgbClr val="003C69"/>
                </a:solidFill>
              </a:rPr>
              <a:t>mld. EUR</a:t>
            </a:r>
            <a:r>
              <a:rPr lang="cs-CZ" sz="1500" dirty="0">
                <a:solidFill>
                  <a:srgbClr val="003C69"/>
                </a:solidFill>
              </a:rPr>
              <a:t>	</a:t>
            </a:r>
            <a:endParaRPr lang="cs-CZ" sz="1500" dirty="0" smtClean="0">
              <a:solidFill>
                <a:srgbClr val="003C69"/>
              </a:solidFill>
            </a:endParaRP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dirty="0" smtClean="0">
                <a:solidFill>
                  <a:srgbClr val="003C69"/>
                </a:solidFill>
              </a:rPr>
              <a:t>Strategický investor: </a:t>
            </a:r>
            <a:r>
              <a:rPr lang="cs-CZ" sz="1400" b="0" dirty="0">
                <a:solidFill>
                  <a:srgbClr val="003C69"/>
                </a:solidFill>
              </a:rPr>
              <a:t>Hyundai Motor </a:t>
            </a:r>
            <a:r>
              <a:rPr lang="cs-CZ" sz="1400" b="0" dirty="0" err="1">
                <a:solidFill>
                  <a:srgbClr val="003C69"/>
                </a:solidFill>
              </a:rPr>
              <a:t>Manufacturing</a:t>
            </a:r>
            <a:r>
              <a:rPr lang="cs-CZ" sz="1400" b="0" dirty="0">
                <a:solidFill>
                  <a:srgbClr val="003C69"/>
                </a:solidFill>
              </a:rPr>
              <a:t> </a:t>
            </a:r>
            <a:r>
              <a:rPr lang="cs-CZ" sz="1400" b="0" dirty="0" smtClean="0">
                <a:solidFill>
                  <a:srgbClr val="003C69"/>
                </a:solidFill>
              </a:rPr>
              <a:t>Czech (Jižní Korea)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Založena </a:t>
            </a:r>
            <a:r>
              <a:rPr lang="cs-CZ" sz="1400" b="0" dirty="0">
                <a:solidFill>
                  <a:srgbClr val="003C69"/>
                </a:solidFill>
              </a:rPr>
              <a:t>7. 7. </a:t>
            </a:r>
            <a:r>
              <a:rPr lang="cs-CZ" sz="1400" b="0" dirty="0" smtClean="0">
                <a:solidFill>
                  <a:srgbClr val="003C69"/>
                </a:solidFill>
              </a:rPr>
              <a:t>2006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Je </a:t>
            </a:r>
            <a:r>
              <a:rPr lang="cs-CZ" sz="1400" dirty="0">
                <a:solidFill>
                  <a:srgbClr val="003C69"/>
                </a:solidFill>
              </a:rPr>
              <a:t>největší </a:t>
            </a:r>
            <a:r>
              <a:rPr lang="cs-CZ" sz="1400" dirty="0" smtClean="0">
                <a:solidFill>
                  <a:srgbClr val="003C69"/>
                </a:solidFill>
              </a:rPr>
              <a:t>průmyslovou </a:t>
            </a:r>
            <a:r>
              <a:rPr lang="pl-PL" sz="1400" dirty="0" smtClean="0">
                <a:solidFill>
                  <a:srgbClr val="003C69"/>
                </a:solidFill>
              </a:rPr>
              <a:t>investicí</a:t>
            </a:r>
            <a:r>
              <a:rPr lang="pl-PL" sz="1400" b="0" dirty="0" smtClean="0">
                <a:solidFill>
                  <a:srgbClr val="003C69"/>
                </a:solidFill>
              </a:rPr>
              <a:t> </a:t>
            </a:r>
            <a:r>
              <a:rPr lang="pl-PL" sz="1400" b="0" dirty="0">
                <a:solidFill>
                  <a:srgbClr val="003C69"/>
                </a:solidFill>
              </a:rPr>
              <a:t>v Moravskoslezském kraji od roku 1989, a to jak z hlediska finančního objemu, </a:t>
            </a:r>
            <a:r>
              <a:rPr lang="pl-PL" sz="1400" b="0" dirty="0" smtClean="0">
                <a:solidFill>
                  <a:srgbClr val="003C69"/>
                </a:solidFill>
              </a:rPr>
              <a:t>tak </a:t>
            </a:r>
            <a:r>
              <a:rPr lang="cs-CZ" sz="1400" b="0" dirty="0" smtClean="0">
                <a:solidFill>
                  <a:srgbClr val="003C69"/>
                </a:solidFill>
              </a:rPr>
              <a:t>z </a:t>
            </a:r>
            <a:r>
              <a:rPr lang="cs-CZ" sz="1400" b="0" dirty="0">
                <a:solidFill>
                  <a:srgbClr val="003C69"/>
                </a:solidFill>
              </a:rPr>
              <a:t>hlediska počtu nově vytvořených pracovních </a:t>
            </a:r>
            <a:r>
              <a:rPr lang="cs-CZ" sz="1400" b="0" dirty="0" smtClean="0">
                <a:solidFill>
                  <a:srgbClr val="003C69"/>
                </a:solidFill>
              </a:rPr>
              <a:t>míst → </a:t>
            </a:r>
            <a:r>
              <a:rPr lang="cs-CZ" sz="1400" b="0" dirty="0">
                <a:solidFill>
                  <a:srgbClr val="003C69"/>
                </a:solidFill>
              </a:rPr>
              <a:t>významné </a:t>
            </a:r>
            <a:r>
              <a:rPr lang="cs-CZ" sz="1400" b="0" dirty="0" smtClean="0">
                <a:solidFill>
                  <a:srgbClr val="003C69"/>
                </a:solidFill>
              </a:rPr>
              <a:t>posílení ekonomického </a:t>
            </a:r>
            <a:r>
              <a:rPr lang="cs-CZ" sz="1400" b="0" dirty="0">
                <a:solidFill>
                  <a:srgbClr val="003C69"/>
                </a:solidFill>
              </a:rPr>
              <a:t>rozvoje </a:t>
            </a:r>
            <a:r>
              <a:rPr lang="cs-CZ" sz="1400" b="0" dirty="0" smtClean="0">
                <a:solidFill>
                  <a:srgbClr val="003C69"/>
                </a:solidFill>
              </a:rPr>
              <a:t>regionu.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pl-PL" sz="1400" dirty="0" smtClean="0">
                <a:solidFill>
                  <a:srgbClr val="003C69"/>
                </a:solidFill>
              </a:rPr>
              <a:t>Kapacita </a:t>
            </a:r>
            <a:r>
              <a:rPr lang="pl-PL" sz="1400" dirty="0">
                <a:solidFill>
                  <a:srgbClr val="003C69"/>
                </a:solidFill>
              </a:rPr>
              <a:t>produkce: </a:t>
            </a:r>
            <a:r>
              <a:rPr lang="pl-PL" sz="1400" b="0" dirty="0" smtClean="0">
                <a:solidFill>
                  <a:srgbClr val="003C69"/>
                </a:solidFill>
              </a:rPr>
              <a:t>356 700 vozidel </a:t>
            </a:r>
            <a:r>
              <a:rPr lang="pl-PL" sz="1400" b="0" dirty="0">
                <a:solidFill>
                  <a:srgbClr val="003C69"/>
                </a:solidFill>
              </a:rPr>
              <a:t>za </a:t>
            </a:r>
            <a:r>
              <a:rPr lang="pl-PL" sz="1400" b="0" dirty="0" smtClean="0">
                <a:solidFill>
                  <a:srgbClr val="003C69"/>
                </a:solidFill>
              </a:rPr>
              <a:t>rok 2017 </a:t>
            </a:r>
          </a:p>
          <a:p>
            <a:pPr eaLnBrk="1" hangingPunct="1">
              <a:spcBef>
                <a:spcPct val="30000"/>
              </a:spcBef>
              <a:buClr>
                <a:srgbClr val="00ADD0"/>
              </a:buClr>
              <a:buFontTx/>
              <a:buChar char="•"/>
            </a:pPr>
            <a:r>
              <a:rPr lang="cs-CZ" sz="1400" dirty="0" smtClean="0">
                <a:solidFill>
                  <a:srgbClr val="003C69"/>
                </a:solidFill>
              </a:rPr>
              <a:t>Počet </a:t>
            </a:r>
            <a:r>
              <a:rPr lang="cs-CZ" sz="1400" dirty="0">
                <a:solidFill>
                  <a:srgbClr val="003C69"/>
                </a:solidFill>
              </a:rPr>
              <a:t>zaměstnanců: </a:t>
            </a:r>
            <a:r>
              <a:rPr lang="cs-CZ" sz="1400" b="0" dirty="0">
                <a:solidFill>
                  <a:srgbClr val="003C69"/>
                </a:solidFill>
              </a:rPr>
              <a:t>3 </a:t>
            </a:r>
            <a:r>
              <a:rPr lang="cs-CZ" sz="1400" b="0" dirty="0" smtClean="0">
                <a:solidFill>
                  <a:srgbClr val="003C69"/>
                </a:solidFill>
              </a:rPr>
              <a:t>300 (rok 2017)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79512" y="260350"/>
            <a:ext cx="4897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smtClean="0"/>
              <a:t>Strategický investor  regionu</a:t>
            </a:r>
            <a:endParaRPr lang="cs-CZ" sz="3600" b="0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oer34 - dokumenty\REAL ESTATE REPORT\Projekty + vizualizace RER\Průmyslové zóny + logistika\Nošovice\nosov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0"/>
            <a:ext cx="4320000" cy="28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novotnaan\Desktop\hyundai-logo-malay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10313"/>
            <a:ext cx="2037631" cy="10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</p:spTree>
    <p:extLst>
      <p:ext uri="{BB962C8B-B14F-4D97-AF65-F5344CB8AC3E}">
        <p14:creationId xmlns:p14="http://schemas.microsoft.com/office/powerpoint/2010/main" val="45010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plan_mesta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3375"/>
            <a:ext cx="5516562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900113" y="33575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>
                <a:ea typeface="ＭＳ Ｐゴシック" pitchFamily="-107" charset="-128"/>
              </a:rPr>
              <a:t>Pra</a:t>
            </a:r>
            <a:r>
              <a:rPr lang="cs-CZ"/>
              <a:t>ha</a:t>
            </a: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 flipH="1">
            <a:off x="6873875" y="3270249"/>
            <a:ext cx="1438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dirty="0">
                <a:ea typeface="ＭＳ Ｐゴシック" pitchFamily="-107" charset="-128"/>
              </a:rPr>
              <a:t>Slov</a:t>
            </a:r>
            <a:r>
              <a:rPr lang="cs-CZ" dirty="0"/>
              <a:t>ensko</a:t>
            </a:r>
          </a:p>
        </p:txBody>
      </p:sp>
      <p:sp>
        <p:nvSpPr>
          <p:cNvPr id="5127" name="Line 9"/>
          <p:cNvSpPr>
            <a:spLocks noChangeShapeType="1"/>
          </p:cNvSpPr>
          <p:nvPr/>
        </p:nvSpPr>
        <p:spPr bwMode="auto">
          <a:xfrm flipV="1">
            <a:off x="7451725" y="1628775"/>
            <a:ext cx="504825" cy="5762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28" name="Line 19"/>
          <p:cNvSpPr>
            <a:spLocks noChangeShapeType="1"/>
          </p:cNvSpPr>
          <p:nvPr/>
        </p:nvSpPr>
        <p:spPr bwMode="auto">
          <a:xfrm>
            <a:off x="6970734" y="3716338"/>
            <a:ext cx="1079500" cy="0"/>
          </a:xfrm>
          <a:prstGeom prst="line">
            <a:avLst/>
          </a:prstGeom>
          <a:noFill/>
          <a:ln w="5715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29" name="Line 20"/>
          <p:cNvSpPr>
            <a:spLocks noChangeShapeType="1"/>
          </p:cNvSpPr>
          <p:nvPr/>
        </p:nvSpPr>
        <p:spPr bwMode="auto">
          <a:xfrm flipV="1">
            <a:off x="6249730" y="140710"/>
            <a:ext cx="649287" cy="576263"/>
          </a:xfrm>
          <a:prstGeom prst="line">
            <a:avLst/>
          </a:prstGeom>
          <a:noFill/>
          <a:ln w="5715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30" name="Line 21"/>
          <p:cNvSpPr>
            <a:spLocks noChangeShapeType="1"/>
          </p:cNvSpPr>
          <p:nvPr/>
        </p:nvSpPr>
        <p:spPr bwMode="auto">
          <a:xfrm flipH="1" flipV="1">
            <a:off x="827088" y="3789363"/>
            <a:ext cx="1081087" cy="0"/>
          </a:xfrm>
          <a:prstGeom prst="line">
            <a:avLst/>
          </a:prstGeom>
          <a:noFill/>
          <a:ln w="5715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31" name="Text Box 22"/>
          <p:cNvSpPr txBox="1">
            <a:spLocks noChangeArrowheads="1"/>
          </p:cNvSpPr>
          <p:nvPr/>
        </p:nvSpPr>
        <p:spPr bwMode="auto">
          <a:xfrm>
            <a:off x="971550" y="38608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3366"/>
                </a:solidFill>
                <a:ea typeface="ＭＳ Ｐゴシック" pitchFamily="-107" charset="-128"/>
              </a:rPr>
              <a:t>380</a:t>
            </a:r>
            <a:r>
              <a:rPr lang="cs-CZ">
                <a:solidFill>
                  <a:srgbClr val="003366"/>
                </a:solidFill>
              </a:rPr>
              <a:t> </a:t>
            </a:r>
            <a:r>
              <a:rPr lang="cs-CZ">
                <a:solidFill>
                  <a:srgbClr val="003366"/>
                </a:solidFill>
                <a:ea typeface="ＭＳ Ｐゴシック" pitchFamily="-107" charset="-128"/>
              </a:rPr>
              <a:t>km</a:t>
            </a:r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6941920" y="3860799"/>
            <a:ext cx="1147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dirty="0">
                <a:solidFill>
                  <a:srgbClr val="003366"/>
                </a:solidFill>
                <a:ea typeface="ＭＳ Ｐゴシック" pitchFamily="-107" charset="-128"/>
              </a:rPr>
              <a:t>50</a:t>
            </a:r>
            <a:r>
              <a:rPr lang="cs-CZ" dirty="0">
                <a:solidFill>
                  <a:srgbClr val="003366"/>
                </a:solidFill>
              </a:rPr>
              <a:t> </a:t>
            </a:r>
            <a:r>
              <a:rPr lang="cs-CZ" dirty="0">
                <a:solidFill>
                  <a:srgbClr val="003366"/>
                </a:solidFill>
                <a:ea typeface="ＭＳ Ｐゴシック" pitchFamily="-107" charset="-128"/>
              </a:rPr>
              <a:t>km</a:t>
            </a:r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 rot="-2560313">
            <a:off x="6297785" y="374689"/>
            <a:ext cx="83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66"/>
                </a:solidFill>
                <a:ea typeface="ＭＳ Ｐゴシック" pitchFamily="-107" charset="-128"/>
              </a:rPr>
              <a:t>15</a:t>
            </a:r>
            <a:r>
              <a:rPr lang="cs-CZ" dirty="0">
                <a:solidFill>
                  <a:srgbClr val="003366"/>
                </a:solidFill>
              </a:rPr>
              <a:t> </a:t>
            </a:r>
            <a:r>
              <a:rPr lang="cs-CZ" dirty="0">
                <a:solidFill>
                  <a:srgbClr val="003366"/>
                </a:solidFill>
                <a:ea typeface="ＭＳ Ｐゴシック" pitchFamily="-107" charset="-128"/>
              </a:rPr>
              <a:t>km</a:t>
            </a:r>
          </a:p>
        </p:txBody>
      </p:sp>
      <p:cxnSp>
        <p:nvCxnSpPr>
          <p:cNvPr id="5134" name="AutoShape 28"/>
          <p:cNvCxnSpPr>
            <a:cxnSpLocks noChangeShapeType="1"/>
          </p:cNvCxnSpPr>
          <p:nvPr/>
        </p:nvCxnSpPr>
        <p:spPr bwMode="auto">
          <a:xfrm rot="5400000" flipV="1">
            <a:off x="4356100" y="1052513"/>
            <a:ext cx="1587" cy="1588"/>
          </a:xfrm>
          <a:prstGeom prst="curvedConnector3">
            <a:avLst>
              <a:gd name="adj1" fmla="val -1440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6262688" y="5373688"/>
            <a:ext cx="2881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indent="-277813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lvl="1" eaLnBrk="1" hangingPunct="1">
              <a:lnSpc>
                <a:spcPct val="70000"/>
              </a:lnSpc>
              <a:buClr>
                <a:srgbClr val="00ADD0"/>
              </a:buClr>
            </a:pPr>
            <a:r>
              <a:rPr lang="cs-CZ" sz="2200">
                <a:solidFill>
                  <a:srgbClr val="003C69"/>
                </a:solidFill>
              </a:rPr>
              <a:t>Rozloha</a:t>
            </a:r>
            <a:r>
              <a:rPr lang="en-US" sz="2200">
                <a:solidFill>
                  <a:srgbClr val="003C69"/>
                </a:solidFill>
                <a:ea typeface="ＭＳ Ｐゴシック" pitchFamily="-107" charset="-128"/>
              </a:rPr>
              <a:t>: 214 km</a:t>
            </a:r>
            <a:r>
              <a:rPr lang="en-US" sz="2200" baseline="30000">
                <a:solidFill>
                  <a:srgbClr val="003C69"/>
                </a:solidFill>
                <a:ea typeface="ＭＳ Ｐゴシック" pitchFamily="-107" charset="-128"/>
              </a:rPr>
              <a:t>2</a:t>
            </a:r>
          </a:p>
          <a:p>
            <a:pPr eaLnBrk="1" hangingPunct="1"/>
            <a:endParaRPr lang="cs-CZ">
              <a:ea typeface="ＭＳ Ｐゴシック" pitchFamily="-107" charset="-128"/>
            </a:endParaRPr>
          </a:p>
        </p:txBody>
      </p:sp>
      <p:sp>
        <p:nvSpPr>
          <p:cNvPr id="5136" name="Rectangle 17"/>
          <p:cNvSpPr>
            <a:spLocks noChangeArrowheads="1"/>
          </p:cNvSpPr>
          <p:nvPr/>
        </p:nvSpPr>
        <p:spPr bwMode="auto">
          <a:xfrm rot="-2454654">
            <a:off x="5536741" y="244176"/>
            <a:ext cx="10442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ea typeface="ＭＳ Ｐゴシック" pitchFamily="-107" charset="-128"/>
              </a:rPr>
              <a:t>Pol</a:t>
            </a:r>
            <a:r>
              <a:rPr lang="cs-CZ" dirty="0"/>
              <a:t>sko</a:t>
            </a:r>
          </a:p>
        </p:txBody>
      </p:sp>
      <p:sp>
        <p:nvSpPr>
          <p:cNvPr id="5137" name="Rectangle 18"/>
          <p:cNvSpPr>
            <a:spLocks noChangeArrowheads="1"/>
          </p:cNvSpPr>
          <p:nvPr/>
        </p:nvSpPr>
        <p:spPr bwMode="auto">
          <a:xfrm>
            <a:off x="6227763" y="1341438"/>
            <a:ext cx="215900" cy="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138" name="Rectangle 19"/>
          <p:cNvSpPr>
            <a:spLocks noChangeArrowheads="1"/>
          </p:cNvSpPr>
          <p:nvPr/>
        </p:nvSpPr>
        <p:spPr bwMode="auto">
          <a:xfrm>
            <a:off x="6227763" y="1484313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140" name="Rectangle 21"/>
          <p:cNvSpPr>
            <a:spLocks noChangeArrowheads="1"/>
          </p:cNvSpPr>
          <p:nvPr/>
        </p:nvSpPr>
        <p:spPr bwMode="auto">
          <a:xfrm>
            <a:off x="6227763" y="148431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3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ovotnaan\Desktop\legen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75" y="716974"/>
            <a:ext cx="1982540" cy="22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23850" y="188913"/>
            <a:ext cx="479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600" dirty="0" smtClean="0"/>
              <a:t>Mapa </a:t>
            </a:r>
            <a:r>
              <a:rPr lang="cs-CZ" sz="3600" dirty="0"/>
              <a:t>města</a:t>
            </a:r>
            <a:endParaRPr lang="cs-CZ" sz="36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26169" y="800198"/>
            <a:ext cx="5545137" cy="739775"/>
          </a:xfrm>
          <a:noFill/>
        </p:spPr>
        <p:txBody>
          <a:bodyPr lIns="0" tIns="0" rIns="0" bIns="0"/>
          <a:lstStyle/>
          <a:p>
            <a:pPr algn="l" eaLnBrk="1" hangingPunct="1"/>
            <a:r>
              <a:rPr lang="cs-CZ" sz="2500" b="1" dirty="0" smtClean="0">
                <a:solidFill>
                  <a:srgbClr val="00ADD0"/>
                </a:solidFill>
              </a:rPr>
              <a:t>Rozvojová zóna Hrušov</a:t>
            </a:r>
            <a:endParaRPr lang="en-US" sz="2500" dirty="0" smtClean="0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023938" y="1504950"/>
            <a:ext cx="707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b="0">
              <a:solidFill>
                <a:schemeClr val="tx1"/>
              </a:solidFill>
            </a:endParaRP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504031" y="1431836"/>
            <a:ext cx="385127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80975" indent="-180975">
              <a:spcBef>
                <a:spcPct val="0"/>
              </a:spcBef>
              <a:buFontTx/>
              <a:buChar char="•"/>
            </a:pPr>
            <a:endParaRPr lang="cs-CZ" sz="20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Rozloha cca</a:t>
            </a:r>
            <a:r>
              <a:rPr lang="en-US" sz="1600" dirty="0">
                <a:solidFill>
                  <a:srgbClr val="003366"/>
                </a:solidFill>
              </a:rPr>
              <a:t>  34,7 </a:t>
            </a:r>
            <a:r>
              <a:rPr lang="en-US" sz="1600" dirty="0" smtClean="0">
                <a:solidFill>
                  <a:srgbClr val="003366"/>
                </a:solidFill>
              </a:rPr>
              <a:t>ha</a:t>
            </a:r>
            <a:endParaRPr lang="en-US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Bývalé ubytovny </a:t>
            </a:r>
            <a:r>
              <a:rPr lang="cs-CZ" sz="1600" dirty="0" smtClean="0">
                <a:solidFill>
                  <a:srgbClr val="003366"/>
                </a:solidFill>
              </a:rPr>
              <a:t>dělníků</a:t>
            </a:r>
            <a:endParaRPr lang="en-US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en-US" sz="1600" dirty="0">
                <a:solidFill>
                  <a:srgbClr val="003366"/>
                </a:solidFill>
              </a:rPr>
              <a:t>„</a:t>
            </a:r>
            <a:r>
              <a:rPr lang="cs-CZ" sz="1600" dirty="0">
                <a:solidFill>
                  <a:srgbClr val="003366"/>
                </a:solidFill>
              </a:rPr>
              <a:t>Sociální</a:t>
            </a:r>
            <a:r>
              <a:rPr lang="en-US" sz="1600" dirty="0">
                <a:solidFill>
                  <a:srgbClr val="003366"/>
                </a:solidFill>
              </a:rPr>
              <a:t> Brownfield</a:t>
            </a:r>
            <a:r>
              <a:rPr lang="en-US" sz="1600" dirty="0" smtClean="0">
                <a:solidFill>
                  <a:srgbClr val="003366"/>
                </a:solidFill>
              </a:rPr>
              <a:t>“</a:t>
            </a:r>
            <a:endParaRPr lang="en-US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Bezodtoková </a:t>
            </a:r>
            <a:r>
              <a:rPr lang="cs-CZ" sz="1600" dirty="0" smtClean="0">
                <a:solidFill>
                  <a:srgbClr val="003366"/>
                </a:solidFill>
              </a:rPr>
              <a:t>pánev</a:t>
            </a:r>
            <a:endParaRPr lang="en-US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V dosahu</a:t>
            </a:r>
            <a:r>
              <a:rPr lang="en-US" sz="1600" dirty="0">
                <a:solidFill>
                  <a:srgbClr val="003366"/>
                </a:solidFill>
              </a:rPr>
              <a:t> D</a:t>
            </a:r>
            <a:r>
              <a:rPr lang="cs-CZ" sz="1600" dirty="0" smtClean="0">
                <a:solidFill>
                  <a:srgbClr val="003366"/>
                </a:solidFill>
              </a:rPr>
              <a:t>1</a:t>
            </a:r>
            <a:endParaRPr lang="en-US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Důlní </a:t>
            </a:r>
            <a:r>
              <a:rPr lang="cs-CZ" sz="1600" dirty="0" smtClean="0">
                <a:solidFill>
                  <a:srgbClr val="003366"/>
                </a:solidFill>
              </a:rPr>
              <a:t>vlivy</a:t>
            </a:r>
            <a:endParaRPr lang="cs-CZ" sz="1600" dirty="0">
              <a:solidFill>
                <a:srgbClr val="003366"/>
              </a:solidFill>
            </a:endParaRPr>
          </a:p>
          <a:p>
            <a:pPr marL="180975" indent="-180975">
              <a:spcBef>
                <a:spcPct val="0"/>
              </a:spcBef>
              <a:spcAft>
                <a:spcPts val="600"/>
              </a:spcAft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366"/>
                </a:solidFill>
              </a:rPr>
              <a:t>Bez ekologických škod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179388" y="260350"/>
            <a:ext cx="3455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 </a:t>
            </a:r>
            <a:r>
              <a:rPr lang="cs-CZ" sz="3600" dirty="0" smtClean="0"/>
              <a:t>Br</a:t>
            </a:r>
            <a:r>
              <a:rPr lang="en-US" sz="3600" dirty="0" err="1"/>
              <a:t>ownfields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396479" y="4149080"/>
            <a:ext cx="84957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cs-CZ" sz="1400" b="0" dirty="0">
                <a:solidFill>
                  <a:srgbClr val="003C69"/>
                </a:solidFill>
              </a:rPr>
              <a:t>Rozvojová zóna Hrušov představuje velmi významnou lokalitu, vhodnou pro podnikání malých a středních firem. Předností hrušovské zóny je ideální dopravní napojení, bezprostřední blízkost dálnice D1 a železniční trati. </a:t>
            </a:r>
          </a:p>
          <a:p>
            <a:pPr eaLnBrk="0" hangingPunct="0">
              <a:spcBef>
                <a:spcPts val="0"/>
              </a:spcBef>
            </a:pPr>
            <a:r>
              <a:rPr lang="cs-CZ" sz="1400" b="0" dirty="0">
                <a:solidFill>
                  <a:srgbClr val="003C69"/>
                </a:solidFill>
              </a:rPr>
              <a:t>Zóna předpokládá vytvoření </a:t>
            </a:r>
            <a:r>
              <a:rPr lang="cs-CZ" sz="1400" b="0" dirty="0" smtClean="0">
                <a:solidFill>
                  <a:srgbClr val="003C69"/>
                </a:solidFill>
              </a:rPr>
              <a:t>minimálně 1 </a:t>
            </a:r>
            <a:r>
              <a:rPr lang="cs-CZ" sz="1400" b="0" dirty="0">
                <a:solidFill>
                  <a:srgbClr val="003C69"/>
                </a:solidFill>
              </a:rPr>
              <a:t>500 - 2 000 nových pracovních míst</a:t>
            </a:r>
            <a:r>
              <a:rPr lang="cs-CZ" sz="1400" b="0" dirty="0" smtClean="0">
                <a:solidFill>
                  <a:srgbClr val="003C69"/>
                </a:solidFill>
              </a:rPr>
              <a:t>.</a:t>
            </a:r>
          </a:p>
          <a:p>
            <a:pPr eaLnBrk="0" hangingPunct="0">
              <a:spcBef>
                <a:spcPts val="0"/>
              </a:spcBef>
            </a:pPr>
            <a:endParaRPr lang="cs-CZ" sz="1400" b="0" dirty="0">
              <a:solidFill>
                <a:srgbClr val="003C69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cs-CZ" sz="1400" dirty="0" smtClean="0">
                <a:solidFill>
                  <a:srgbClr val="0096D2"/>
                </a:solidFill>
              </a:rPr>
              <a:t>V současné době je vyhlášena výzva k podání investičního záměru v rozvojové zóně Hrušov (do 30.4.2018) </a:t>
            </a:r>
            <a:r>
              <a:rPr lang="cs-CZ" sz="1400" dirty="0">
                <a:solidFill>
                  <a:srgbClr val="0096D2"/>
                </a:solidFill>
                <a:latin typeface="Calibri" panose="020F0502020204030204" pitchFamily="34" charset="0"/>
                <a:hlinkClick r:id="rId2"/>
              </a:rPr>
              <a:t>https://hrusov.ostrava.cz</a:t>
            </a:r>
            <a:endParaRPr lang="cs-CZ" sz="1400" dirty="0">
              <a:solidFill>
                <a:srgbClr val="0096D2"/>
              </a:solidFill>
              <a:latin typeface="Calibri" pitchFamily="34" charset="0"/>
            </a:endParaRPr>
          </a:p>
          <a:p>
            <a:pPr eaLnBrk="0" hangingPunct="0">
              <a:spcBef>
                <a:spcPts val="0"/>
              </a:spcBef>
            </a:pPr>
            <a:endParaRPr lang="cs-CZ" sz="1400" b="0" dirty="0">
              <a:solidFill>
                <a:srgbClr val="003C69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2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2"/>
          <a:stretch/>
        </p:blipFill>
        <p:spPr>
          <a:xfrm>
            <a:off x="4543374" y="890588"/>
            <a:ext cx="4597798" cy="28529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0725" name="Text Box 11"/>
          <p:cNvSpPr txBox="1">
            <a:spLocks noChangeArrowheads="1"/>
          </p:cNvSpPr>
          <p:nvPr/>
        </p:nvSpPr>
        <p:spPr bwMode="auto">
          <a:xfrm>
            <a:off x="323850" y="333375"/>
            <a:ext cx="3455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/>
              <a:t>  </a:t>
            </a:r>
            <a:r>
              <a:rPr lang="cs-CZ" sz="3600"/>
              <a:t>Br</a:t>
            </a:r>
            <a:r>
              <a:rPr lang="en-US" sz="3600"/>
              <a:t>ownfields</a:t>
            </a:r>
            <a:endParaRPr lang="cs-CZ" sz="3600"/>
          </a:p>
        </p:txBody>
      </p:sp>
      <p:pic>
        <p:nvPicPr>
          <p:cNvPr id="30730" name="Picture 22" descr="hrus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805238"/>
            <a:ext cx="25209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24"/>
          <p:cNvSpPr>
            <a:spLocks noChangeArrowheads="1"/>
          </p:cNvSpPr>
          <p:nvPr/>
        </p:nvSpPr>
        <p:spPr bwMode="auto">
          <a:xfrm>
            <a:off x="3492500" y="3429000"/>
            <a:ext cx="194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400"/>
              <a:t>Hrušov</a:t>
            </a:r>
          </a:p>
        </p:txBody>
      </p:sp>
      <p:sp>
        <p:nvSpPr>
          <p:cNvPr id="30732" name="Rectangle 26"/>
          <p:cNvSpPr>
            <a:spLocks noChangeArrowheads="1"/>
          </p:cNvSpPr>
          <p:nvPr/>
        </p:nvSpPr>
        <p:spPr bwMode="auto">
          <a:xfrm>
            <a:off x="611188" y="1125538"/>
            <a:ext cx="6624637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buClr>
                <a:srgbClr val="00ADD0"/>
              </a:buClr>
            </a:pPr>
            <a:endParaRPr lang="cs-CZ" baseline="30000" dirty="0">
              <a:solidFill>
                <a:srgbClr val="003C69"/>
              </a:solidFill>
            </a:endParaRP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  </a:t>
            </a:r>
            <a:r>
              <a:rPr lang="cs-CZ" sz="1600" dirty="0">
                <a:solidFill>
                  <a:srgbClr val="003C69"/>
                </a:solidFill>
              </a:rPr>
              <a:t>Největší koncentrace </a:t>
            </a:r>
            <a:r>
              <a:rPr lang="cs-CZ" sz="1600" dirty="0" err="1">
                <a:solidFill>
                  <a:srgbClr val="003C69"/>
                </a:solidFill>
              </a:rPr>
              <a:t>brownfieldů</a:t>
            </a:r>
            <a:r>
              <a:rPr lang="cs-CZ" sz="1600" dirty="0">
                <a:solidFill>
                  <a:srgbClr val="003C69"/>
                </a:solidFill>
              </a:rPr>
              <a:t> v České republice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 Tvoří přibližně </a:t>
            </a:r>
            <a:r>
              <a:rPr lang="cs-CZ" sz="1600" dirty="0" smtClean="0">
                <a:solidFill>
                  <a:srgbClr val="003C69"/>
                </a:solidFill>
              </a:rPr>
              <a:t>8,9 </a:t>
            </a:r>
            <a:r>
              <a:rPr lang="cs-CZ" sz="1600" dirty="0">
                <a:solidFill>
                  <a:srgbClr val="003C69"/>
                </a:solidFill>
              </a:rPr>
              <a:t>% rozlohy </a:t>
            </a:r>
            <a:r>
              <a:rPr lang="cs-CZ" sz="1600" dirty="0" smtClean="0">
                <a:solidFill>
                  <a:srgbClr val="003C69"/>
                </a:solidFill>
              </a:rPr>
              <a:t>města </a:t>
            </a:r>
            <a:r>
              <a:rPr lang="pl-PL" sz="1600" dirty="0">
                <a:solidFill>
                  <a:srgbClr val="003C69"/>
                </a:solidFill>
              </a:rPr>
              <a:t>(19,04 km</a:t>
            </a:r>
            <a:r>
              <a:rPr lang="pl-PL" sz="1600" baseline="30000" dirty="0">
                <a:solidFill>
                  <a:srgbClr val="003C69"/>
                </a:solidFill>
              </a:rPr>
              <a:t>2</a:t>
            </a:r>
            <a:r>
              <a:rPr lang="pl-PL" sz="1600" dirty="0">
                <a:solidFill>
                  <a:srgbClr val="003C69"/>
                </a:solidFill>
              </a:rPr>
              <a:t>) </a:t>
            </a:r>
            <a:endParaRPr lang="cs-CZ" sz="1600" dirty="0">
              <a:solidFill>
                <a:srgbClr val="003C69"/>
              </a:solidFill>
            </a:endParaRP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 Velký rozvojový potenciál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 Dva největší projekty: Nová Karolina a Nové Vítkovice 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 Rozvojová oblast Ostrava-Hrušov: „sociální“ </a:t>
            </a:r>
            <a:r>
              <a:rPr lang="cs-CZ" sz="1600" dirty="0" err="1">
                <a:solidFill>
                  <a:srgbClr val="003C69"/>
                </a:solidFill>
              </a:rPr>
              <a:t>brownfield</a:t>
            </a:r>
            <a:endParaRPr lang="cs-CZ" sz="1600" b="0" dirty="0">
              <a:solidFill>
                <a:srgbClr val="003C69"/>
              </a:solidFill>
            </a:endParaRPr>
          </a:p>
        </p:txBody>
      </p:sp>
      <p:sp>
        <p:nvSpPr>
          <p:cNvPr id="30733" name="Text Box 27"/>
          <p:cNvSpPr txBox="1">
            <a:spLocks noChangeArrowheads="1"/>
          </p:cNvSpPr>
          <p:nvPr/>
        </p:nvSpPr>
        <p:spPr bwMode="auto">
          <a:xfrm>
            <a:off x="395288" y="3429000"/>
            <a:ext cx="2592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/>
              <a:t>Nové Vítkovice</a:t>
            </a:r>
          </a:p>
        </p:txBody>
      </p:sp>
      <p:sp>
        <p:nvSpPr>
          <p:cNvPr id="30734" name="Text Box 28"/>
          <p:cNvSpPr txBox="1">
            <a:spLocks noChangeArrowheads="1"/>
          </p:cNvSpPr>
          <p:nvPr/>
        </p:nvSpPr>
        <p:spPr bwMode="auto">
          <a:xfrm>
            <a:off x="5940425" y="3429000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/>
              <a:t>Nová Karolina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0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stavebnictvi3000.cz/img/articles/1024x800-fit/2015/12b-dolni-vitkovic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8" y="3805238"/>
            <a:ext cx="2680543" cy="13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oer34 - dokumenty\obrazky\OSTRAVAAAAAAAAAAAAA\Vítkovice\DOV\GONG - Plynojem\GRAND PRIX  Multifunkční aula Gong 3 [1024x768] - naš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70162"/>
            <a:ext cx="1750278" cy="1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oer34 - dokumenty\REAL ESTATE REPORT - projekty\Projekty + vizualizace\Multifunctional\Nová Karolina\Karolina listopad 2016\DSC07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05238"/>
            <a:ext cx="2520000" cy="139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oer34 - dokumenty\REAL ESTATE REPORT - projekty\Projekty + vizualizace\Multifunctional\Nová Karolina\Karolina listopad 2016\DSC071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80280"/>
            <a:ext cx="1800000" cy="10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0007" y="1610012"/>
            <a:ext cx="4466010" cy="38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000"/>
              </a:spcBef>
              <a:buClr>
                <a:srgbClr val="00ADD0"/>
              </a:buClr>
            </a:pPr>
            <a:r>
              <a:rPr lang="cs-CZ" sz="1700" dirty="0" smtClean="0">
                <a:solidFill>
                  <a:srgbClr val="003C69"/>
                </a:solidFill>
              </a:rPr>
              <a:t>Výroba více než 3 190 vozů ročně v regionu</a:t>
            </a:r>
            <a:endParaRPr lang="en-US" sz="1700" dirty="0">
              <a:solidFill>
                <a:srgbClr val="003C69"/>
              </a:solidFill>
            </a:endParaRPr>
          </a:p>
          <a:p>
            <a:pPr>
              <a:spcBef>
                <a:spcPts val="1000"/>
              </a:spcBef>
              <a:buClr>
                <a:srgbClr val="00ADD0"/>
              </a:buClr>
            </a:pPr>
            <a:r>
              <a:rPr lang="en-US" sz="1700" dirty="0">
                <a:solidFill>
                  <a:srgbClr val="003C69"/>
                </a:solidFill>
              </a:rPr>
              <a:t>Hyundai, Kia, </a:t>
            </a:r>
            <a:r>
              <a:rPr lang="en-US" sz="1700" dirty="0" smtClean="0">
                <a:solidFill>
                  <a:srgbClr val="003C69"/>
                </a:solidFill>
              </a:rPr>
              <a:t>Fiat</a:t>
            </a:r>
            <a:r>
              <a:rPr lang="cs-CZ" sz="1700" dirty="0" smtClean="0">
                <a:solidFill>
                  <a:srgbClr val="003C69"/>
                </a:solidFill>
              </a:rPr>
              <a:t>, </a:t>
            </a:r>
            <a:r>
              <a:rPr lang="en-US" sz="1700" dirty="0" smtClean="0">
                <a:solidFill>
                  <a:srgbClr val="003C69"/>
                </a:solidFill>
              </a:rPr>
              <a:t>Opel</a:t>
            </a:r>
            <a:r>
              <a:rPr lang="cs-CZ" sz="1700" dirty="0" smtClean="0">
                <a:solidFill>
                  <a:srgbClr val="003C69"/>
                </a:solidFill>
              </a:rPr>
              <a:t> a Tatra okruhu </a:t>
            </a:r>
            <a:r>
              <a:rPr lang="en-US" sz="1700" dirty="0" smtClean="0">
                <a:solidFill>
                  <a:srgbClr val="003C69"/>
                </a:solidFill>
              </a:rPr>
              <a:t>100 km</a:t>
            </a:r>
            <a:r>
              <a:rPr lang="cs-CZ" sz="1700" dirty="0" smtClean="0">
                <a:solidFill>
                  <a:srgbClr val="003C69"/>
                </a:solidFill>
              </a:rPr>
              <a:t> od Ostravy</a:t>
            </a:r>
            <a:endParaRPr lang="cs-CZ" sz="1700" dirty="0">
              <a:solidFill>
                <a:srgbClr val="003C69"/>
              </a:solidFill>
            </a:endParaRPr>
          </a:p>
          <a:p>
            <a:pPr>
              <a:spcBef>
                <a:spcPts val="1000"/>
              </a:spcBef>
              <a:buClr>
                <a:srgbClr val="00ADD0"/>
              </a:buClr>
            </a:pPr>
            <a:r>
              <a:rPr lang="en-US" sz="1700" dirty="0" smtClean="0">
                <a:solidFill>
                  <a:srgbClr val="003C69"/>
                </a:solidFill>
              </a:rPr>
              <a:t>2</a:t>
            </a:r>
            <a:r>
              <a:rPr lang="cs-CZ" sz="1700" dirty="0" smtClean="0">
                <a:solidFill>
                  <a:srgbClr val="003C69"/>
                </a:solidFill>
              </a:rPr>
              <a:t>7,796</a:t>
            </a:r>
            <a:r>
              <a:rPr lang="en-US" sz="1700" dirty="0" smtClean="0">
                <a:solidFill>
                  <a:srgbClr val="003C69"/>
                </a:solidFill>
              </a:rPr>
              <a:t> </a:t>
            </a:r>
            <a:r>
              <a:rPr lang="cs-CZ" sz="1700" dirty="0" smtClean="0">
                <a:solidFill>
                  <a:srgbClr val="003C69"/>
                </a:solidFill>
              </a:rPr>
              <a:t>pracovních míst v sektoru </a:t>
            </a:r>
            <a:r>
              <a:rPr lang="cs-CZ" sz="1700" dirty="0" err="1" smtClean="0">
                <a:solidFill>
                  <a:srgbClr val="003C69"/>
                </a:solidFill>
              </a:rPr>
              <a:t>automotive</a:t>
            </a:r>
            <a:endParaRPr lang="cs-CZ" sz="1700" dirty="0">
              <a:solidFill>
                <a:srgbClr val="003C69"/>
              </a:solidFill>
            </a:endParaRPr>
          </a:p>
          <a:p>
            <a:pPr>
              <a:spcBef>
                <a:spcPts val="1000"/>
              </a:spcBef>
              <a:buClr>
                <a:srgbClr val="00ADD0"/>
              </a:buClr>
            </a:pPr>
            <a:r>
              <a:rPr lang="cs-CZ" sz="1700" dirty="0" smtClean="0">
                <a:solidFill>
                  <a:srgbClr val="003C69"/>
                </a:solidFill>
              </a:rPr>
              <a:t>Dodavatelé automobilových dílů: </a:t>
            </a:r>
            <a:r>
              <a:rPr lang="en-US" sz="1700" dirty="0" err="1" smtClean="0">
                <a:solidFill>
                  <a:srgbClr val="003C69"/>
                </a:solidFill>
              </a:rPr>
              <a:t>Mobis</a:t>
            </a:r>
            <a:r>
              <a:rPr lang="en-US" sz="1700" dirty="0">
                <a:solidFill>
                  <a:srgbClr val="003C69"/>
                </a:solidFill>
              </a:rPr>
              <a:t>, </a:t>
            </a:r>
            <a:r>
              <a:rPr lang="en-US" sz="1700" dirty="0" err="1">
                <a:solidFill>
                  <a:srgbClr val="003C69"/>
                </a:solidFill>
              </a:rPr>
              <a:t>Plakor</a:t>
            </a:r>
            <a:r>
              <a:rPr lang="en-US" sz="1700" dirty="0">
                <a:solidFill>
                  <a:srgbClr val="003C69"/>
                </a:solidFill>
              </a:rPr>
              <a:t>, </a:t>
            </a:r>
            <a:r>
              <a:rPr lang="en-US" sz="1700" dirty="0" err="1">
                <a:solidFill>
                  <a:srgbClr val="003C69"/>
                </a:solidFill>
              </a:rPr>
              <a:t>Mahle</a:t>
            </a:r>
            <a:r>
              <a:rPr lang="en-US" sz="1700" dirty="0">
                <a:solidFill>
                  <a:srgbClr val="003C69"/>
                </a:solidFill>
              </a:rPr>
              <a:t> </a:t>
            </a:r>
            <a:r>
              <a:rPr lang="en-US" sz="1700" dirty="0" smtClean="0">
                <a:solidFill>
                  <a:srgbClr val="003C69"/>
                </a:solidFill>
              </a:rPr>
              <a:t>Behr</a:t>
            </a:r>
            <a:r>
              <a:rPr lang="cs-CZ" sz="1700" dirty="0" smtClean="0">
                <a:solidFill>
                  <a:srgbClr val="003C69"/>
                </a:solidFill>
              </a:rPr>
              <a:t>, </a:t>
            </a:r>
            <a:r>
              <a:rPr lang="cs-CZ" sz="1700" dirty="0" err="1" smtClean="0">
                <a:solidFill>
                  <a:srgbClr val="003C69"/>
                </a:solidFill>
              </a:rPr>
              <a:t>Cromodora</a:t>
            </a:r>
            <a:r>
              <a:rPr lang="cs-CZ" sz="1700" dirty="0" smtClean="0">
                <a:solidFill>
                  <a:srgbClr val="003C69"/>
                </a:solidFill>
              </a:rPr>
              <a:t> </a:t>
            </a:r>
            <a:r>
              <a:rPr lang="cs-CZ" sz="1700" dirty="0" err="1" smtClean="0">
                <a:solidFill>
                  <a:srgbClr val="003C69"/>
                </a:solidFill>
              </a:rPr>
              <a:t>Wheels</a:t>
            </a:r>
            <a:r>
              <a:rPr lang="cs-CZ" sz="1700" dirty="0" smtClean="0">
                <a:solidFill>
                  <a:srgbClr val="003C69"/>
                </a:solidFill>
              </a:rPr>
              <a:t>, </a:t>
            </a:r>
            <a:r>
              <a:rPr lang="cs-CZ" sz="1700" dirty="0" err="1" smtClean="0">
                <a:solidFill>
                  <a:srgbClr val="003C69"/>
                </a:solidFill>
              </a:rPr>
              <a:t>Varroc</a:t>
            </a:r>
            <a:r>
              <a:rPr lang="cs-CZ" sz="1700" dirty="0" smtClean="0">
                <a:solidFill>
                  <a:srgbClr val="003C69"/>
                </a:solidFill>
              </a:rPr>
              <a:t> a další</a:t>
            </a:r>
          </a:p>
          <a:p>
            <a:pPr>
              <a:spcBef>
                <a:spcPts val="1000"/>
              </a:spcBef>
              <a:buClr>
                <a:srgbClr val="00ADD0"/>
              </a:buClr>
            </a:pPr>
            <a:r>
              <a:rPr lang="cs-CZ" sz="1700" dirty="0" smtClean="0">
                <a:solidFill>
                  <a:srgbClr val="003C69"/>
                </a:solidFill>
              </a:rPr>
              <a:t>Ostrava se nachází 30 minut od sídla první evropské továrny Hyundai</a:t>
            </a:r>
            <a:endParaRPr lang="cs-CZ" sz="1800" dirty="0">
              <a:solidFill>
                <a:srgbClr val="003C69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025" y="188640"/>
            <a:ext cx="8229600" cy="998984"/>
          </a:xfrm>
        </p:spPr>
        <p:txBody>
          <a:bodyPr/>
          <a:lstStyle/>
          <a:p>
            <a:pPr algn="l"/>
            <a:r>
              <a:rPr lang="cs-CZ" sz="3600" b="1" dirty="0" smtClean="0">
                <a:solidFill>
                  <a:srgbClr val="00ADD0"/>
                </a:solidFill>
              </a:rPr>
              <a:t>Rozmach automobilového průmyslu v regionu</a:t>
            </a:r>
            <a:endParaRPr lang="cs-CZ" dirty="0"/>
          </a:p>
        </p:txBody>
      </p:sp>
      <p:pic>
        <p:nvPicPr>
          <p:cNvPr id="6" name="Picture 3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53" y="6406594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0708" y="6383598"/>
            <a:ext cx="1757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610012"/>
            <a:ext cx="428625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1311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oer34 - dokumenty\REAL ESTATE REPORT\Projekty + vizualizace RER\Office_Administration\Nová Karolina Park\Nová Karolina Park - foto Renner - cerven 2013 - koupene\REN_4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19" y="1078346"/>
            <a:ext cx="2736000" cy="2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395288" y="188913"/>
            <a:ext cx="84248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Kancelářské prostory</a:t>
            </a:r>
            <a:r>
              <a:rPr lang="cs-CZ" sz="4000" dirty="0"/>
              <a:t> </a:t>
            </a:r>
            <a:r>
              <a:rPr lang="cs-CZ" sz="3200" dirty="0"/>
              <a:t>– </a:t>
            </a:r>
            <a:r>
              <a:rPr lang="cs-CZ" sz="2600" dirty="0"/>
              <a:t>projekty třídy A</a:t>
            </a:r>
          </a:p>
        </p:txBody>
      </p:sp>
      <p:sp>
        <p:nvSpPr>
          <p:cNvPr id="32778" name="Text Box 16"/>
          <p:cNvSpPr txBox="1">
            <a:spLocks noChangeArrowheads="1"/>
          </p:cNvSpPr>
          <p:nvPr/>
        </p:nvSpPr>
        <p:spPr bwMode="auto">
          <a:xfrm>
            <a:off x="211462" y="1412884"/>
            <a:ext cx="2663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Orchard</a:t>
            </a:r>
            <a:r>
              <a:rPr lang="cs-CZ" sz="1400" dirty="0" smtClean="0"/>
              <a:t> (</a:t>
            </a:r>
            <a:r>
              <a:rPr lang="cs-CZ" sz="1400" dirty="0" err="1" smtClean="0"/>
              <a:t>Red</a:t>
            </a:r>
            <a:r>
              <a:rPr lang="cs-CZ" sz="1400" dirty="0" smtClean="0"/>
              <a:t> Group)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2779" name="Text Box 17"/>
          <p:cNvSpPr txBox="1">
            <a:spLocks noChangeArrowheads="1"/>
          </p:cNvSpPr>
          <p:nvPr/>
        </p:nvSpPr>
        <p:spPr bwMode="auto">
          <a:xfrm>
            <a:off x="6444207" y="1399094"/>
            <a:ext cx="205722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 dirty="0" err="1" smtClean="0"/>
              <a:t>Nordica</a:t>
            </a:r>
            <a:r>
              <a:rPr lang="cs-CZ" sz="1400" dirty="0" smtClean="0"/>
              <a:t> (Skanska)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2780" name="Text Box 18"/>
          <p:cNvSpPr txBox="1">
            <a:spLocks noChangeArrowheads="1"/>
          </p:cNvSpPr>
          <p:nvPr/>
        </p:nvSpPr>
        <p:spPr bwMode="auto">
          <a:xfrm>
            <a:off x="3522390" y="3075580"/>
            <a:ext cx="2099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 dirty="0" smtClean="0"/>
              <a:t>Nová Karolina Park  (</a:t>
            </a:r>
            <a:r>
              <a:rPr lang="cs-CZ" sz="1400" dirty="0" err="1" smtClean="0"/>
              <a:t>Passerinvest</a:t>
            </a:r>
            <a:r>
              <a:rPr lang="cs-CZ" sz="1400" dirty="0" smtClean="0"/>
              <a:t> Group)</a:t>
            </a:r>
            <a:endParaRPr lang="cs-CZ" sz="1400" dirty="0"/>
          </a:p>
        </p:txBody>
      </p:sp>
      <p:sp>
        <p:nvSpPr>
          <p:cNvPr id="32781" name="Text Box 19"/>
          <p:cNvSpPr txBox="1">
            <a:spLocks noChangeArrowheads="1"/>
          </p:cNvSpPr>
          <p:nvPr/>
        </p:nvSpPr>
        <p:spPr bwMode="auto">
          <a:xfrm>
            <a:off x="1263704" y="5805680"/>
            <a:ext cx="2592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 dirty="0"/>
              <a:t>AXIS Office </a:t>
            </a:r>
            <a:r>
              <a:rPr lang="cs-CZ" sz="1400" dirty="0" smtClean="0"/>
              <a:t>Centre (CTP)</a:t>
            </a:r>
            <a:endParaRPr lang="cs-CZ" sz="1400" dirty="0"/>
          </a:p>
        </p:txBody>
      </p:sp>
      <p:sp>
        <p:nvSpPr>
          <p:cNvPr id="32782" name="Text Box 20"/>
          <p:cNvSpPr txBox="1">
            <a:spLocks noChangeArrowheads="1"/>
          </p:cNvSpPr>
          <p:nvPr/>
        </p:nvSpPr>
        <p:spPr bwMode="auto">
          <a:xfrm>
            <a:off x="4716016" y="6076890"/>
            <a:ext cx="4343434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300" dirty="0" smtClean="0"/>
              <a:t>Celková </a:t>
            </a:r>
            <a:r>
              <a:rPr lang="cs-CZ" sz="1300" dirty="0"/>
              <a:t>plocha </a:t>
            </a:r>
            <a:r>
              <a:rPr lang="cs-CZ" sz="1300" dirty="0" smtClean="0"/>
              <a:t>kanceláří v </a:t>
            </a:r>
            <a:r>
              <a:rPr lang="cs-CZ" sz="1300" dirty="0"/>
              <a:t>Ostravě</a:t>
            </a:r>
            <a:r>
              <a:rPr lang="cs-CZ" sz="1300" dirty="0" smtClean="0"/>
              <a:t>: 214 900 m</a:t>
            </a:r>
            <a:r>
              <a:rPr lang="cs-CZ" sz="1300" baseline="30000" dirty="0" smtClean="0"/>
              <a:t>2</a:t>
            </a:r>
            <a:endParaRPr lang="cs-CZ" sz="1300" dirty="0" smtClean="0"/>
          </a:p>
          <a:p>
            <a:pPr eaLnBrk="1" hangingPunct="1"/>
            <a:r>
              <a:rPr lang="cs-CZ" sz="1300" dirty="0" smtClean="0"/>
              <a:t>Míra </a:t>
            </a:r>
            <a:r>
              <a:rPr lang="cs-CZ" sz="1300" dirty="0"/>
              <a:t>neobsazenosti: </a:t>
            </a:r>
            <a:r>
              <a:rPr lang="cs-CZ" sz="1300" dirty="0" smtClean="0"/>
              <a:t>17,64 % (data za H1/2017) </a:t>
            </a:r>
          </a:p>
        </p:txBody>
      </p:sp>
      <p:pic>
        <p:nvPicPr>
          <p:cNvPr id="3" name="Picture 3" descr="C:\Documents and Settings\novotnaan\Plocha\Axi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16" y="3853281"/>
            <a:ext cx="2880000" cy="19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Documents and Settings\novotnaan\Plocha\2_The Orcha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6" y="1717684"/>
            <a:ext cx="2880000" cy="19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novotnaan\Plocha\IMG_1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93" y="1752003"/>
            <a:ext cx="2880000" cy="19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11462" y="6535950"/>
            <a:ext cx="42131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100" b="0" dirty="0">
                <a:solidFill>
                  <a:srgbClr val="003C69"/>
                </a:solidFill>
              </a:rPr>
              <a:t>Zdroj: </a:t>
            </a:r>
            <a:r>
              <a:rPr lang="cs-CZ" sz="1100" b="0" dirty="0" smtClean="0">
                <a:solidFill>
                  <a:srgbClr val="003C69"/>
                </a:solidFill>
              </a:rPr>
              <a:t>JLL, 2017</a:t>
            </a:r>
            <a:endParaRPr lang="cs-CZ" sz="1100" b="0" dirty="0">
              <a:solidFill>
                <a:srgbClr val="003C69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9277" y="6263013"/>
            <a:ext cx="2232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200" dirty="0"/>
              <a:t>www.ostrava.cz</a:t>
            </a:r>
          </a:p>
        </p:txBody>
      </p:sp>
      <p:pic>
        <p:nvPicPr>
          <p:cNvPr id="1026" name="Picture 2" descr="C:\oer34 - dokumenty\REAL ESTATE REPORT\Projekty + vizualizace RER\Office_Administration\IQ Ostrava Business Park\IQ Ostrava - fotky projektu\IQ - fotky CTP - muzeme uzivat\DSC_3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93" y="3855234"/>
            <a:ext cx="2701925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7532212" y="4376628"/>
            <a:ext cx="1422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400" dirty="0" smtClean="0"/>
              <a:t>IQ Office Park (CTP)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6391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5288" y="188913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Kancelářské </a:t>
            </a:r>
            <a:r>
              <a:rPr lang="cs-CZ" sz="3600" dirty="0" smtClean="0"/>
              <a:t>prostory</a:t>
            </a:r>
            <a:endParaRPr lang="cs-CZ" sz="2000" dirty="0"/>
          </a:p>
        </p:txBody>
      </p:sp>
      <p:sp>
        <p:nvSpPr>
          <p:cNvPr id="33798" name="Text Box 19"/>
          <p:cNvSpPr txBox="1">
            <a:spLocks noChangeArrowheads="1"/>
          </p:cNvSpPr>
          <p:nvPr/>
        </p:nvSpPr>
        <p:spPr bwMode="auto">
          <a:xfrm>
            <a:off x="660153" y="6390772"/>
            <a:ext cx="25923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100" b="0" dirty="0">
                <a:solidFill>
                  <a:srgbClr val="003C69"/>
                </a:solidFill>
              </a:rPr>
              <a:t>Zdroj: </a:t>
            </a:r>
            <a:r>
              <a:rPr lang="cs-CZ" sz="1100" b="0" dirty="0" smtClean="0">
                <a:solidFill>
                  <a:srgbClr val="003C69"/>
                </a:solidFill>
              </a:rPr>
              <a:t>JLL, 2017</a:t>
            </a:r>
            <a:endParaRPr lang="cs-CZ" sz="1100" b="0" dirty="0">
              <a:solidFill>
                <a:srgbClr val="003C69"/>
              </a:solidFill>
            </a:endParaRPr>
          </a:p>
        </p:txBody>
      </p:sp>
      <p:sp>
        <p:nvSpPr>
          <p:cNvPr id="33799" name="Text Box 19"/>
          <p:cNvSpPr txBox="1">
            <a:spLocks noChangeArrowheads="1"/>
          </p:cNvSpPr>
          <p:nvPr/>
        </p:nvSpPr>
        <p:spPr bwMode="auto">
          <a:xfrm>
            <a:off x="3448588" y="1152940"/>
            <a:ext cx="5443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>
                <a:solidFill>
                  <a:srgbClr val="003C69"/>
                </a:solidFill>
              </a:rPr>
              <a:t>Nejvyšší dosažitelné nájemné v nejmodernějších „A“ kancelářích v Ostravě činí 11,5€ / m2 / měsíc. Průměrná výše nájmu v kancelářích standard A </a:t>
            </a:r>
            <a:r>
              <a:rPr lang="cs-CZ" sz="1400" dirty="0" err="1">
                <a:solidFill>
                  <a:srgbClr val="003C69"/>
                </a:solidFill>
              </a:rPr>
              <a:t>a</a:t>
            </a:r>
            <a:r>
              <a:rPr lang="cs-CZ" sz="1400" dirty="0">
                <a:solidFill>
                  <a:srgbClr val="003C69"/>
                </a:solidFill>
              </a:rPr>
              <a:t> B činí 9 € / m2 / měsíc.</a:t>
            </a:r>
          </a:p>
          <a:p>
            <a:pPr eaLnBrk="1" hangingPunct="1">
              <a:spcBef>
                <a:spcPct val="0"/>
              </a:spcBef>
            </a:pPr>
            <a:endParaRPr lang="cs-CZ" sz="1400" dirty="0">
              <a:solidFill>
                <a:srgbClr val="003C69"/>
              </a:solidFill>
            </a:endParaRPr>
          </a:p>
        </p:txBody>
      </p:sp>
      <p:pic>
        <p:nvPicPr>
          <p:cNvPr id="13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9858" y="1202849"/>
            <a:ext cx="301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 smtClean="0"/>
              <a:t>srovnání </a:t>
            </a:r>
            <a:r>
              <a:rPr lang="cs-CZ" sz="2000" dirty="0"/>
              <a:t>cen nájmů/měsíc </a:t>
            </a:r>
            <a:r>
              <a:rPr lang="cs-CZ" sz="2000" dirty="0" smtClean="0"/>
              <a:t>(</a:t>
            </a:r>
            <a:r>
              <a:rPr lang="cs-CZ" sz="2000" dirty="0" smtClean="0"/>
              <a:t>H3/2017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1225"/>
            <a:ext cx="5276501" cy="380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779738" y="2698459"/>
            <a:ext cx="32649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 smtClean="0">
                <a:solidFill>
                  <a:srgbClr val="003C69"/>
                </a:solidFill>
              </a:rPr>
              <a:t>214 900 m</a:t>
            </a:r>
            <a:r>
              <a:rPr lang="cs-CZ" sz="1400" baseline="30000" dirty="0" smtClean="0">
                <a:solidFill>
                  <a:srgbClr val="003C69"/>
                </a:solidFill>
              </a:rPr>
              <a:t>2</a:t>
            </a:r>
            <a:r>
              <a:rPr lang="cs-CZ" sz="1400" dirty="0" smtClean="0">
                <a:solidFill>
                  <a:srgbClr val="003C69"/>
                </a:solidFill>
              </a:rPr>
              <a:t> kancelářských prostor</a:t>
            </a:r>
          </a:p>
          <a:p>
            <a:pPr eaLnBrk="1" hangingPunct="1">
              <a:spcBef>
                <a:spcPct val="0"/>
              </a:spcBef>
            </a:pPr>
            <a:r>
              <a:rPr lang="cs-CZ" sz="1400" dirty="0" smtClean="0">
                <a:solidFill>
                  <a:srgbClr val="003C69"/>
                </a:solidFill>
              </a:rPr>
              <a:t>4 </a:t>
            </a:r>
            <a:r>
              <a:rPr lang="cs-CZ" sz="1400" dirty="0">
                <a:solidFill>
                  <a:srgbClr val="003C69"/>
                </a:solidFill>
              </a:rPr>
              <a:t>500 m</a:t>
            </a:r>
            <a:r>
              <a:rPr lang="cs-CZ" sz="1400" baseline="30000" dirty="0">
                <a:solidFill>
                  <a:srgbClr val="003C69"/>
                </a:solidFill>
              </a:rPr>
              <a:t>2 </a:t>
            </a:r>
            <a:r>
              <a:rPr lang="cs-CZ" sz="1400" dirty="0" smtClean="0">
                <a:solidFill>
                  <a:srgbClr val="003C69"/>
                </a:solidFill>
              </a:rPr>
              <a:t>ve výstavbě</a:t>
            </a:r>
          </a:p>
          <a:p>
            <a:pPr eaLnBrk="1" hangingPunct="1">
              <a:spcBef>
                <a:spcPct val="0"/>
              </a:spcBef>
            </a:pPr>
            <a:r>
              <a:rPr lang="cs-CZ" sz="1400" dirty="0" smtClean="0">
                <a:solidFill>
                  <a:srgbClr val="003C69"/>
                </a:solidFill>
              </a:rPr>
              <a:t>17,6% míra neobsazenosti</a:t>
            </a:r>
          </a:p>
          <a:p>
            <a:pPr eaLnBrk="1" hangingPunct="1">
              <a:spcBef>
                <a:spcPct val="0"/>
              </a:spcBef>
            </a:pPr>
            <a:endParaRPr lang="cs-CZ" sz="1400" dirty="0" smtClean="0">
              <a:solidFill>
                <a:srgbClr val="003C69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sz="1400" dirty="0">
              <a:solidFill>
                <a:srgbClr val="003C69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sz="1400" dirty="0">
              <a:solidFill>
                <a:srgbClr val="003C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6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3" name="Picture 24" descr="C:\Documents and Settings\novotnaan\Plocha\Dokumenty\REAL ESTATE REPORT\Projekty + vizualizace RER\Residential housing\Rezidence Nová Karolina\Nova_Karolina_pohled_z_namest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836712"/>
            <a:ext cx="3105302" cy="207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C:\Documents and Settings\novotnaan\Plocha\o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6" y="3401776"/>
            <a:ext cx="3201193" cy="2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539750" y="188913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smtClean="0"/>
              <a:t>Bydlení</a:t>
            </a:r>
            <a:endParaRPr lang="cs-CZ" sz="3600" dirty="0"/>
          </a:p>
        </p:txBody>
      </p:sp>
      <p:sp>
        <p:nvSpPr>
          <p:cNvPr id="34824" name="Rectangle 15"/>
          <p:cNvSpPr>
            <a:spLocks noChangeArrowheads="1"/>
          </p:cNvSpPr>
          <p:nvPr/>
        </p:nvSpPr>
        <p:spPr bwMode="auto">
          <a:xfrm>
            <a:off x="736599" y="2897868"/>
            <a:ext cx="3097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1400" dirty="0"/>
              <a:t>Améba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4825" name="Rectangle 16"/>
          <p:cNvSpPr>
            <a:spLocks noChangeArrowheads="1"/>
          </p:cNvSpPr>
          <p:nvPr/>
        </p:nvSpPr>
        <p:spPr bwMode="auto">
          <a:xfrm>
            <a:off x="4682403" y="2908176"/>
            <a:ext cx="184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1400" dirty="0"/>
              <a:t>Nová Karolina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4826" name="Rectangle 17"/>
          <p:cNvSpPr>
            <a:spLocks noChangeArrowheads="1"/>
          </p:cNvSpPr>
          <p:nvPr/>
        </p:nvSpPr>
        <p:spPr bwMode="auto">
          <a:xfrm>
            <a:off x="4933706" y="5533821"/>
            <a:ext cx="1652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sz="1400" dirty="0" smtClean="0"/>
              <a:t>Podkova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4827" name="Rectangle 18"/>
          <p:cNvSpPr>
            <a:spLocks noChangeArrowheads="1"/>
          </p:cNvSpPr>
          <p:nvPr/>
        </p:nvSpPr>
        <p:spPr bwMode="auto">
          <a:xfrm>
            <a:off x="559253" y="5657624"/>
            <a:ext cx="32861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1400" dirty="0"/>
              <a:t>Ostravská </a:t>
            </a:r>
            <a:r>
              <a:rPr lang="cs-CZ" sz="1400" dirty="0" smtClean="0"/>
              <a:t>brána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4829" name="Text Box 20"/>
          <p:cNvSpPr txBox="1">
            <a:spLocks noChangeArrowheads="1"/>
          </p:cNvSpPr>
          <p:nvPr/>
        </p:nvSpPr>
        <p:spPr bwMode="auto">
          <a:xfrm>
            <a:off x="3091209" y="6128651"/>
            <a:ext cx="29615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dirty="0"/>
              <a:t>„</a:t>
            </a:r>
            <a:r>
              <a:rPr lang="en-US" dirty="0"/>
              <a:t>…</a:t>
            </a:r>
            <a:r>
              <a:rPr lang="cs-CZ" dirty="0"/>
              <a:t>a další ve výstavbě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34831" name="Picture 19" descr="C:\Documents and Settings\novotnaan\Plocha\Dokumenty\REAL ESTATE REPORT\Projekty + vizualizace RER\Residential housing\Ostravská brána - Mor.OVa\Ostravska_brana_foto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04" y="3226898"/>
            <a:ext cx="20637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C:\Documents and Settings\novotnaan\Plocha\oer34 - dokumenty\REAL ESTATE REPORT\Projekty + vizualizace RER\Residential housing\Améba\ameba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840065"/>
            <a:ext cx="3156816" cy="20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oer34 - dokumenty\REAL ESTATE REPORT\Projekty + vizualizace RER\Residential housing\Podkova\REN_4121 koupene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7" y="3360908"/>
            <a:ext cx="323716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oer34 - dokumenty\obrazky\OSTRAVAAAAAAAAAAAAA\Renner - fotonahledy - INVESTICE - červenec 2013\NOVA KAROLINA BYTY\REN_43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49" y="1908362"/>
            <a:ext cx="1793091" cy="11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1" name="Picture 2" descr="Ostrava_l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C:\Documents and Settings\novotnaan\Plocha\Dokumenty\REAL ESTATE REPORT\Projekty + vizualizace RER\Residential housing\Rezidence Nová Karolina\Nova_Karolina_pohled_z_namest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0" y="846882"/>
            <a:ext cx="3105302" cy="207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Documents and Settings\novotnaan\Plocha\o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8" y="3411946"/>
            <a:ext cx="3201193" cy="2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C:\Documents and Settings\novotnaan\Plocha\Dokumenty\REAL ESTATE REPORT\Projekty + vizualizace RER\Residential housing\Ostravská brána - Mor.OVa\Ostravska_brana_foto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96" y="3237068"/>
            <a:ext cx="20637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Documents and Settings\novotnaan\Plocha\oer34 - dokumenty\REAL ESTATE REPORT\Projekty + vizualizace RER\Residential housing\Améba\ameba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5" y="850235"/>
            <a:ext cx="3156816" cy="20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3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179512" y="188913"/>
            <a:ext cx="8784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Bydlení </a:t>
            </a:r>
            <a:r>
              <a:rPr lang="cs-CZ" sz="3600" dirty="0" smtClean="0"/>
              <a:t>- </a:t>
            </a:r>
            <a:r>
              <a:rPr lang="cs-CZ" sz="2800" dirty="0"/>
              <a:t>vývoj průměrných cen </a:t>
            </a:r>
            <a:r>
              <a:rPr lang="cs-CZ" sz="2800" dirty="0" smtClean="0"/>
              <a:t>bytů v </a:t>
            </a:r>
            <a:r>
              <a:rPr lang="cs-CZ" sz="2800" dirty="0"/>
              <a:t>Ostravě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200" dirty="0"/>
              <a:t>www.ostrava.cz</a:t>
            </a:r>
          </a:p>
        </p:txBody>
      </p:sp>
      <p:sp>
        <p:nvSpPr>
          <p:cNvPr id="35846" name="Text Box 243"/>
          <p:cNvSpPr txBox="1">
            <a:spLocks noChangeArrowheads="1"/>
          </p:cNvSpPr>
          <p:nvPr/>
        </p:nvSpPr>
        <p:spPr bwMode="auto">
          <a:xfrm rot="10800000" flipV="1">
            <a:off x="7020271" y="6289539"/>
            <a:ext cx="20166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100" b="0" dirty="0">
                <a:solidFill>
                  <a:srgbClr val="003C69"/>
                </a:solidFill>
              </a:rPr>
              <a:t>Zdroj: www.realitycechy.cz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38275"/>
            <a:ext cx="869315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79512" y="188912"/>
            <a:ext cx="8352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Bydlení</a:t>
            </a:r>
            <a:r>
              <a:rPr lang="cs-CZ" sz="3600" dirty="0">
                <a:solidFill>
                  <a:srgbClr val="FA2312"/>
                </a:solidFill>
              </a:rPr>
              <a:t> </a:t>
            </a:r>
            <a:r>
              <a:rPr lang="cs-CZ" sz="3600" b="0" dirty="0"/>
              <a:t>–</a:t>
            </a:r>
            <a:r>
              <a:rPr lang="cs-CZ" sz="3600" dirty="0"/>
              <a:t> </a:t>
            </a:r>
            <a:r>
              <a:rPr lang="cs-CZ" sz="2800" dirty="0"/>
              <a:t>vývoj cen bytů o velikosti </a:t>
            </a:r>
            <a:r>
              <a:rPr lang="cs-CZ" sz="2800" dirty="0" smtClean="0"/>
              <a:t>3+1 (</a:t>
            </a:r>
            <a:r>
              <a:rPr lang="cs-CZ" sz="2800" dirty="0"/>
              <a:t>K</a:t>
            </a:r>
            <a:r>
              <a:rPr lang="cs-CZ" sz="2800" dirty="0" smtClean="0"/>
              <a:t>č)</a:t>
            </a:r>
            <a:endParaRPr lang="cs-CZ" sz="2800" dirty="0"/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411163" y="5811522"/>
            <a:ext cx="30241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100" b="0" dirty="0">
                <a:solidFill>
                  <a:srgbClr val="003C69"/>
                </a:solidFill>
              </a:rPr>
              <a:t>Zdroj: www.realitycechy.cz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200" dirty="0"/>
              <a:t>www.ostrava.cz</a:t>
            </a:r>
            <a:endParaRPr lang="cs-CZ" sz="1400" dirty="0"/>
          </a:p>
        </p:txBody>
      </p:sp>
      <p:pic>
        <p:nvPicPr>
          <p:cNvPr id="12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004209"/>
            <a:ext cx="8166174" cy="480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395288" y="260350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smtClean="0"/>
              <a:t>Hotely</a:t>
            </a:r>
            <a:endParaRPr lang="cs-CZ" sz="3600" dirty="0"/>
          </a:p>
        </p:txBody>
      </p:sp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5402933" y="3278898"/>
            <a:ext cx="3086249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500" dirty="0" smtClean="0"/>
              <a:t>Hotel </a:t>
            </a:r>
            <a:r>
              <a:rPr lang="cs-CZ" sz="1500" dirty="0"/>
              <a:t>Park Inn Ostrava</a:t>
            </a:r>
            <a:r>
              <a:rPr lang="cs-CZ" sz="1400" dirty="0"/>
              <a:t> </a:t>
            </a:r>
            <a:r>
              <a:rPr lang="en-US" sz="1400" dirty="0" smtClean="0"/>
              <a:t>****</a:t>
            </a:r>
          </a:p>
          <a:p>
            <a:pPr eaLnBrk="1" hangingPunct="1">
              <a:spcBef>
                <a:spcPct val="25000"/>
              </a:spcBef>
            </a:pPr>
            <a:r>
              <a:rPr lang="cs-CZ" sz="1400" dirty="0" smtClean="0"/>
              <a:t>dokončen 2008</a:t>
            </a:r>
            <a:endParaRPr lang="cs-CZ" sz="1400" dirty="0"/>
          </a:p>
        </p:txBody>
      </p:sp>
      <p:sp>
        <p:nvSpPr>
          <p:cNvPr id="38923" name="Text Box 20"/>
          <p:cNvSpPr txBox="1">
            <a:spLocks noChangeArrowheads="1"/>
          </p:cNvSpPr>
          <p:nvPr/>
        </p:nvSpPr>
        <p:spPr bwMode="auto">
          <a:xfrm>
            <a:off x="3561804" y="5764353"/>
            <a:ext cx="27606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500" dirty="0"/>
              <a:t>Hotel </a:t>
            </a:r>
            <a:r>
              <a:rPr lang="cs-CZ" sz="1500" dirty="0" err="1"/>
              <a:t>Mercure</a:t>
            </a:r>
            <a:r>
              <a:rPr lang="cs-CZ" sz="1500" dirty="0"/>
              <a:t> Ostrava</a:t>
            </a:r>
            <a:r>
              <a:rPr lang="cs-CZ" sz="1400" dirty="0"/>
              <a:t> </a:t>
            </a:r>
            <a:r>
              <a:rPr lang="en-US" sz="1400" dirty="0"/>
              <a:t>****</a:t>
            </a:r>
            <a:endParaRPr lang="cs-CZ" sz="1400" dirty="0"/>
          </a:p>
          <a:p>
            <a:pPr eaLnBrk="1" hangingPunct="1">
              <a:spcBef>
                <a:spcPct val="30000"/>
              </a:spcBef>
            </a:pPr>
            <a:r>
              <a:rPr lang="cs-CZ" sz="1400" dirty="0" smtClean="0"/>
              <a:t>dokončen 2011</a:t>
            </a:r>
            <a:endParaRPr lang="cs-CZ" sz="1400" dirty="0"/>
          </a:p>
        </p:txBody>
      </p:sp>
      <p:pic>
        <p:nvPicPr>
          <p:cNvPr id="38924" name="Picture 13" descr="C:\Documents and Settings\novotnaan\Plocha\Dokumenty\REAL ESTATE REPORT\Projekty + vizualizace RER\Hotels\Mercure_Dům odborových služeb\Mercure hotel Ostrav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8" y="3995557"/>
            <a:ext cx="3382292" cy="241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5" descr="C:\Documents and Settings\novotnaan\Plocha\Dokumenty\REAL ESTATE REPORT\Projekty + vizualizace RER\Hotels\Mercure_Dům odborových služeb\restaurac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07" y="3861048"/>
            <a:ext cx="1800000" cy="1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8" descr="v no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33" y="901700"/>
            <a:ext cx="3382292" cy="225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58775" y="2667581"/>
            <a:ext cx="4924200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500" dirty="0" smtClean="0"/>
              <a:t>Hotel </a:t>
            </a:r>
            <a:r>
              <a:rPr lang="cs-CZ" sz="1500" dirty="0"/>
              <a:t>CLARION CONGRESS </a:t>
            </a:r>
            <a:r>
              <a:rPr lang="cs-CZ" sz="1500" dirty="0" smtClean="0"/>
              <a:t>HOTEL OSTRAVA</a:t>
            </a:r>
            <a:r>
              <a:rPr lang="cs-CZ" sz="1500" dirty="0"/>
              <a:t>****</a:t>
            </a:r>
          </a:p>
          <a:p>
            <a:pPr eaLnBrk="1" hangingPunct="1">
              <a:spcBef>
                <a:spcPct val="25000"/>
              </a:spcBef>
            </a:pPr>
            <a:r>
              <a:rPr lang="cs-CZ" sz="1400" dirty="0"/>
              <a:t>r</a:t>
            </a:r>
            <a:r>
              <a:rPr lang="cs-CZ" sz="1400" dirty="0" smtClean="0"/>
              <a:t>ekonstrukce dokončena 2013</a:t>
            </a:r>
            <a:endParaRPr lang="cs-CZ" sz="1400" dirty="0"/>
          </a:p>
        </p:txBody>
      </p:sp>
      <p:pic>
        <p:nvPicPr>
          <p:cNvPr id="1026" name="Picture 2" descr="C:\oer34 - dokumenty\REAL ESTATE REPORT\Projekty + vizualizace RER\Hotels\Clarion\Clarion Congress Hotel Ostrava Exterié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2" y="901700"/>
            <a:ext cx="4123940" cy="16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oer34 - dokumenty\REAL ESTATE REPORT\Projekty + vizualizace RER\Hotels\Clarion\Clarion_Congress_Hotel_Ostrava_Meeting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339775"/>
            <a:ext cx="1800000" cy="12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1" name="Picture 2" descr="Ostrava_l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555333" y="4293096"/>
            <a:ext cx="33369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500" dirty="0" smtClean="0">
                <a:solidFill>
                  <a:srgbClr val="003C69"/>
                </a:solidFill>
              </a:rPr>
              <a:t>V Ostravě je 65 hromadných ubytovacích zařízení (5 228 lůžek)</a:t>
            </a:r>
            <a:endParaRPr lang="cs-CZ" sz="1400" dirty="0">
              <a:solidFill>
                <a:srgbClr val="003C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8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://static.asb-portal.cz/buxus/images/cache/650xXXX/fotogaleria/fotogalerie/architektura/forum_nova_karolina_fotoalbum/02-karolina-big-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14112"/>
            <a:ext cx="4511067" cy="30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6264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Retail</a:t>
            </a:r>
            <a:endParaRPr lang="cs-CZ" sz="3600" b="0" dirty="0">
              <a:solidFill>
                <a:schemeClr val="tx1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1" name="Picture 2" descr="Ostrava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38574" y="3031200"/>
            <a:ext cx="2305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sz="1400" dirty="0"/>
              <a:t>Futurum</a:t>
            </a:r>
            <a:endParaRPr lang="cs-CZ" sz="1400" b="0" dirty="0">
              <a:solidFill>
                <a:schemeClr val="tx1"/>
              </a:solidFill>
            </a:endParaRPr>
          </a:p>
        </p:txBody>
      </p:sp>
      <p:pic>
        <p:nvPicPr>
          <p:cNvPr id="24" name="Picture 2" descr="I obchodní centrum Futurum se stará o zábavu svých návštěvníků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-8736" b="8736"/>
          <a:stretch/>
        </p:blipFill>
        <p:spPr bwMode="auto">
          <a:xfrm>
            <a:off x="338574" y="835644"/>
            <a:ext cx="2678568" cy="21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k4.cz/data/images/thumb/851_b59a2371fc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5646"/>
          <a:stretch/>
        </p:blipFill>
        <p:spPr bwMode="auto">
          <a:xfrm>
            <a:off x="5955198" y="1032992"/>
            <a:ext cx="2865274" cy="19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tescoma.cz/photogallery/900_pc_tescoma_avion_ostrava1.jpg?1383298331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-1636" r="6810" b="1"/>
          <a:stretch/>
        </p:blipFill>
        <p:spPr bwMode="auto">
          <a:xfrm>
            <a:off x="3133865" y="1002389"/>
            <a:ext cx="2692023" cy="19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3133865" y="2996952"/>
            <a:ext cx="25182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sz="1400" dirty="0" smtClean="0"/>
              <a:t>Avion Shopping </a:t>
            </a:r>
            <a:r>
              <a:rPr lang="cs-CZ" sz="1400" dirty="0"/>
              <a:t>Park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5955265" y="2990840"/>
            <a:ext cx="21653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sz="1400" dirty="0" err="1"/>
              <a:t>Forum</a:t>
            </a:r>
            <a:r>
              <a:rPr lang="cs-CZ" sz="1400" dirty="0"/>
              <a:t> Nová Karolina</a:t>
            </a:r>
            <a:endParaRPr lang="cs-CZ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45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684213" y="1557338"/>
            <a:ext cx="53999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 smtClean="0">
                <a:solidFill>
                  <a:srgbClr val="003C69"/>
                </a:solidFill>
              </a:rPr>
              <a:t>    </a:t>
            </a:r>
            <a:r>
              <a:rPr lang="cs-CZ" dirty="0">
                <a:solidFill>
                  <a:srgbClr val="003C69"/>
                </a:solidFill>
              </a:rPr>
              <a:t>Metropole Moravskoslezského kraje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  Rozloha: 214 km</a:t>
            </a:r>
            <a:r>
              <a:rPr lang="cs-CZ" baseline="30000" dirty="0">
                <a:solidFill>
                  <a:srgbClr val="003C69"/>
                </a:solidFill>
              </a:rPr>
              <a:t>2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  </a:t>
            </a:r>
            <a:r>
              <a:rPr lang="cs-CZ" dirty="0" smtClean="0">
                <a:solidFill>
                  <a:srgbClr val="003C69"/>
                </a:solidFill>
              </a:rPr>
              <a:t>299 483 obyvatel </a:t>
            </a:r>
            <a:r>
              <a:rPr lang="cs-CZ" dirty="0">
                <a:solidFill>
                  <a:srgbClr val="003C69"/>
                </a:solidFill>
              </a:rPr>
              <a:t>(1. 1. </a:t>
            </a:r>
            <a:r>
              <a:rPr lang="cs-CZ" dirty="0" smtClean="0">
                <a:solidFill>
                  <a:srgbClr val="003C69"/>
                </a:solidFill>
              </a:rPr>
              <a:t>2018)</a:t>
            </a:r>
            <a:endParaRPr lang="cs-CZ" dirty="0">
              <a:solidFill>
                <a:srgbClr val="003C69"/>
              </a:solidFill>
            </a:endParaRP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  Strategická poloha v blízkosti hranic </a:t>
            </a:r>
          </a:p>
          <a:p>
            <a:pPr>
              <a:spcBef>
                <a:spcPct val="40000"/>
              </a:spcBef>
              <a:buClr>
                <a:srgbClr val="00ADD0"/>
              </a:buClr>
            </a:pPr>
            <a:r>
              <a:rPr lang="cs-CZ" dirty="0">
                <a:solidFill>
                  <a:srgbClr val="003C69"/>
                </a:solidFill>
              </a:rPr>
              <a:t>     s Polskem (15 km) a Slovenskem (50 km)</a:t>
            </a:r>
          </a:p>
          <a:p>
            <a:pPr>
              <a:spcBef>
                <a:spcPct val="40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  </a:t>
            </a:r>
            <a:r>
              <a:rPr lang="cs-CZ" dirty="0" smtClean="0">
                <a:solidFill>
                  <a:srgbClr val="003C69"/>
                </a:solidFill>
              </a:rPr>
              <a:t>Centrum </a:t>
            </a:r>
            <a:r>
              <a:rPr lang="cs-CZ" dirty="0">
                <a:solidFill>
                  <a:srgbClr val="003C69"/>
                </a:solidFill>
              </a:rPr>
              <a:t>nejrychleji rostoucího </a:t>
            </a:r>
            <a:r>
              <a:rPr lang="cs-CZ" dirty="0" smtClean="0">
                <a:solidFill>
                  <a:srgbClr val="003C69"/>
                </a:solidFill>
              </a:rPr>
              <a:t>regionu ČR</a:t>
            </a:r>
            <a:endParaRPr lang="cs-CZ" dirty="0">
              <a:solidFill>
                <a:srgbClr val="003C69"/>
              </a:solidFill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11188" y="404813"/>
            <a:ext cx="58324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sz="3600" dirty="0"/>
              <a:t>Ostrava</a:t>
            </a:r>
          </a:p>
          <a:p>
            <a:pPr eaLnBrk="1" hangingPunct="1">
              <a:lnSpc>
                <a:spcPct val="80000"/>
              </a:lnSpc>
            </a:pPr>
            <a:r>
              <a:rPr lang="cs-CZ" sz="1600" dirty="0"/>
              <a:t>3. největší město v České </a:t>
            </a:r>
            <a:r>
              <a:rPr lang="cs-CZ" sz="1600" dirty="0" smtClean="0"/>
              <a:t>republice</a:t>
            </a:r>
            <a:endParaRPr lang="cs-CZ" b="0" dirty="0">
              <a:solidFill>
                <a:schemeClr val="tx2"/>
              </a:solidFill>
            </a:endParaRPr>
          </a:p>
        </p:txBody>
      </p:sp>
      <p:pic>
        <p:nvPicPr>
          <p:cNvPr id="6151" name="Picture 15" descr="5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8" y="2461284"/>
            <a:ext cx="2569057" cy="17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Masarykac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9" y="4379957"/>
            <a:ext cx="2569056" cy="17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:\Documents and Settings\novotnaan\Plocha\oer34 - dokumenty\Cestovní ruch\FILM OSTRAVA\bannery_CZ\opravdo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2601"/>
            <a:ext cx="4939348" cy="18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3" name="Picture 2" descr="Ostrava_l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10278" r="22822" b="16666"/>
          <a:stretch/>
        </p:blipFill>
        <p:spPr bwMode="auto">
          <a:xfrm>
            <a:off x="6216168" y="404813"/>
            <a:ext cx="2569058" cy="18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9947" name="Text Box 13"/>
          <p:cNvSpPr txBox="1">
            <a:spLocks noChangeArrowheads="1"/>
          </p:cNvSpPr>
          <p:nvPr/>
        </p:nvSpPr>
        <p:spPr bwMode="auto">
          <a:xfrm>
            <a:off x="563862" y="6077334"/>
            <a:ext cx="78845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dirty="0" smtClean="0"/>
              <a:t>Celková plocha </a:t>
            </a:r>
            <a:r>
              <a:rPr lang="cs-CZ" sz="1600" dirty="0"/>
              <a:t>skladových a výrobních </a:t>
            </a:r>
            <a:r>
              <a:rPr lang="cs-CZ" sz="1600" dirty="0" smtClean="0"/>
              <a:t>prostor: 476 700 </a:t>
            </a:r>
            <a:r>
              <a:rPr lang="cs-CZ" sz="1600" dirty="0"/>
              <a:t>m</a:t>
            </a:r>
            <a:r>
              <a:rPr lang="cs-CZ" sz="1600" baseline="30000" dirty="0"/>
              <a:t>2</a:t>
            </a:r>
            <a:r>
              <a:rPr lang="cs-CZ" sz="1600" dirty="0"/>
              <a:t> </a:t>
            </a:r>
            <a:r>
              <a:rPr lang="cs-CZ" sz="1600" dirty="0" smtClean="0"/>
              <a:t>(H1/2017)</a:t>
            </a:r>
            <a:endParaRPr lang="cs-CZ" sz="1600" b="0" dirty="0"/>
          </a:p>
        </p:txBody>
      </p:sp>
      <p:sp>
        <p:nvSpPr>
          <p:cNvPr id="39948" name="Text Box 14"/>
          <p:cNvSpPr txBox="1">
            <a:spLocks noChangeArrowheads="1"/>
          </p:cNvSpPr>
          <p:nvPr/>
        </p:nvSpPr>
        <p:spPr bwMode="auto">
          <a:xfrm>
            <a:off x="395288" y="260350"/>
            <a:ext cx="4681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smtClean="0"/>
              <a:t>Logistické parky</a:t>
            </a:r>
            <a:endParaRPr lang="cs-CZ" sz="3600" b="0" dirty="0">
              <a:solidFill>
                <a:schemeClr val="tx1"/>
              </a:solidFill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83419" y="6422412"/>
            <a:ext cx="25923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200" b="0" dirty="0">
                <a:solidFill>
                  <a:srgbClr val="003C69"/>
                </a:solidFill>
              </a:rPr>
              <a:t>Zdroj: </a:t>
            </a:r>
            <a:r>
              <a:rPr lang="cs-CZ" sz="1200" b="0" dirty="0" smtClean="0">
                <a:solidFill>
                  <a:srgbClr val="003C69"/>
                </a:solidFill>
              </a:rPr>
              <a:t>společnost JLL</a:t>
            </a:r>
            <a:endParaRPr lang="cs-CZ" sz="1200" b="0" dirty="0">
              <a:solidFill>
                <a:srgbClr val="003C69"/>
              </a:solidFill>
            </a:endParaRPr>
          </a:p>
        </p:txBody>
      </p:sp>
      <p:pic>
        <p:nvPicPr>
          <p:cNvPr id="16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novotnaan\Desktop\REN_07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56"/>
          <a:stretch/>
        </p:blipFill>
        <p:spPr bwMode="auto">
          <a:xfrm>
            <a:off x="563863" y="1286114"/>
            <a:ext cx="3366917" cy="209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38020" y="921212"/>
            <a:ext cx="3529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Tulipan</a:t>
            </a:r>
            <a:r>
              <a:rPr lang="cs-CZ" sz="1400" dirty="0"/>
              <a:t> Park Ostrava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964392" y="836712"/>
            <a:ext cx="34840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smtClean="0"/>
              <a:t>Logistický </a:t>
            </a:r>
            <a:r>
              <a:rPr lang="cs-CZ" sz="1400" dirty="0"/>
              <a:t>Park </a:t>
            </a:r>
            <a:r>
              <a:rPr lang="cs-CZ" sz="1400" dirty="0" smtClean="0"/>
              <a:t>Ostrava (CBRE)</a:t>
            </a:r>
            <a:endParaRPr lang="cs-CZ" sz="1400" dirty="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83946" y="3513500"/>
            <a:ext cx="1584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CTPark</a:t>
            </a:r>
            <a:r>
              <a:rPr lang="cs-CZ" sz="1400" dirty="0"/>
              <a:t> Ostrava</a:t>
            </a:r>
            <a:endParaRPr lang="cs-CZ" sz="1400" b="0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novotnaan\Desktop\Prologis Park Ostrava - leden 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09244"/>
            <a:ext cx="3252174" cy="216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oer34 - dokumenty\REAL ESTATE REPORT\Projekty + vizualizace RER\Průmyslové zóny + logistika\Hrabová\CTP_Ostrava_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3" y="3872070"/>
            <a:ext cx="3360065" cy="206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Documents and Settings\novotnaan\Plocha\Zeleznicni_cargo_nov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r="18229" b="13652"/>
          <a:stretch/>
        </p:blipFill>
        <p:spPr bwMode="auto">
          <a:xfrm>
            <a:off x="5148064" y="3872070"/>
            <a:ext cx="3300336" cy="205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964392" y="3507805"/>
            <a:ext cx="33715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 smtClean="0"/>
              <a:t>Multimodal</a:t>
            </a:r>
            <a:r>
              <a:rPr lang="cs-CZ" sz="1400" dirty="0" smtClean="0"/>
              <a:t> </a:t>
            </a:r>
            <a:r>
              <a:rPr lang="cs-CZ" sz="1400" dirty="0" err="1" smtClean="0"/>
              <a:t>logistic</a:t>
            </a:r>
            <a:r>
              <a:rPr lang="cs-CZ" sz="1400" dirty="0" smtClean="0"/>
              <a:t> centre Mošnov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84833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5288" y="188913"/>
            <a:ext cx="8641208" cy="13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smtClean="0"/>
              <a:t>Průmyslové nemovitosti</a:t>
            </a:r>
            <a:r>
              <a:rPr lang="cs-CZ" sz="2000" dirty="0" smtClean="0"/>
              <a:t> </a:t>
            </a:r>
          </a:p>
          <a:p>
            <a:pPr eaLnBrk="1" hangingPunct="1"/>
            <a:r>
              <a:rPr lang="cs-CZ" sz="1900" b="0" dirty="0" smtClean="0">
                <a:solidFill>
                  <a:srgbClr val="003C69"/>
                </a:solidFill>
              </a:rPr>
              <a:t>Celková </a:t>
            </a:r>
            <a:r>
              <a:rPr lang="cs-CZ" sz="1900" b="0" dirty="0">
                <a:solidFill>
                  <a:srgbClr val="003C69"/>
                </a:solidFill>
              </a:rPr>
              <a:t>plocha průmyslových </a:t>
            </a:r>
            <a:r>
              <a:rPr lang="cs-CZ" sz="1900" b="0" dirty="0" smtClean="0">
                <a:solidFill>
                  <a:srgbClr val="003C69"/>
                </a:solidFill>
              </a:rPr>
              <a:t>nemovitostí: 476 700 m</a:t>
            </a:r>
            <a:r>
              <a:rPr lang="cs-CZ" sz="1900" b="0" baseline="30000" dirty="0" smtClean="0">
                <a:solidFill>
                  <a:srgbClr val="003C69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cs-CZ" sz="1900" b="0" dirty="0" smtClean="0">
                <a:solidFill>
                  <a:srgbClr val="003C69"/>
                </a:solidFill>
              </a:rPr>
              <a:t>Míra neobsazenosti: 2,34 %</a:t>
            </a:r>
            <a:endParaRPr lang="cs-CZ" sz="1900" b="0" dirty="0">
              <a:solidFill>
                <a:srgbClr val="003C69"/>
              </a:solidFill>
            </a:endParaRPr>
          </a:p>
        </p:txBody>
      </p:sp>
      <p:sp>
        <p:nvSpPr>
          <p:cNvPr id="33798" name="Text Box 19"/>
          <p:cNvSpPr txBox="1">
            <a:spLocks noChangeArrowheads="1"/>
          </p:cNvSpPr>
          <p:nvPr/>
        </p:nvSpPr>
        <p:spPr bwMode="auto">
          <a:xfrm>
            <a:off x="539552" y="6063679"/>
            <a:ext cx="158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200" b="0" dirty="0" smtClean="0">
                <a:solidFill>
                  <a:srgbClr val="003C69"/>
                </a:solidFill>
              </a:rPr>
              <a:t>Zdroj: JLL, 2017</a:t>
            </a:r>
          </a:p>
          <a:p>
            <a:pPr eaLnBrk="1" hangingPunct="1">
              <a:spcBef>
                <a:spcPct val="0"/>
              </a:spcBef>
            </a:pPr>
            <a:endParaRPr lang="cs-CZ" sz="1200" b="0" dirty="0">
              <a:solidFill>
                <a:srgbClr val="003C69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982788"/>
            <a:ext cx="5732305" cy="410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162" y="1719560"/>
            <a:ext cx="6537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dirty="0" smtClean="0"/>
              <a:t>srovnání </a:t>
            </a:r>
            <a:r>
              <a:rPr lang="cs-CZ" dirty="0"/>
              <a:t>nájmů / </a:t>
            </a:r>
            <a:r>
              <a:rPr lang="cs-CZ" dirty="0" smtClean="0"/>
              <a:t>měsíc </a:t>
            </a:r>
            <a:r>
              <a:rPr lang="cs-CZ" dirty="0"/>
              <a:t>(H1/2017</a:t>
            </a:r>
            <a:r>
              <a:rPr lang="cs-CZ" dirty="0" smtClean="0"/>
              <a:t>):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8454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626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Věda, výzkum, inovace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79512" y="5004465"/>
            <a:ext cx="2952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dirty="0" smtClean="0"/>
              <a:t>Moravskoslezské inovační centrum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6948264" y="4694051"/>
            <a:ext cx="20759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dirty="0"/>
              <a:t>Technologické centrum pro energetiku</a:t>
            </a:r>
          </a:p>
        </p:txBody>
      </p:sp>
      <p:sp>
        <p:nvSpPr>
          <p:cNvPr id="43021" name="Text Box 16"/>
          <p:cNvSpPr txBox="1">
            <a:spLocks noChangeArrowheads="1"/>
          </p:cNvSpPr>
          <p:nvPr/>
        </p:nvSpPr>
        <p:spPr bwMode="auto">
          <a:xfrm>
            <a:off x="6936033" y="2722809"/>
            <a:ext cx="2267744" cy="8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cs-CZ" sz="1600" dirty="0"/>
              <a:t>Podnikatelský inkubátor VŠB – TU Ostrava </a:t>
            </a:r>
          </a:p>
        </p:txBody>
      </p:sp>
      <p:sp>
        <p:nvSpPr>
          <p:cNvPr id="43022" name="Text Box 17"/>
          <p:cNvSpPr txBox="1">
            <a:spLocks noChangeArrowheads="1"/>
          </p:cNvSpPr>
          <p:nvPr/>
        </p:nvSpPr>
        <p:spPr bwMode="auto">
          <a:xfrm>
            <a:off x="6876256" y="1259513"/>
            <a:ext cx="23009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dirty="0"/>
              <a:t>CPIT – Centrum pokročilých inovačních technologií</a:t>
            </a:r>
            <a:endParaRPr lang="en-US" sz="1600" dirty="0">
              <a:solidFill>
                <a:srgbClr val="003366"/>
              </a:solidFill>
            </a:endParaRPr>
          </a:p>
          <a:p>
            <a:pPr eaLnBrk="1" hangingPunct="1"/>
            <a:endParaRPr lang="cs-CZ" sz="16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20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ovotnaan\Desktop\it4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9" y="1035049"/>
            <a:ext cx="2993254" cy="19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oer34 - dokumenty\REAL ESTATE REPORT\Projekty + vizualizace\Věda, výzkum, ostatní typy projektů\IT4 Innovations\logo\01 CZ narodni\01 CZ narodni 4 radky\it4i_cz_narodni_4_rad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17" y="2061840"/>
            <a:ext cx="1718896" cy="9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oer34 - dokumenty\REAL ESTATE REPORT\Projekty + vizualizace\Věda, výzkum, ostatní typy projektů\VTPO\VTP_foto_srpen_2015\foto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6" y="3385887"/>
            <a:ext cx="3491073" cy="150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ala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74183"/>
            <a:ext cx="22891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131011-top_foto2-bk51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7" y="2721334"/>
            <a:ext cx="228600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novotnaan\Desktop\Budova Centra pokročilých inovačních technologií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7" y="1007479"/>
            <a:ext cx="2286000" cy="145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50825" y="981075"/>
            <a:ext cx="889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2000" dirty="0"/>
              <a:t>    </a:t>
            </a:r>
            <a:r>
              <a:rPr lang="cs-CZ" sz="2400" dirty="0" smtClean="0"/>
              <a:t>Moravskoslezské inovační centrum</a:t>
            </a:r>
            <a:endParaRPr lang="en-GB" sz="2400" dirty="0"/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449324" y="1628774"/>
            <a:ext cx="8496176" cy="210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  </a:t>
            </a:r>
            <a:r>
              <a:rPr lang="cs-CZ" dirty="0" smtClean="0">
                <a:solidFill>
                  <a:srgbClr val="003C69"/>
                </a:solidFill>
              </a:rPr>
              <a:t> Vzniklo transformací Vědecko-technologického parku Ostrava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</a:t>
            </a:r>
            <a:r>
              <a:rPr lang="cs-CZ" sz="1600" dirty="0" smtClean="0">
                <a:solidFill>
                  <a:srgbClr val="003C69"/>
                </a:solidFill>
              </a:rPr>
              <a:t>  </a:t>
            </a:r>
            <a:r>
              <a:rPr lang="fi-FI" sz="1600" dirty="0" smtClean="0">
                <a:solidFill>
                  <a:srgbClr val="003C69"/>
                </a:solidFill>
              </a:rPr>
              <a:t>Lokalita </a:t>
            </a:r>
            <a:r>
              <a:rPr lang="fi-FI" sz="1600" dirty="0">
                <a:solidFill>
                  <a:srgbClr val="003C69"/>
                </a:solidFill>
              </a:rPr>
              <a:t>v těsné blízkosti VŠB-TUO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Stávající plocha: 10 </a:t>
            </a:r>
            <a:r>
              <a:rPr lang="cs-CZ" sz="1600" dirty="0" smtClean="0">
                <a:solidFill>
                  <a:srgbClr val="003C69"/>
                </a:solidFill>
              </a:rPr>
              <a:t>ha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</a:t>
            </a:r>
            <a:r>
              <a:rPr lang="cs-CZ" sz="1600" dirty="0" smtClean="0">
                <a:solidFill>
                  <a:srgbClr val="003C69"/>
                </a:solidFill>
              </a:rPr>
              <a:t>  </a:t>
            </a:r>
            <a:r>
              <a:rPr lang="cs-CZ" sz="1600" dirty="0" smtClean="0">
                <a:solidFill>
                  <a:srgbClr val="003366"/>
                </a:solidFill>
              </a:rPr>
              <a:t>Umožňuje </a:t>
            </a:r>
            <a:r>
              <a:rPr lang="cs-CZ" sz="1600" dirty="0">
                <a:solidFill>
                  <a:srgbClr val="003366"/>
                </a:solidFill>
              </a:rPr>
              <a:t>propojení obchodních aktivit s prostředím </a:t>
            </a:r>
            <a:r>
              <a:rPr lang="cs-CZ" sz="1600" dirty="0" smtClean="0">
                <a:solidFill>
                  <a:srgbClr val="003366"/>
                </a:solidFill>
              </a:rPr>
              <a:t>vědy, </a:t>
            </a:r>
            <a:r>
              <a:rPr lang="cs-CZ" sz="1600" dirty="0">
                <a:solidFill>
                  <a:srgbClr val="003366"/>
                </a:solidFill>
              </a:rPr>
              <a:t>výzkumu </a:t>
            </a:r>
            <a:r>
              <a:rPr lang="cs-CZ" sz="1600" dirty="0" smtClean="0">
                <a:solidFill>
                  <a:srgbClr val="003366"/>
                </a:solidFill>
              </a:rPr>
              <a:t> a inovací                      </a:t>
            </a:r>
            <a:endParaRPr lang="cs-CZ" sz="1600" dirty="0">
              <a:solidFill>
                <a:srgbClr val="003366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</a:pPr>
            <a:r>
              <a:rPr lang="cs-CZ" sz="1600" dirty="0">
                <a:solidFill>
                  <a:srgbClr val="003366"/>
                </a:solidFill>
              </a:rPr>
              <a:t>    a následné využití jejich výsledků v praxi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   Prostory k pronájmu (multifunkční budovy </a:t>
            </a:r>
            <a:r>
              <a:rPr lang="en-US" sz="1600" dirty="0" smtClean="0">
                <a:solidFill>
                  <a:srgbClr val="003C69"/>
                </a:solidFill>
              </a:rPr>
              <a:t>PIAN</a:t>
            </a:r>
            <a:r>
              <a:rPr lang="cs-CZ" sz="1600" dirty="0" smtClean="0">
                <a:solidFill>
                  <a:srgbClr val="003C69"/>
                </a:solidFill>
              </a:rPr>
              <a:t>O, </a:t>
            </a:r>
            <a:r>
              <a:rPr lang="en-US" sz="1600" dirty="0" smtClean="0">
                <a:solidFill>
                  <a:srgbClr val="003C69"/>
                </a:solidFill>
              </a:rPr>
              <a:t>TANDEM</a:t>
            </a:r>
            <a:r>
              <a:rPr lang="cs-CZ" sz="1600" dirty="0" smtClean="0">
                <a:solidFill>
                  <a:srgbClr val="003C69"/>
                </a:solidFill>
              </a:rPr>
              <a:t>, VIVA, TRIDENT)</a:t>
            </a:r>
            <a:r>
              <a:rPr lang="en-US" sz="1600" dirty="0" smtClean="0">
                <a:solidFill>
                  <a:srgbClr val="003C69"/>
                </a:solidFill>
              </a:rPr>
              <a:t> </a:t>
            </a:r>
            <a:endParaRPr lang="cs-CZ" sz="1600" dirty="0">
              <a:solidFill>
                <a:srgbClr val="003C69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sz="1600" dirty="0" smtClean="0"/>
              <a:t>Nájemci ve VTP:</a:t>
            </a:r>
            <a:r>
              <a:rPr lang="en-US" sz="1600" dirty="0" smtClean="0"/>
              <a:t> </a:t>
            </a:r>
            <a:r>
              <a:rPr lang="en-US" sz="1500" dirty="0" smtClean="0">
                <a:solidFill>
                  <a:srgbClr val="003C69"/>
                </a:solidFill>
              </a:rPr>
              <a:t>ING</a:t>
            </a:r>
            <a:r>
              <a:rPr lang="cs-CZ" sz="1500" dirty="0" smtClean="0">
                <a:solidFill>
                  <a:srgbClr val="003C69"/>
                </a:solidFill>
              </a:rPr>
              <a:t>E</a:t>
            </a:r>
            <a:r>
              <a:rPr lang="en-US" sz="1500" dirty="0" smtClean="0">
                <a:solidFill>
                  <a:srgbClr val="003C69"/>
                </a:solidFill>
              </a:rPr>
              <a:t>TEAM</a:t>
            </a:r>
            <a:r>
              <a:rPr lang="cs-CZ" sz="1500" dirty="0" smtClean="0">
                <a:solidFill>
                  <a:srgbClr val="003C69"/>
                </a:solidFill>
              </a:rPr>
              <a:t>, HELLA AUTOTECHNIK, </a:t>
            </a:r>
            <a:r>
              <a:rPr lang="en-US" sz="1500" dirty="0" smtClean="0">
                <a:solidFill>
                  <a:srgbClr val="003C69"/>
                </a:solidFill>
              </a:rPr>
              <a:t>ELCOM</a:t>
            </a:r>
            <a:r>
              <a:rPr lang="cs-CZ" sz="1500" dirty="0" smtClean="0">
                <a:solidFill>
                  <a:srgbClr val="003C69"/>
                </a:solidFill>
              </a:rPr>
              <a:t>, </a:t>
            </a:r>
            <a:r>
              <a:rPr lang="cs-CZ" sz="1500" dirty="0" err="1" smtClean="0">
                <a:solidFill>
                  <a:srgbClr val="003C69"/>
                </a:solidFill>
              </a:rPr>
              <a:t>Invent</a:t>
            </a:r>
            <a:r>
              <a:rPr lang="cs-CZ" sz="1500" dirty="0" smtClean="0">
                <a:solidFill>
                  <a:srgbClr val="003C69"/>
                </a:solidFill>
              </a:rPr>
              <a:t> </a:t>
            </a:r>
            <a:r>
              <a:rPr lang="cs-CZ" sz="1500" dirty="0" err="1" smtClean="0">
                <a:solidFill>
                  <a:srgbClr val="003C69"/>
                </a:solidFill>
              </a:rPr>
              <a:t>Medical</a:t>
            </a:r>
            <a:r>
              <a:rPr lang="cs-CZ" sz="1500" dirty="0" smtClean="0">
                <a:solidFill>
                  <a:srgbClr val="003C69"/>
                </a:solidFill>
              </a:rPr>
              <a:t> Group, CGI…   	              → celkem 58</a:t>
            </a:r>
            <a:r>
              <a:rPr lang="cs-CZ" sz="1600" dirty="0" smtClean="0">
                <a:solidFill>
                  <a:srgbClr val="003C69"/>
                </a:solidFill>
              </a:rPr>
              <a:t> společností</a:t>
            </a:r>
            <a:endParaRPr lang="en-US" sz="1600" dirty="0">
              <a:solidFill>
                <a:srgbClr val="003C69"/>
              </a:solidFill>
            </a:endParaRP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626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Věda, výzkum, inovace</a:t>
            </a:r>
            <a:endParaRPr lang="cs-CZ" b="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oer34 - dokumenty\REAL ESTATE REPORT\Projekty + vizualizace\Věda, výzkum, ostatní typy projektů\VTPO\VTP_foto_srpen_2015\VTPO_map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 bwMode="auto">
          <a:xfrm>
            <a:off x="1259632" y="3827276"/>
            <a:ext cx="6752822" cy="30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8426" r="18333" b="40370"/>
          <a:stretch/>
        </p:blipFill>
        <p:spPr bwMode="auto">
          <a:xfrm>
            <a:off x="6747148" y="178593"/>
            <a:ext cx="2093240" cy="125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68313" y="981075"/>
            <a:ext cx="7991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2400"/>
              <a:t>Národní centrum excelentního výzkumu v oblasti informačních technologií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26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/>
              <a:t>Věda, výzkum, inovace</a:t>
            </a:r>
            <a:endParaRPr lang="cs-CZ" sz="3600" b="0">
              <a:solidFill>
                <a:schemeClr val="tx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3279" y="649849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 smtClean="0"/>
              <a:t>www.it4i.cz</a:t>
            </a:r>
            <a:endParaRPr lang="cs-CZ" sz="1400" dirty="0"/>
          </a:p>
        </p:txBody>
      </p:sp>
      <p:pic>
        <p:nvPicPr>
          <p:cNvPr id="10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484202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novotnaan\Desktop\foto - muzeme pouzivat - 15.9.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134308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oer34 - dokumenty\REAL ESTATE REPORT\Projekty + vizualizace\Věda, výzkum, ostatní typy projektů\IT4 Innovations\logo\01 CZ narodni\01 CZ narodni 4 radky\it4i_cz_narodni_4_radk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2091282" cy="11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5288" y="3852712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3C69"/>
                </a:solidFill>
              </a:rPr>
              <a:t>IT4Innovations národní superpočítačové centrum </a:t>
            </a:r>
            <a:r>
              <a:rPr lang="cs-CZ" sz="1400" b="0" dirty="0">
                <a:solidFill>
                  <a:srgbClr val="003C69"/>
                </a:solidFill>
              </a:rPr>
              <a:t>je součástí Vysoké školy báňské - Technické univerzity </a:t>
            </a:r>
            <a:r>
              <a:rPr lang="cs-CZ" sz="1400" b="0" dirty="0" smtClean="0">
                <a:solidFill>
                  <a:srgbClr val="003C69"/>
                </a:solidFill>
              </a:rPr>
              <a:t>Ostrava. 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První </a:t>
            </a:r>
            <a:r>
              <a:rPr lang="cs-CZ" sz="1400" b="0" dirty="0">
                <a:solidFill>
                  <a:srgbClr val="003C69"/>
                </a:solidFill>
              </a:rPr>
              <a:t>superpočítač </a:t>
            </a:r>
            <a:r>
              <a:rPr lang="cs-CZ" sz="1400" dirty="0">
                <a:solidFill>
                  <a:srgbClr val="003C69"/>
                </a:solidFill>
              </a:rPr>
              <a:t>Anselm</a:t>
            </a:r>
            <a:r>
              <a:rPr lang="cs-CZ" sz="1400" b="0" dirty="0">
                <a:solidFill>
                  <a:srgbClr val="003C69"/>
                </a:solidFill>
              </a:rPr>
              <a:t> byl instalován do provizorních kontejnerů v květnu 2013, jeho teoretický výpočetní výkon je 94 </a:t>
            </a:r>
            <a:r>
              <a:rPr lang="cs-CZ" sz="1400" b="0" dirty="0" err="1">
                <a:solidFill>
                  <a:srgbClr val="003C69"/>
                </a:solidFill>
              </a:rPr>
              <a:t>TFLOPs</a:t>
            </a:r>
            <a:r>
              <a:rPr lang="cs-CZ" sz="1400" b="0" dirty="0">
                <a:solidFill>
                  <a:srgbClr val="003C69"/>
                </a:solidFill>
              </a:rPr>
              <a:t>. </a:t>
            </a:r>
            <a:r>
              <a:rPr lang="cs-CZ" sz="1400" dirty="0">
                <a:solidFill>
                  <a:srgbClr val="9E792E"/>
                </a:solidFill>
              </a:rPr>
              <a:t>Superpočítač </a:t>
            </a:r>
            <a:r>
              <a:rPr lang="cs-CZ" sz="1400" dirty="0" err="1" smtClean="0">
                <a:solidFill>
                  <a:srgbClr val="9E792E"/>
                </a:solidFill>
              </a:rPr>
              <a:t>Salomon</a:t>
            </a:r>
            <a:r>
              <a:rPr lang="cs-CZ" sz="1400" dirty="0" smtClean="0">
                <a:solidFill>
                  <a:srgbClr val="9E792E"/>
                </a:solidFill>
              </a:rPr>
              <a:t> , který </a:t>
            </a:r>
            <a:r>
              <a:rPr lang="cs-CZ" sz="1400" dirty="0">
                <a:solidFill>
                  <a:srgbClr val="9E792E"/>
                </a:solidFill>
              </a:rPr>
              <a:t>byl zprovozněn v červenci 2015, byl v době svého spuštění 40</a:t>
            </a:r>
            <a:r>
              <a:rPr lang="cs-CZ" sz="1400" dirty="0" smtClean="0">
                <a:solidFill>
                  <a:srgbClr val="9E792E"/>
                </a:solidFill>
              </a:rPr>
              <a:t>. nejvýkonnějším </a:t>
            </a:r>
            <a:r>
              <a:rPr lang="cs-CZ" sz="1400" dirty="0">
                <a:solidFill>
                  <a:srgbClr val="9E792E"/>
                </a:solidFill>
              </a:rPr>
              <a:t>superpočítačem na světě</a:t>
            </a:r>
            <a:r>
              <a:rPr lang="cs-CZ" sz="1400" b="0" dirty="0" smtClean="0">
                <a:solidFill>
                  <a:srgbClr val="003C69"/>
                </a:solidFill>
              </a:rPr>
              <a:t>. Oba </a:t>
            </a:r>
            <a:r>
              <a:rPr lang="cs-CZ" sz="1400" b="0" dirty="0">
                <a:solidFill>
                  <a:srgbClr val="003C69"/>
                </a:solidFill>
              </a:rPr>
              <a:t>superpočítače jsou od léta 2015 umístěny v nové budově v </a:t>
            </a:r>
            <a:r>
              <a:rPr lang="cs-CZ" sz="1400" b="0" dirty="0" smtClean="0">
                <a:solidFill>
                  <a:srgbClr val="003C69"/>
                </a:solidFill>
              </a:rPr>
              <a:t>areálu</a:t>
            </a:r>
            <a:r>
              <a:rPr lang="cs-CZ" sz="1400" b="0" dirty="0">
                <a:solidFill>
                  <a:srgbClr val="003C69"/>
                </a:solidFill>
              </a:rPr>
              <a:t> </a:t>
            </a:r>
            <a:r>
              <a:rPr lang="cs-CZ" sz="1400" b="0" dirty="0" smtClean="0">
                <a:solidFill>
                  <a:srgbClr val="003C69"/>
                </a:solidFill>
              </a:rPr>
              <a:t>Vědecko-technologického parku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Unikátní </a:t>
            </a:r>
            <a:r>
              <a:rPr lang="cs-CZ" sz="1400" b="0" dirty="0">
                <a:solidFill>
                  <a:srgbClr val="003C69"/>
                </a:solidFill>
              </a:rPr>
              <a:t>projekt připravila VŠB-TU Ostrava ve spolupráci s Ostravskou univerzitou, Slezskou univerzitou v Opavě a Ústavem </a:t>
            </a:r>
            <a:r>
              <a:rPr lang="cs-CZ" sz="1400" b="0" dirty="0" err="1">
                <a:solidFill>
                  <a:srgbClr val="003C69"/>
                </a:solidFill>
              </a:rPr>
              <a:t>geoniky</a:t>
            </a:r>
            <a:r>
              <a:rPr lang="cs-CZ" sz="1400" b="0" dirty="0">
                <a:solidFill>
                  <a:srgbClr val="003C69"/>
                </a:solidFill>
              </a:rPr>
              <a:t> AV ČR. </a:t>
            </a:r>
            <a:endParaRPr lang="cs-CZ" sz="1400" b="0" dirty="0" smtClean="0">
              <a:solidFill>
                <a:srgbClr val="003C69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00ADD0"/>
              </a:buClr>
              <a:buFont typeface="Arial" panose="020B0604020202020204" pitchFamily="34" charset="0"/>
              <a:buChar char="•"/>
            </a:pPr>
            <a:r>
              <a:rPr lang="cs-CZ" sz="1400" b="0" dirty="0" smtClean="0">
                <a:solidFill>
                  <a:srgbClr val="003C69"/>
                </a:solidFill>
              </a:rPr>
              <a:t>Přínos </a:t>
            </a:r>
            <a:r>
              <a:rPr lang="cs-CZ" sz="1400" b="0" dirty="0">
                <a:solidFill>
                  <a:srgbClr val="003C69"/>
                </a:solidFill>
              </a:rPr>
              <a:t>superpočítačového centra: možnost provádět rozsáhlé vědecko-výzkumné výpočty, </a:t>
            </a:r>
            <a:r>
              <a:rPr lang="cs-CZ" sz="1400" b="0" dirty="0" smtClean="0">
                <a:solidFill>
                  <a:srgbClr val="003C69"/>
                </a:solidFill>
              </a:rPr>
              <a:t>které </a:t>
            </a:r>
            <a:r>
              <a:rPr lang="cs-CZ" sz="1400" b="0" dirty="0">
                <a:solidFill>
                  <a:srgbClr val="003C69"/>
                </a:solidFill>
              </a:rPr>
              <a:t>zvyšují konkurenceschopnost subjektů využívajících dané infrastruktury</a:t>
            </a:r>
            <a:r>
              <a:rPr lang="cs-CZ" sz="1400" b="0" dirty="0" smtClean="0">
                <a:solidFill>
                  <a:srgbClr val="003C69"/>
                </a:solidFill>
              </a:rPr>
              <a:t>.</a:t>
            </a:r>
            <a:endParaRPr lang="cs-CZ" sz="1400" b="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6" descr="continental_logo_yellow_srgb_png-dat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038" y="4904165"/>
            <a:ext cx="1790135" cy="62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oer34 - dokumenty\Pobídky Investoři, Podnikatelé\Investoři\loga investorů a firem\CTP\logo CT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81" y="3107355"/>
            <a:ext cx="2160000" cy="15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oer34 - dokumenty\Pobídky Investoři, Podnikatelé\Investoři\loga investorů a firem\Cromodora\Logo nad seb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60" y="2181225"/>
            <a:ext cx="2268000" cy="118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  <a:latin typeface="Calibri" pitchFamily="34" charset="0"/>
            </a:endParaRPr>
          </a:p>
        </p:txBody>
      </p:sp>
      <p:pic>
        <p:nvPicPr>
          <p:cNvPr id="40966" name="Picture 9" descr="Obrázek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208881"/>
            <a:ext cx="32131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ProLog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61" y="2802818"/>
            <a:ext cx="18288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1" descr="Pegat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7" y="2681237"/>
            <a:ext cx="1980000" cy="2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2" descr="logo RED GROUP_vet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04" y="5029038"/>
            <a:ext cx="152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5" descr="Segr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963826"/>
            <a:ext cx="1440000" cy="6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6" descr="Sieme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69" y="5827669"/>
            <a:ext cx="1980000" cy="30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7" descr="Sungwo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48" y="4531957"/>
            <a:ext cx="1980000" cy="30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9" descr="skanska logo-to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70" y="2090342"/>
            <a:ext cx="140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57" descr="Tie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70" y="935037"/>
            <a:ext cx="10477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9" descr="verizon-wireless-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49" y="3953031"/>
            <a:ext cx="14382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8" descr="logo_oki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65" y="1470726"/>
            <a:ext cx="114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2" name="TextovéPole 24"/>
          <p:cNvSpPr txBox="1">
            <a:spLocks noChangeArrowheads="1"/>
          </p:cNvSpPr>
          <p:nvPr/>
        </p:nvSpPr>
        <p:spPr bwMode="auto">
          <a:xfrm>
            <a:off x="3114675" y="6275028"/>
            <a:ext cx="3000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000" dirty="0">
                <a:latin typeface="Calibri" pitchFamily="34" charset="0"/>
              </a:rPr>
              <a:t>… </a:t>
            </a:r>
            <a:r>
              <a:rPr lang="en-US" sz="2000" dirty="0" smtClean="0">
                <a:latin typeface="Calibri" pitchFamily="34" charset="0"/>
              </a:rPr>
              <a:t>a</a:t>
            </a:r>
            <a:r>
              <a:rPr lang="cs-CZ" sz="2000" dirty="0" err="1" smtClean="0">
                <a:latin typeface="Calibri" pitchFamily="34" charset="0"/>
              </a:rPr>
              <a:t>nd</a:t>
            </a:r>
            <a:r>
              <a:rPr lang="cs-CZ" sz="2000" dirty="0" smtClean="0">
                <a:latin typeface="Calibri" pitchFamily="34" charset="0"/>
              </a:rPr>
              <a:t> many </a:t>
            </a:r>
            <a:r>
              <a:rPr lang="cs-CZ" sz="2000" dirty="0" err="1" smtClean="0">
                <a:latin typeface="Calibri" pitchFamily="34" charset="0"/>
              </a:rPr>
              <a:t>others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300038" y="168690"/>
            <a:ext cx="8748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Vybraní zahraniční investoři v Ostravě</a:t>
            </a:r>
            <a:endParaRPr lang="cs-CZ" sz="3600" b="0" dirty="0">
              <a:solidFill>
                <a:schemeClr val="tx1"/>
              </a:solidFill>
            </a:endParaRPr>
          </a:p>
        </p:txBody>
      </p:sp>
      <p:pic>
        <p:nvPicPr>
          <p:cNvPr id="26627" name="Picture 3" descr="C:\Users\novotnaan\Desktop\loga_IanDerson\Takenaka\TAK-Signboard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6" y="4210474"/>
            <a:ext cx="2340000" cy="54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oer34 - dokumenty\Pobídky Investoři, Podnikatelé\Investoři\loga investorů a firem\Plakor\logo Plakor v krivkach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749763"/>
            <a:ext cx="3600000" cy="1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oer34 - dokumenty\Pobídky Investoři, Podnikatelé\Investoři\loga investorů a firem\CTS\CTS logo_small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65" y="3480991"/>
            <a:ext cx="12573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oer34 - dokumenty\Pobídky Investoři, Podnikatelé\Investoři\loga investorů a firem\Ingeteam\logo červené-manual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9" y="3581300"/>
            <a:ext cx="186766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votnaan\Desktop\barevné logo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581300"/>
            <a:ext cx="1260000" cy="9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oer34 - dokumenty\Pobídky Investoři, Podnikatelé\Investoři\loga investorů a firem\MAHLE Behr\logo modré jednoduché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56" y="3153656"/>
            <a:ext cx="1800000" cy="42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oer34 - dokumenty\Pobídky Investoři, Podnikatelé\LOGA investorů a firem\ABB\ABB1_rgb300_100mm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87" y="1665684"/>
            <a:ext cx="1080000" cy="4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novotnaan\Desktop\MOŠNOV\HYUNDAI MOBIS\MOBIS_CI_Big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84" y="2042226"/>
            <a:ext cx="2019672" cy="100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oer34 - dokumenty\Pobídky Investoři, Podnikatelé\LOGA investorů a firem\Brembo\Brembo_logo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03" y="944987"/>
            <a:ext cx="2160000" cy="5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oer34 - dokumenty\Pobídky, Investoři, Podnikatelé\INVESTOŘI\CGI\CGI-Logo2012-color-jpg\logo_cgi_color_jpg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9" y="4834150"/>
            <a:ext cx="1295376" cy="7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:\oer34 - dokumenty\Pobídky Investoři, Podnikatelé\Investoři\loga investorů a firem\SCHENKER\db_schenker_logo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156" y="5087805"/>
            <a:ext cx="1800000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9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  <a:latin typeface="Calibri" pitchFamily="34" charset="0"/>
            </a:endParaRPr>
          </a:p>
        </p:txBody>
      </p:sp>
      <p:pic>
        <p:nvPicPr>
          <p:cNvPr id="41996" name="Picture 29" descr="K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3" y="2157866"/>
            <a:ext cx="10477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24" descr="logo_ober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56" y="3401719"/>
            <a:ext cx="20970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23" descr="RB_logo-solo_inspi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00" y="1060725"/>
            <a:ext cx="1541937" cy="88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21" descr="UNICREDITB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22693"/>
            <a:ext cx="22272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Rectangle 39"/>
          <p:cNvSpPr>
            <a:spLocks noChangeArrowheads="1"/>
          </p:cNvSpPr>
          <p:nvPr/>
        </p:nvSpPr>
        <p:spPr bwMode="auto">
          <a:xfrm>
            <a:off x="0" y="-2514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2" name="Rectangle 40"/>
          <p:cNvSpPr>
            <a:spLocks noChangeArrowheads="1"/>
          </p:cNvSpPr>
          <p:nvPr/>
        </p:nvSpPr>
        <p:spPr bwMode="auto">
          <a:xfrm>
            <a:off x="0" y="-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3" name="Rectangle 41"/>
          <p:cNvSpPr>
            <a:spLocks noChangeArrowheads="1"/>
          </p:cNvSpPr>
          <p:nvPr/>
        </p:nvSpPr>
        <p:spPr bwMode="auto">
          <a:xfrm>
            <a:off x="4572000" y="-1108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4" name="Rectangle 42"/>
          <p:cNvSpPr>
            <a:spLocks noChangeArrowheads="1"/>
          </p:cNvSpPr>
          <p:nvPr/>
        </p:nvSpPr>
        <p:spPr bwMode="auto">
          <a:xfrm>
            <a:off x="0" y="-1179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5" name="Rectangle 43"/>
          <p:cNvSpPr>
            <a:spLocks noChangeArrowheads="1"/>
          </p:cNvSpPr>
          <p:nvPr/>
        </p:nvSpPr>
        <p:spPr bwMode="auto">
          <a:xfrm>
            <a:off x="0" y="-85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6" name="Rectangle 44"/>
          <p:cNvSpPr>
            <a:spLocks noChangeArrowheads="1"/>
          </p:cNvSpPr>
          <p:nvPr/>
        </p:nvSpPr>
        <p:spPr bwMode="auto">
          <a:xfrm>
            <a:off x="0" y="600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7" name="Rectangle 45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8" name="Rectangle 46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09" name="Rectangle 48"/>
          <p:cNvSpPr>
            <a:spLocks noChangeArrowheads="1"/>
          </p:cNvSpPr>
          <p:nvPr/>
        </p:nvSpPr>
        <p:spPr bwMode="auto">
          <a:xfrm>
            <a:off x="539750" y="2093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0" name="Rectangle 49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1" name="Rectangle 50"/>
          <p:cNvSpPr>
            <a:spLocks noChangeArrowheads="1"/>
          </p:cNvSpPr>
          <p:nvPr/>
        </p:nvSpPr>
        <p:spPr bwMode="auto">
          <a:xfrm>
            <a:off x="0" y="4410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2" name="Rectangle 51"/>
          <p:cNvSpPr>
            <a:spLocks noChangeArrowheads="1"/>
          </p:cNvSpPr>
          <p:nvPr/>
        </p:nvSpPr>
        <p:spPr bwMode="auto">
          <a:xfrm>
            <a:off x="-468313" y="5229225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3" name="Rectangle 52"/>
          <p:cNvSpPr>
            <a:spLocks noChangeArrowheads="1"/>
          </p:cNvSpPr>
          <p:nvPr/>
        </p:nvSpPr>
        <p:spPr bwMode="auto">
          <a:xfrm>
            <a:off x="0" y="5915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4" name="Rectangle 53"/>
          <p:cNvSpPr>
            <a:spLocks noChangeArrowheads="1"/>
          </p:cNvSpPr>
          <p:nvPr/>
        </p:nvSpPr>
        <p:spPr bwMode="auto">
          <a:xfrm>
            <a:off x="0" y="6477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5" name="Rectangle 54"/>
          <p:cNvSpPr>
            <a:spLocks noChangeArrowheads="1"/>
          </p:cNvSpPr>
          <p:nvPr/>
        </p:nvSpPr>
        <p:spPr bwMode="auto">
          <a:xfrm>
            <a:off x="0" y="6838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6" name="Rectangle 55"/>
          <p:cNvSpPr>
            <a:spLocks noChangeArrowheads="1"/>
          </p:cNvSpPr>
          <p:nvPr/>
        </p:nvSpPr>
        <p:spPr bwMode="auto">
          <a:xfrm>
            <a:off x="0" y="7562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7" name="Rectangle 56"/>
          <p:cNvSpPr>
            <a:spLocks noChangeArrowheads="1"/>
          </p:cNvSpPr>
          <p:nvPr/>
        </p:nvSpPr>
        <p:spPr bwMode="auto">
          <a:xfrm>
            <a:off x="0" y="8515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018" name="Rectangle 57"/>
          <p:cNvSpPr>
            <a:spLocks noChangeArrowheads="1"/>
          </p:cNvSpPr>
          <p:nvPr/>
        </p:nvSpPr>
        <p:spPr bwMode="auto">
          <a:xfrm>
            <a:off x="0" y="8924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cs-CZ" b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2019" name="Picture 59" descr="https://www.sparkasse.at/sPortal/sparkasseat_de_0198_ACTIVE/logo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0" y="4376056"/>
            <a:ext cx="2000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2" name="Text Box 43"/>
          <p:cNvSpPr txBox="1">
            <a:spLocks noChangeArrowheads="1"/>
          </p:cNvSpPr>
          <p:nvPr/>
        </p:nvSpPr>
        <p:spPr bwMode="auto">
          <a:xfrm>
            <a:off x="395288" y="260350"/>
            <a:ext cx="8748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Banky v </a:t>
            </a:r>
            <a:r>
              <a:rPr lang="cs-CZ" sz="3600" dirty="0" smtClean="0"/>
              <a:t>Ostravě</a:t>
            </a:r>
            <a:endParaRPr lang="cs-CZ" sz="3600" b="0" dirty="0">
              <a:solidFill>
                <a:schemeClr val="tx1"/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42" name="Picture 2" descr="Ostrava_l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ovotnaan\Desktop\loga_IanDerson\Home Credit\home_credit_logo_640p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0" y="1086757"/>
            <a:ext cx="1440000" cy="8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votnaan\Desktop\loga_IanDerson\ING Bank\ing_logo\ING_RG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72" y="1181100"/>
            <a:ext cx="190500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ovotnaan\Desktop\loga_IanDerson\mBank (dříve BRE Bank)\mBank logo osobni bankovnictv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40" y="4188873"/>
            <a:ext cx="1800000" cy="8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oer34 - dokumenty\Pobídky Investoři, Podnikatelé\Investoři\loga investorů a firem\CITIBANK\citibank_2Pantone_Blue_speci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81" y="4161894"/>
            <a:ext cx="1800000" cy="8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oer34 - dokumenty\Pobídky Investoři, Podnikatelé\Investoři\loga investorů a firem\Commerzbank\CB_barevne s prechodem_61-120mm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97" y="2460625"/>
            <a:ext cx="3291928" cy="4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oer34 - dokumenty\Pobídky Investoři, Podnikatelé\Investoři\loga investorů a firem\Korea Exchange Bank\KoreaExchBank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0" y="632932"/>
            <a:ext cx="1394760" cy="13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oer34 - dokumenty\Pobídky Investoři, Podnikatelé\Investoři\loga investorů a firem\LBBW bank\lbbw_barevne_logo_na_bile_pozadi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40" y="5305914"/>
            <a:ext cx="1800000" cy="7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oer34 - dokumenty\Pobídky Investoři, Podnikatelé\Investoři\loga investorů a firem\Komerční banka\KB+claim RG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7" y="3302258"/>
            <a:ext cx="1440000" cy="7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image00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10" y="2434091"/>
            <a:ext cx="29622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image00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72" y="3349743"/>
            <a:ext cx="2535048" cy="6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age0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72" y="5305914"/>
            <a:ext cx="2352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age0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14935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03238" y="188913"/>
            <a:ext cx="630101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cs-CZ" sz="3600" dirty="0" smtClean="0"/>
              <a:t>Shrnutí</a:t>
            </a:r>
            <a:endParaRPr lang="cs-CZ" sz="3600" b="0" dirty="0">
              <a:solidFill>
                <a:srgbClr val="FF0000"/>
              </a:solidFill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-19736" y="1052736"/>
            <a:ext cx="788511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8001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2573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GB" sz="2000" b="0" dirty="0"/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Třetí největší město v ČR 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Významný rozvojový pól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Více než 1,2 mil. obyvatel </a:t>
            </a:r>
            <a:r>
              <a:rPr lang="cs-CZ" sz="1600" dirty="0" smtClean="0">
                <a:solidFill>
                  <a:srgbClr val="003C69"/>
                </a:solidFill>
              </a:rPr>
              <a:t>                                                                                          v </a:t>
            </a:r>
            <a:r>
              <a:rPr lang="cs-CZ" sz="1600" dirty="0">
                <a:solidFill>
                  <a:srgbClr val="003C69"/>
                </a:solidFill>
              </a:rPr>
              <a:t>regionu 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Strategická poloha na rozhraní </a:t>
            </a:r>
            <a:r>
              <a:rPr lang="cs-CZ" sz="1600" dirty="0" smtClean="0">
                <a:solidFill>
                  <a:srgbClr val="003C69"/>
                </a:solidFill>
              </a:rPr>
              <a:t>                                                                                          3 </a:t>
            </a:r>
            <a:r>
              <a:rPr lang="cs-CZ" sz="1600" dirty="0">
                <a:solidFill>
                  <a:srgbClr val="003C69"/>
                </a:solidFill>
              </a:rPr>
              <a:t>států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Investice do </a:t>
            </a:r>
            <a:r>
              <a:rPr lang="cs-CZ" sz="1600" dirty="0" smtClean="0">
                <a:solidFill>
                  <a:srgbClr val="003C69"/>
                </a:solidFill>
              </a:rPr>
              <a:t>vzdělání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 smtClean="0">
                <a:solidFill>
                  <a:srgbClr val="003C69"/>
                </a:solidFill>
              </a:rPr>
              <a:t>8 mezinárodních škol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 smtClean="0">
                <a:solidFill>
                  <a:srgbClr val="003C69"/>
                </a:solidFill>
              </a:rPr>
              <a:t>Rozvinutá </a:t>
            </a:r>
            <a:r>
              <a:rPr lang="cs-CZ" sz="1600" dirty="0">
                <a:solidFill>
                  <a:srgbClr val="003C69"/>
                </a:solidFill>
              </a:rPr>
              <a:t>infrastruktura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Vysoce rozvinutý systém městské </a:t>
            </a:r>
            <a:r>
              <a:rPr lang="cs-CZ" sz="1600" dirty="0" smtClean="0">
                <a:solidFill>
                  <a:srgbClr val="003C69"/>
                </a:solidFill>
              </a:rPr>
              <a:t>dopravy</a:t>
            </a:r>
            <a:endParaRPr lang="cs-CZ" sz="1600" dirty="0">
              <a:solidFill>
                <a:srgbClr val="003C69"/>
              </a:solidFill>
            </a:endParaRP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Vysoký úvěrový </a:t>
            </a:r>
            <a:r>
              <a:rPr lang="cs-CZ" sz="1600" dirty="0" smtClean="0">
                <a:solidFill>
                  <a:srgbClr val="003C69"/>
                </a:solidFill>
              </a:rPr>
              <a:t>rating:  </a:t>
            </a:r>
            <a:r>
              <a:rPr lang="cs-CZ" sz="1400" dirty="0" smtClean="0">
                <a:solidFill>
                  <a:srgbClr val="0096D2"/>
                </a:solidFill>
              </a:rPr>
              <a:t>MOODY´S</a:t>
            </a:r>
            <a:r>
              <a:rPr lang="cs-CZ" sz="1400" dirty="0">
                <a:solidFill>
                  <a:srgbClr val="0096D2"/>
                </a:solidFill>
              </a:rPr>
              <a:t>: </a:t>
            </a:r>
            <a:r>
              <a:rPr lang="cs-CZ" sz="1400" dirty="0" smtClean="0">
                <a:solidFill>
                  <a:srgbClr val="0096D2"/>
                </a:solidFill>
              </a:rPr>
              <a:t>A1 pozitivní</a:t>
            </a:r>
            <a:endParaRPr lang="cs-CZ" sz="1400" dirty="0">
              <a:solidFill>
                <a:srgbClr val="0096D2"/>
              </a:solidFill>
            </a:endParaRP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Významné společnosti podnikající v Ostravě a okolí 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Mnoho plánovaných a již realizovaných strategických projektů</a:t>
            </a:r>
          </a:p>
          <a:p>
            <a:pPr lvl="1" eaLnBrk="1" hangingPunct="1">
              <a:spcBef>
                <a:spcPts val="600"/>
              </a:spcBef>
              <a:buClr>
                <a:srgbClr val="00ADD0"/>
              </a:buClr>
              <a:buFontTx/>
              <a:buChar char="•"/>
            </a:pPr>
            <a:r>
              <a:rPr lang="cs-CZ" sz="1600" dirty="0">
                <a:solidFill>
                  <a:srgbClr val="003C69"/>
                </a:solidFill>
              </a:rPr>
              <a:t>Bohaté volnočasové vyžití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9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67" y="0"/>
            <a:ext cx="5071273" cy="28529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novotnaan\Plocha\oer34 - dokumenty\Cestovní ruch\FILM OSTRAVA\bannery\industrial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9" y="1340768"/>
            <a:ext cx="9239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302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novotnaan\Plocha\oer34 - dokumenty\Cestovní ruch\FILM OSTRAVA\bannery\pest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1262236"/>
            <a:ext cx="9239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strava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95736" y="6390599"/>
            <a:ext cx="3168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eaLnBrk="1" hangingPunct="1">
              <a:spcBef>
                <a:spcPct val="0"/>
              </a:spcBef>
              <a:defRPr sz="1400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cs-CZ" dirty="0"/>
              <a:t>Zdravaova.cz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" y="4653136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4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61198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000" dirty="0" smtClean="0"/>
              <a:t>Historie</a:t>
            </a:r>
          </a:p>
        </p:txBody>
      </p:sp>
      <p:cxnSp>
        <p:nvCxnSpPr>
          <p:cNvPr id="3" name="Přímá spojnice 2"/>
          <p:cNvCxnSpPr/>
          <p:nvPr/>
        </p:nvCxnSpPr>
        <p:spPr bwMode="auto">
          <a:xfrm>
            <a:off x="210708" y="980728"/>
            <a:ext cx="200455" cy="280831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OBR.: Středověký písař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3873" r="34926" b="29999"/>
          <a:stretch/>
        </p:blipFill>
        <p:spPr bwMode="auto">
          <a:xfrm>
            <a:off x="498294" y="1085729"/>
            <a:ext cx="1856628" cy="16662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ůlní technik a báňský záchranář Vladimír Filippi tvrdí, že má Důl Paskov obří zásoby uhlí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6" t="29269" r="8709" b="10823"/>
          <a:stretch/>
        </p:blipFill>
        <p:spPr bwMode="auto">
          <a:xfrm>
            <a:off x="2699792" y="1104126"/>
            <a:ext cx="1859012" cy="16478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mf.cz/319/563/3-VysokePece1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t="24513" r="21210"/>
          <a:stretch/>
        </p:blipFill>
        <p:spPr bwMode="auto">
          <a:xfrm>
            <a:off x="4932040" y="1104126"/>
            <a:ext cx="1816067" cy="16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 bwMode="auto">
          <a:xfrm>
            <a:off x="395288" y="2756782"/>
            <a:ext cx="1959634" cy="18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cs-CZ" b="0" dirty="0"/>
              <a:t>1267 </a:t>
            </a:r>
            <a:endParaRPr lang="cs-CZ" b="0" dirty="0" smtClean="0"/>
          </a:p>
          <a:p>
            <a:r>
              <a:rPr lang="cs-CZ" sz="1700" b="0" dirty="0" smtClean="0">
                <a:solidFill>
                  <a:srgbClr val="003C69"/>
                </a:solidFill>
              </a:rPr>
              <a:t>Poprvé </a:t>
            </a:r>
            <a:r>
              <a:rPr lang="cs-CZ" sz="1700" b="0" dirty="0">
                <a:solidFill>
                  <a:srgbClr val="003C69"/>
                </a:solidFill>
              </a:rPr>
              <a:t>uveden název obce, a to </a:t>
            </a:r>
            <a:r>
              <a:rPr lang="cs-CZ" sz="1700" b="0" dirty="0" smtClean="0">
                <a:solidFill>
                  <a:srgbClr val="003C69"/>
                </a:solidFill>
              </a:rPr>
              <a:t> v </a:t>
            </a:r>
            <a:r>
              <a:rPr lang="cs-CZ" sz="1700" b="0" dirty="0">
                <a:solidFill>
                  <a:srgbClr val="003C69"/>
                </a:solidFill>
              </a:rPr>
              <a:t>závěti olomouckého biskupa </a:t>
            </a:r>
            <a:r>
              <a:rPr lang="cs-CZ" sz="1700" b="0" dirty="0" smtClean="0">
                <a:solidFill>
                  <a:srgbClr val="003C69"/>
                </a:solidFill>
              </a:rPr>
              <a:t>Bruna</a:t>
            </a:r>
            <a:endParaRPr lang="cs-CZ" sz="1700" b="0" dirty="0">
              <a:solidFill>
                <a:srgbClr val="003C69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 bwMode="auto">
          <a:xfrm>
            <a:off x="2699792" y="2760310"/>
            <a:ext cx="1859012" cy="157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b="0" dirty="0" smtClean="0"/>
              <a:t>1763</a:t>
            </a:r>
          </a:p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Objev </a:t>
            </a:r>
            <a:r>
              <a:rPr lang="cs-CZ" sz="1700" b="0" dirty="0">
                <a:solidFill>
                  <a:srgbClr val="003C69"/>
                </a:solidFill>
              </a:rPr>
              <a:t>uhlí, oživení hospodářského života</a:t>
            </a:r>
            <a:endParaRPr lang="cs-CZ" sz="1700" b="1" dirty="0" smtClean="0">
              <a:solidFill>
                <a:srgbClr val="00ADD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 bwMode="auto">
          <a:xfrm>
            <a:off x="4932040" y="2783765"/>
            <a:ext cx="1816067" cy="157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b="0" dirty="0" smtClean="0"/>
              <a:t>1828</a:t>
            </a:r>
          </a:p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Založení </a:t>
            </a:r>
            <a:r>
              <a:rPr lang="cs-CZ" sz="1700" b="0" dirty="0">
                <a:solidFill>
                  <a:srgbClr val="003C69"/>
                </a:solidFill>
              </a:rPr>
              <a:t>železáren, prudký růst </a:t>
            </a:r>
            <a:r>
              <a:rPr lang="cs-CZ" sz="1700" b="0" dirty="0" smtClean="0">
                <a:solidFill>
                  <a:srgbClr val="003C69"/>
                </a:solidFill>
              </a:rPr>
              <a:t>aglomerace</a:t>
            </a:r>
            <a:endParaRPr lang="cs-CZ" sz="1700" b="0" dirty="0">
              <a:solidFill>
                <a:srgbClr val="003C69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 bwMode="auto">
          <a:xfrm>
            <a:off x="7020272" y="2752019"/>
            <a:ext cx="1770881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b="0" dirty="0" smtClean="0"/>
              <a:t>1994</a:t>
            </a:r>
          </a:p>
          <a:p>
            <a:pPr>
              <a:spcBef>
                <a:spcPct val="60000"/>
              </a:spcBef>
              <a:buClr>
                <a:srgbClr val="00ADD0"/>
              </a:buClr>
            </a:pPr>
            <a:r>
              <a:rPr lang="cs-CZ" sz="1700" b="0" dirty="0" smtClean="0">
                <a:solidFill>
                  <a:srgbClr val="003C69"/>
                </a:solidFill>
              </a:rPr>
              <a:t>Ukončení </a:t>
            </a:r>
            <a:r>
              <a:rPr lang="cs-CZ" sz="1700" b="0" dirty="0">
                <a:solidFill>
                  <a:srgbClr val="003C69"/>
                </a:solidFill>
              </a:rPr>
              <a:t>těžby černého uhlí na </a:t>
            </a:r>
            <a:r>
              <a:rPr lang="cs-CZ" sz="1700" b="0" dirty="0" smtClean="0">
                <a:solidFill>
                  <a:srgbClr val="003C69"/>
                </a:solidFill>
              </a:rPr>
              <a:t>Ostravsku</a:t>
            </a:r>
            <a:endParaRPr lang="cs-CZ" sz="1700" b="0" dirty="0">
              <a:solidFill>
                <a:srgbClr val="003C69"/>
              </a:solidFill>
            </a:endParaRPr>
          </a:p>
        </p:txBody>
      </p:sp>
      <p:pic>
        <p:nvPicPr>
          <p:cNvPr id="5" name="Picture 2" descr="R:\OSR\FOTOGRAFIE\Důl Michal\fotky Důl Michal\2. Důl Michal - foto Š. Špi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4005" r="18347" b="45901"/>
          <a:stretch/>
        </p:blipFill>
        <p:spPr bwMode="auto">
          <a:xfrm>
            <a:off x="7125468" y="1085729"/>
            <a:ext cx="1676276" cy="16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 bwMode="auto">
          <a:xfrm>
            <a:off x="411163" y="5633458"/>
            <a:ext cx="837406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cs-CZ" sz="2500" b="1" dirty="0" smtClean="0">
                <a:solidFill>
                  <a:srgbClr val="00ADD0"/>
                </a:solidFill>
              </a:rPr>
              <a:t>GUIDED BY TRADITION, LOOKING FOR THE FUTURE</a:t>
            </a:r>
          </a:p>
        </p:txBody>
      </p:sp>
      <p:pic>
        <p:nvPicPr>
          <p:cNvPr id="20" name="Picture 3" descr="Ostrava_l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53" y="6406594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35" y="4797152"/>
            <a:ext cx="848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60000"/>
              </a:spcBef>
              <a:buClr>
                <a:srgbClr val="00ADD0"/>
              </a:buClr>
            </a:pPr>
            <a:r>
              <a:rPr lang="cs-CZ" b="0" dirty="0">
                <a:solidFill>
                  <a:srgbClr val="003C69"/>
                </a:solidFill>
              </a:rPr>
              <a:t>Ostrava dostala jméno podle řeky Ostravice, </a:t>
            </a:r>
            <a:r>
              <a:rPr lang="cs-CZ" b="0" dirty="0" smtClean="0">
                <a:solidFill>
                  <a:srgbClr val="003C69"/>
                </a:solidFill>
              </a:rPr>
              <a:t>která </a:t>
            </a:r>
            <a:r>
              <a:rPr lang="cs-CZ" b="0" dirty="0">
                <a:solidFill>
                  <a:srgbClr val="003C69"/>
                </a:solidFill>
              </a:rPr>
              <a:t>město rozděluje </a:t>
            </a:r>
            <a:r>
              <a:rPr lang="cs-CZ" b="0" dirty="0" smtClean="0">
                <a:solidFill>
                  <a:srgbClr val="003C69"/>
                </a:solidFill>
              </a:rPr>
              <a:t>na moravskou </a:t>
            </a:r>
            <a:r>
              <a:rPr lang="cs-CZ" b="0" dirty="0">
                <a:solidFill>
                  <a:srgbClr val="003C69"/>
                </a:solidFill>
              </a:rPr>
              <a:t>a slezskou </a:t>
            </a:r>
            <a:r>
              <a:rPr lang="cs-CZ" b="0" dirty="0" smtClean="0">
                <a:solidFill>
                  <a:srgbClr val="003C69"/>
                </a:solidFill>
              </a:rPr>
              <a:t>část.</a:t>
            </a:r>
            <a:endParaRPr lang="cs-CZ" b="0" dirty="0">
              <a:solidFill>
                <a:srgbClr val="003C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503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novotnaan\Plocha\oer34 - dokumenty\Cestovní ruch\FILM OSTRAVA\bannery\velkole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1412776"/>
            <a:ext cx="9239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3168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 smtClean="0"/>
              <a:t>www.conventionostrava.cz</a:t>
            </a:r>
            <a:endParaRPr lang="cs-CZ" sz="1400" dirty="0"/>
          </a:p>
        </p:txBody>
      </p:sp>
      <p:pic>
        <p:nvPicPr>
          <p:cNvPr id="6" name="Picture 2" descr="Ostrava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22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58775" y="274638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endParaRPr lang="cs-CZ" sz="4000" b="0">
              <a:solidFill>
                <a:schemeClr val="tx2"/>
              </a:solidFill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pic>
        <p:nvPicPr>
          <p:cNvPr id="9222" name="Picture 8" descr="Masarykac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93733"/>
            <a:ext cx="3337740" cy="22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V-91-8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34559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595313" y="188913"/>
            <a:ext cx="6569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Ostrava dříve a dnes</a:t>
            </a:r>
            <a:endParaRPr lang="cs-CZ" sz="3600" b="0" dirty="0">
              <a:solidFill>
                <a:schemeClr val="tx2"/>
              </a:solidFill>
            </a:endParaRP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4356100" y="1916113"/>
            <a:ext cx="5762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cs typeface="Arial" charset="0"/>
              </a:rPr>
              <a:t>→</a:t>
            </a: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4356100" y="4559201"/>
            <a:ext cx="5032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cs typeface="Arial" charset="0"/>
              </a:rPr>
              <a:t>→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5" name="Picture 2" descr="Ostrava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059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ancybox-img" descr="http://www.nova-karolina.cz/filesystem/multi_podklady/brozura/karolina_historie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/>
          <a:stretch/>
        </p:blipFill>
        <p:spPr bwMode="auto">
          <a:xfrm>
            <a:off x="824806" y="3860701"/>
            <a:ext cx="341987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15742" r="23293" b="10124"/>
          <a:stretch/>
        </p:blipFill>
        <p:spPr bwMode="auto">
          <a:xfrm>
            <a:off x="5003800" y="3823394"/>
            <a:ext cx="333774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694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oer34 - dokumenty\MMO\PREZENTACE MĚSTA\PREZENTACE_2014\Karolina_Park s kruh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3"/>
          <a:stretch/>
        </p:blipFill>
        <p:spPr bwMode="auto">
          <a:xfrm>
            <a:off x="5292080" y="1124744"/>
            <a:ext cx="3851920" cy="49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124744"/>
            <a:ext cx="506585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000 000 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byvatel žije v 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okruhu 100 km od 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Ostravy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1 200 000 obyvatel žije v Moravskoslezském kraji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univerzit v regionu, z čehož jsou 3 státní a další 2 soukromé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29 000+ studentů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studentů technických oborů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Strategická 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poloha 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města spočívá v 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blízkosti </a:t>
            </a: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hranic: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km s </a:t>
            </a:r>
            <a:r>
              <a:rPr lang="pl-PL" sz="1400" b="1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Polskem </a:t>
            </a:r>
            <a:endParaRPr lang="pl-PL" sz="1400" dirty="0">
              <a:solidFill>
                <a:srgbClr val="003C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 se Slovenskem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Nízké mzdové náklady v Ostravě (27 601 Kč) a ještě nižší v  celém Moravskoslezském kraji (26 006 Kč).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l-PL" sz="1400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  <a:r>
              <a:rPr lang="pl-PL" sz="1400" dirty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aut denně se vyprodukuje do 100 km od Ostravy </a:t>
            </a:r>
            <a:endParaRPr lang="pl-PL" sz="1400" dirty="0" smtClean="0">
              <a:solidFill>
                <a:srgbClr val="003C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pl-PL" sz="1400" b="0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Hyundai v Nošovicích, Kia na Slovensku a Fiat v Polsku, Tatra v Kopřivnici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regionu je hustá železniční a silniční síť, podpořená dálnicí D1 a mezinárodním letištěm.  Pro obchod byl tento severovýchodní dopravní koridor využíván historicky. Propojoval sever Evropy se Středomořím.</a:t>
            </a:r>
            <a:endParaRPr lang="pl-PL" sz="1400" b="1" dirty="0">
              <a:solidFill>
                <a:srgbClr val="003C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188913"/>
            <a:ext cx="626437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3600" dirty="0"/>
              <a:t>Výhody umístění Ostravy</a:t>
            </a: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5759756" y="1340768"/>
            <a:ext cx="27363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smtClean="0">
                <a:solidFill>
                  <a:schemeClr val="bg1"/>
                </a:solidFill>
              </a:rPr>
              <a:t>V okruhu</a:t>
            </a:r>
            <a:r>
              <a:rPr lang="de-DE" sz="1400" dirty="0">
                <a:solidFill>
                  <a:schemeClr val="bg1"/>
                </a:solidFill>
              </a:rPr>
              <a:t> 100 </a:t>
            </a:r>
            <a:r>
              <a:rPr lang="cs-CZ" sz="1400" dirty="0" smtClean="0">
                <a:solidFill>
                  <a:schemeClr val="bg1"/>
                </a:solidFill>
              </a:rPr>
              <a:t>k</a:t>
            </a:r>
            <a:r>
              <a:rPr lang="de-DE" sz="1400" dirty="0" smtClean="0">
                <a:solidFill>
                  <a:schemeClr val="bg1"/>
                </a:solidFill>
              </a:rPr>
              <a:t>m </a:t>
            </a:r>
            <a:r>
              <a:rPr lang="cs-CZ" sz="1400" dirty="0" smtClean="0">
                <a:solidFill>
                  <a:schemeClr val="bg1"/>
                </a:solidFill>
              </a:rPr>
              <a:t>od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Ostrav</a:t>
            </a:r>
            <a:r>
              <a:rPr lang="cs-CZ" sz="1400" dirty="0" smtClean="0">
                <a:solidFill>
                  <a:schemeClr val="bg1"/>
                </a:solidFill>
              </a:rPr>
              <a:t>y žije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rgbClr val="FFFF00"/>
                </a:solidFill>
              </a:rPr>
              <a:t>5</a:t>
            </a:r>
            <a:r>
              <a:rPr lang="de-DE" sz="1400" dirty="0">
                <a:solidFill>
                  <a:srgbClr val="FFFF00"/>
                </a:solidFill>
              </a:rPr>
              <a:t> </a:t>
            </a:r>
            <a:r>
              <a:rPr lang="cs-CZ" sz="1400" dirty="0" smtClean="0">
                <a:solidFill>
                  <a:srgbClr val="FFFF00"/>
                </a:solidFill>
              </a:rPr>
              <a:t>mil. </a:t>
            </a:r>
            <a:r>
              <a:rPr lang="cs-CZ" sz="1400" dirty="0">
                <a:solidFill>
                  <a:schemeClr val="bg1"/>
                </a:solidFill>
              </a:rPr>
              <a:t>o</a:t>
            </a:r>
            <a:r>
              <a:rPr lang="cs-CZ" sz="1400" dirty="0" smtClean="0">
                <a:solidFill>
                  <a:schemeClr val="bg1"/>
                </a:solidFill>
              </a:rPr>
              <a:t>byvatel.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</p:spTree>
    <p:extLst>
      <p:ext uri="{BB962C8B-B14F-4D97-AF65-F5344CB8AC3E}">
        <p14:creationId xmlns:p14="http://schemas.microsoft.com/office/powerpoint/2010/main" val="23676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11163" y="19827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sz="2000" b="0">
              <a:solidFill>
                <a:srgbClr val="003C69"/>
              </a:solidFill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/>
              <a:t>Doprava</a:t>
            </a:r>
            <a:endParaRPr lang="cs-CZ" sz="3600" b="0" dirty="0">
              <a:solidFill>
                <a:schemeClr val="tx2"/>
              </a:solidFill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827088" y="1125538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/>
            <a:endParaRPr lang="cs-CZ" b="0">
              <a:solidFill>
                <a:schemeClr val="tx1"/>
              </a:solidFill>
            </a:endParaRPr>
          </a:p>
        </p:txBody>
      </p:sp>
      <p:sp>
        <p:nvSpPr>
          <p:cNvPr id="10247" name="Rectangle 12"/>
          <p:cNvSpPr>
            <a:spLocks noChangeArrowheads="1"/>
          </p:cNvSpPr>
          <p:nvPr/>
        </p:nvSpPr>
        <p:spPr bwMode="auto">
          <a:xfrm>
            <a:off x="323850" y="1125538"/>
            <a:ext cx="79930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65000"/>
              </a:spcBef>
              <a:buClr>
                <a:srgbClr val="00ADD0"/>
              </a:buClr>
              <a:buFontTx/>
              <a:buChar char="•"/>
            </a:pPr>
            <a:r>
              <a:rPr lang="cs-CZ" dirty="0">
                <a:solidFill>
                  <a:srgbClr val="003C69"/>
                </a:solidFill>
              </a:rPr>
              <a:t>Dopravní a logistický uzel v severovýchodní části České republiky</a:t>
            </a:r>
            <a:endParaRPr lang="cs-CZ" b="0" dirty="0">
              <a:solidFill>
                <a:srgbClr val="003C69"/>
              </a:solidFill>
            </a:endParaRPr>
          </a:p>
          <a:p>
            <a:pPr marL="342900" indent="-342900">
              <a:spcBef>
                <a:spcPct val="65000"/>
              </a:spcBef>
              <a:buClr>
                <a:srgbClr val="00ADD0"/>
              </a:buClr>
              <a:buFontTx/>
              <a:buChar char="•"/>
            </a:pPr>
            <a:r>
              <a:rPr lang="cs-CZ" dirty="0"/>
              <a:t>Mezinárodní letiště Leoše Janáčka Ostrava (25 km z </a:t>
            </a:r>
            <a:r>
              <a:rPr lang="cs-CZ" dirty="0" smtClean="0"/>
              <a:t>centra města) </a:t>
            </a:r>
            <a:endParaRPr lang="cs-CZ" dirty="0"/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největší regionální letiště v České republice</a:t>
            </a:r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druhá nejdelší přistávací dráha v ČR 3,500x63m</a:t>
            </a:r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pravidelné linky do Prahy, </a:t>
            </a:r>
            <a:r>
              <a:rPr lang="cs-CZ" sz="1600" dirty="0" smtClean="0">
                <a:solidFill>
                  <a:srgbClr val="003C69"/>
                </a:solidFill>
              </a:rPr>
              <a:t>Londýna, Düsseldorfu</a:t>
            </a:r>
            <a:r>
              <a:rPr lang="cs-CZ" sz="1600" dirty="0">
                <a:solidFill>
                  <a:srgbClr val="003C69"/>
                </a:solidFill>
              </a:rPr>
              <a:t> </a:t>
            </a:r>
            <a:r>
              <a:rPr lang="cs-CZ" sz="1600" dirty="0" smtClean="0">
                <a:solidFill>
                  <a:srgbClr val="003C69"/>
                </a:solidFill>
              </a:rPr>
              <a:t>a</a:t>
            </a:r>
          </a:p>
          <a:p>
            <a:pPr lvl="1">
              <a:spcBef>
                <a:spcPts val="0"/>
              </a:spcBef>
              <a:buClr>
                <a:srgbClr val="00ADD0"/>
              </a:buClr>
            </a:pPr>
            <a:r>
              <a:rPr lang="cs-CZ" sz="1600" dirty="0">
                <a:solidFill>
                  <a:srgbClr val="003C69"/>
                </a:solidFill>
              </a:rPr>
              <a:t> </a:t>
            </a:r>
            <a:r>
              <a:rPr lang="cs-CZ" sz="1600" dirty="0" smtClean="0">
                <a:solidFill>
                  <a:srgbClr val="003C69"/>
                </a:solidFill>
              </a:rPr>
              <a:t>    Dubaje</a:t>
            </a:r>
            <a:endParaRPr lang="cs-CZ" sz="1600" dirty="0">
              <a:solidFill>
                <a:srgbClr val="003C69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6367603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ADD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ADD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ADD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ADD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sz="1400" dirty="0"/>
              <a:t>www.ostrava.cz</a:t>
            </a:r>
          </a:p>
        </p:txBody>
      </p:sp>
      <p:pic>
        <p:nvPicPr>
          <p:cNvPr id="11" name="Picture 2" descr="Ostrava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40" y="6436579"/>
            <a:ext cx="2160000" cy="2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N:\!!!NOVA_FOTOBANKA!!!\tematicky řazené fotky výběrové\DOPRAVA\dálnice, cesty\ilustrační fotky - Hrušov, 1. 4. 2009, JU,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40" y="3140968"/>
            <a:ext cx="2088000" cy="140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2734" y="3215697"/>
            <a:ext cx="6409506" cy="322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65000"/>
              </a:spcBef>
              <a:buClr>
                <a:srgbClr val="00ADD0"/>
              </a:buClr>
              <a:buFontTx/>
              <a:buChar char="•"/>
            </a:pPr>
            <a:r>
              <a:rPr lang="cs-CZ" dirty="0"/>
              <a:t>Dálnice D1</a:t>
            </a:r>
            <a:r>
              <a:rPr lang="cs-CZ" sz="1600" dirty="0">
                <a:solidFill>
                  <a:srgbClr val="003C69"/>
                </a:solidFill>
              </a:rPr>
              <a:t> </a:t>
            </a:r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součást multimodálního koridoru sítě TEN č. VI</a:t>
            </a:r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severojižní propojení od česko-polské hranice do Brna</a:t>
            </a:r>
          </a:p>
          <a:p>
            <a:pPr marL="742950" lvl="1" indent="-285750">
              <a:spcBef>
                <a:spcPct val="40000"/>
              </a:spcBef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D1 navazuje na polskou dálnici A1 přes Katovice, Gdaňsk do Helsinek</a:t>
            </a:r>
          </a:p>
          <a:p>
            <a:pPr marL="342900" indent="-342900">
              <a:spcBef>
                <a:spcPct val="65000"/>
              </a:spcBef>
              <a:buClr>
                <a:srgbClr val="00ADD0"/>
              </a:buClr>
              <a:buFontTx/>
              <a:buChar char="•"/>
            </a:pPr>
            <a:r>
              <a:rPr lang="cs-CZ" dirty="0"/>
              <a:t>Významný železniční uzel – regionální i mezinárodní vlakové spoje</a:t>
            </a:r>
          </a:p>
          <a:p>
            <a:pPr marL="742950" lvl="1" indent="-285750">
              <a:spcBef>
                <a:spcPct val="40000"/>
              </a:spcBef>
              <a:spcAft>
                <a:spcPct val="40000"/>
              </a:spcAft>
              <a:buClr>
                <a:srgbClr val="00ADD0"/>
              </a:buClr>
              <a:buFont typeface="Arial" charset="0"/>
              <a:buChar char="~"/>
            </a:pPr>
            <a:r>
              <a:rPr lang="cs-CZ" sz="1600" dirty="0">
                <a:solidFill>
                  <a:srgbClr val="003C69"/>
                </a:solidFill>
              </a:rPr>
              <a:t>II. národní tranzitní železniční koridor (základní prvek jednoho z nevýznamnějších železničních napojení severojižního směru v EU)</a:t>
            </a:r>
          </a:p>
        </p:txBody>
      </p:sp>
      <p:pic>
        <p:nvPicPr>
          <p:cNvPr id="2051" name="Picture 3" descr="N:\!!!NOVA_FOTOBANKA!!!\tematicky řazené fotky výběrové\DOPRAVA\Svinovské nádraží\Svinov, 2007, špic, dvd 2, 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1668"/>
            <a:ext cx="2088000" cy="14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:\!!!NOVA_FOTOBANKA!!!\2013\04_2013\letadlo Ostrava!!!\branding letad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10" y="2031977"/>
            <a:ext cx="2088000" cy="8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rgbClr val="00ADD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rgbClr val="00ADD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13159</TotalTime>
  <Words>1925</Words>
  <Application>Microsoft Office PowerPoint</Application>
  <PresentationFormat>Předvádění na obrazovce (4:3)</PresentationFormat>
  <Paragraphs>410</Paragraphs>
  <Slides>50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Výchozí návrh</vt:lpstr>
      <vt:lpstr>  centrum nejrychleji rostoucího regionu České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Rozvojová zóna Hrušov</vt:lpstr>
      <vt:lpstr>Prezentace aplikace PowerPoint</vt:lpstr>
      <vt:lpstr>Rozmach automobilového průmyslu v regionu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provided by Department of Economic Development   Department of Economic Development Václav Palička November 2009</dc:title>
  <dc:creator>Ing. Staňková Kateřina</dc:creator>
  <cp:lastModifiedBy>Sokolovská Iva</cp:lastModifiedBy>
  <cp:revision>1529</cp:revision>
  <dcterms:created xsi:type="dcterms:W3CDTF">2009-11-19T07:52:03Z</dcterms:created>
  <dcterms:modified xsi:type="dcterms:W3CDTF">2018-05-03T12:00:10Z</dcterms:modified>
</cp:coreProperties>
</file>