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85" r:id="rId1"/>
    <p:sldMasterId id="2147484284" r:id="rId2"/>
    <p:sldMasterId id="2147484608" r:id="rId3"/>
    <p:sldMasterId id="2147487908" r:id="rId4"/>
    <p:sldMasterId id="2147489892" r:id="rId5"/>
    <p:sldMasterId id="2147490265" r:id="rId6"/>
  </p:sldMasterIdLst>
  <p:notesMasterIdLst>
    <p:notesMasterId r:id="rId30"/>
  </p:notesMasterIdLst>
  <p:handoutMasterIdLst>
    <p:handoutMasterId r:id="rId31"/>
  </p:handoutMasterIdLst>
  <p:sldIdLst>
    <p:sldId id="446" r:id="rId7"/>
    <p:sldId id="708" r:id="rId8"/>
    <p:sldId id="807" r:id="rId9"/>
    <p:sldId id="763" r:id="rId10"/>
    <p:sldId id="717" r:id="rId11"/>
    <p:sldId id="466" r:id="rId12"/>
    <p:sldId id="711" r:id="rId13"/>
    <p:sldId id="796" r:id="rId14"/>
    <p:sldId id="797" r:id="rId15"/>
    <p:sldId id="611" r:id="rId16"/>
    <p:sldId id="814" r:id="rId17"/>
    <p:sldId id="815" r:id="rId18"/>
    <p:sldId id="816" r:id="rId19"/>
    <p:sldId id="817" r:id="rId20"/>
    <p:sldId id="799" r:id="rId21"/>
    <p:sldId id="812" r:id="rId22"/>
    <p:sldId id="803" r:id="rId23"/>
    <p:sldId id="813" r:id="rId24"/>
    <p:sldId id="819" r:id="rId25"/>
    <p:sldId id="820" r:id="rId26"/>
    <p:sldId id="821" r:id="rId27"/>
    <p:sldId id="721" r:id="rId28"/>
    <p:sldId id="744" r:id="rId2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CC"/>
    <a:srgbClr val="00CC00"/>
    <a:srgbClr val="000000"/>
    <a:srgbClr val="FFFFFF"/>
    <a:srgbClr val="FEFFFF"/>
    <a:srgbClr val="F8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7" autoAdjust="0"/>
    <p:restoredTop sz="93606" autoAdjust="0"/>
  </p:normalViewPr>
  <p:slideViewPr>
    <p:cSldViewPr snapToGrid="0">
      <p:cViewPr>
        <p:scale>
          <a:sx n="75" d="100"/>
          <a:sy n="75" d="100"/>
        </p:scale>
        <p:origin x="-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398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AMEO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371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398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AMEO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141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Sloupec3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txPr>
              <a:bodyPr/>
              <a:lstStyle/>
              <a:p>
                <a:pPr>
                  <a:defRPr sz="1398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AMEO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Sloupec4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398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AMEO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8631680"/>
        <c:axId val="76012288"/>
      </c:barChart>
      <c:catAx>
        <c:axId val="1386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012288"/>
        <c:crosses val="autoZero"/>
        <c:auto val="1"/>
        <c:lblAlgn val="ctr"/>
        <c:lblOffset val="100"/>
        <c:noMultiLvlLbl val="0"/>
      </c:catAx>
      <c:valAx>
        <c:axId val="76012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631680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77777777777777E-2"/>
          <c:y val="0.20039968148897969"/>
          <c:w val="0.78655919622950354"/>
          <c:h val="0.6830313965948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Limit dle legislativy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Koksovna</c:v>
                </c:pt>
                <c:pt idx="1">
                  <c:v>Vysoké pece + aglomerace</c:v>
                </c:pt>
                <c:pt idx="2">
                  <c:v>Ocelárna</c:v>
                </c:pt>
                <c:pt idx="3">
                  <c:v>AMO celkem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560</c:v>
                </c:pt>
                <c:pt idx="1">
                  <c:v>1541</c:v>
                </c:pt>
                <c:pt idx="2">
                  <c:v>519</c:v>
                </c:pt>
                <c:pt idx="3">
                  <c:v>2620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Strop dle IP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1.0021475718099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Koksovna</c:v>
                </c:pt>
                <c:pt idx="1">
                  <c:v>Vysoké pece + aglomerace</c:v>
                </c:pt>
                <c:pt idx="2">
                  <c:v>Ocelárna</c:v>
                </c:pt>
                <c:pt idx="3">
                  <c:v>AMO celkem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256</c:v>
                </c:pt>
                <c:pt idx="1">
                  <c:v>642</c:v>
                </c:pt>
                <c:pt idx="2">
                  <c:v>188</c:v>
                </c:pt>
                <c:pt idx="3">
                  <c:v>1086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Hodnota dle BAT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3"/>
              <c:layout>
                <c:manualLayout>
                  <c:x val="4.2806017710168322E-3"/>
                  <c:y val="-1.5473380215612269E-7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  876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Koksovna</c:v>
                </c:pt>
                <c:pt idx="1">
                  <c:v>Vysoké pece + aglomerace</c:v>
                </c:pt>
                <c:pt idx="2">
                  <c:v>Ocelárna</c:v>
                </c:pt>
                <c:pt idx="3">
                  <c:v>AMO celkem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124</c:v>
                </c:pt>
                <c:pt idx="1">
                  <c:v>470</c:v>
                </c:pt>
                <c:pt idx="2">
                  <c:v>282</c:v>
                </c:pt>
                <c:pt idx="3">
                  <c:v>876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Skutečné emise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3"/>
              <c:layout>
                <c:manualLayout>
                  <c:x val="4.29491816489972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Koksovna</c:v>
                </c:pt>
                <c:pt idx="1">
                  <c:v>Vysoké pece + aglomerace</c:v>
                </c:pt>
                <c:pt idx="2">
                  <c:v>Ocelárna</c:v>
                </c:pt>
                <c:pt idx="3">
                  <c:v>AMO celkem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84</c:v>
                </c:pt>
                <c:pt idx="1">
                  <c:v>497</c:v>
                </c:pt>
                <c:pt idx="2">
                  <c:v>79</c:v>
                </c:pt>
                <c:pt idx="3">
                  <c:v>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80416"/>
        <c:axId val="81224256"/>
      </c:barChart>
      <c:catAx>
        <c:axId val="3558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224256"/>
        <c:crosses val="autoZero"/>
        <c:auto val="1"/>
        <c:lblAlgn val="ctr"/>
        <c:lblOffset val="100"/>
        <c:noMultiLvlLbl val="0"/>
      </c:catAx>
      <c:valAx>
        <c:axId val="8122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580416"/>
        <c:crosses val="autoZero"/>
        <c:crossBetween val="between"/>
      </c:valAx>
      <c:spPr>
        <a:noFill/>
        <a:ln w="25394">
          <a:noFill/>
        </a:ln>
      </c:spPr>
    </c:plotArea>
    <c:legend>
      <c:legendPos val="t"/>
      <c:layout>
        <c:manualLayout>
          <c:xMode val="edge"/>
          <c:yMode val="edge"/>
          <c:x val="0"/>
          <c:y val="0.33502178207105554"/>
          <c:w val="0.43229761693322166"/>
          <c:h val="0.11705665657772157"/>
        </c:manualLayout>
      </c:layout>
      <c:overlay val="0"/>
      <c:txPr>
        <a:bodyPr/>
        <a:lstStyle/>
        <a:p>
          <a:pPr>
            <a:defRPr sz="1344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728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Roční produkce B(a)P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ČHMÚ</c:v>
                </c:pt>
                <c:pt idx="1">
                  <c:v>Ing. J. Horák</c:v>
                </c:pt>
                <c:pt idx="2">
                  <c:v>Koksovna AMO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60.6</c:v>
                </c:pt>
                <c:pt idx="1">
                  <c:v>151</c:v>
                </c:pt>
                <c:pt idx="2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38783488"/>
        <c:axId val="90790656"/>
      </c:barChart>
      <c:catAx>
        <c:axId val="38783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0790656"/>
        <c:crosses val="autoZero"/>
        <c:auto val="1"/>
        <c:lblAlgn val="ctr"/>
        <c:lblOffset val="100"/>
        <c:noMultiLvlLbl val="0"/>
      </c:catAx>
      <c:valAx>
        <c:axId val="90790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878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0.80325</cdr:x>
      <cdr:y>0</cdr:y>
    </cdr:from>
    <cdr:to>
      <cdr:x>0.81076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7115374" y="-217488"/>
          <a:ext cx="66525" cy="64627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0.27414</cdr:x>
      <cdr:y>0.25548</cdr:y>
    </cdr:from>
    <cdr:to>
      <cdr:x>0.60862</cdr:x>
      <cdr:y>0.33417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2506716" y="1712167"/>
          <a:ext cx="3058511" cy="567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cs-CZ" sz="1600" b="1" dirty="0" smtClean="0"/>
            <a:t>Emise TZL (tun za rok 2011)</a:t>
          </a:r>
        </a:p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25AD525-FB8E-48DD-9195-B2F375014C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40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4877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093F536-6AE2-440D-AD78-830C014DA2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095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FEF2F3B-3B77-4C61-BC59-72F0DA150338}" type="slidenum">
              <a:rPr lang="en-GB" sz="1200" baseline="0" smtClean="0"/>
              <a:pPr/>
              <a:t>0</a:t>
            </a:fld>
            <a:endParaRPr lang="en-GB" sz="1200" baseline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smtClean="0">
                <a:solidFill>
                  <a:srgbClr val="FF0000"/>
                </a:solidFill>
              </a:rPr>
              <a:t>2010 without AMEO – (116 tonn)</a:t>
            </a:r>
          </a:p>
        </p:txBody>
      </p:sp>
      <p:sp>
        <p:nvSpPr>
          <p:cNvPr id="1351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81063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81063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81063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81063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8AC33C7-B486-4A7F-91F1-D708ECC3080A}" type="slidenum">
              <a:rPr lang="en-GB" sz="1100" baseline="0" smtClean="0">
                <a:solidFill>
                  <a:srgbClr val="000000"/>
                </a:solidFill>
              </a:rPr>
              <a:pPr/>
              <a:t>1</a:t>
            </a:fld>
            <a:endParaRPr lang="en-GB" sz="1100" baseline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F1D77-48EE-4AFE-B76A-2A8D48AFD6DE}" type="slidenum">
              <a:rPr lang="cs-CZ"/>
              <a:pPr/>
              <a:t>8</a:t>
            </a:fld>
            <a:endParaRPr lang="cs-CZ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E03E718-DE49-49B4-A7F3-AAEA47BD1F8A}" type="slidenum">
              <a:rPr lang="en-GB" sz="1200">
                <a:latin typeface="+mn-lt"/>
                <a:ea typeface="MS PGothic" pitchFamily="34" charset="-128"/>
              </a:rPr>
              <a:pPr algn="r">
                <a:defRPr/>
              </a:pPr>
              <a:t>8</a:t>
            </a:fld>
            <a:endParaRPr lang="en-GB" sz="1200">
              <a:latin typeface="+mn-lt"/>
              <a:ea typeface="MS PGothic" pitchFamily="34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52864" y="9429751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B39A1232-99A7-45B5-92F2-2955654AA409}" type="slidenum">
              <a:rPr lang="en-US" sz="1200" baseline="0">
                <a:solidFill>
                  <a:srgbClr val="000000"/>
                </a:solidFill>
              </a:rPr>
              <a:pPr algn="r"/>
              <a:t>9</a:t>
            </a:fld>
            <a:endParaRPr lang="en-US" sz="1200" baseline="0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3F536-6AE2-440D-AD78-830C014DA2F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71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3F536-6AE2-440D-AD78-830C014DA2F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17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3F536-6AE2-440D-AD78-830C014DA2F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17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4975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5" y="4003675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96F584-4036-43EB-A571-4184CFE652F3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600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383E1B-12D3-47E5-AB92-33C9B982EF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390336"/>
      </p:ext>
    </p:extLst>
  </p:cSld>
  <p:clrMapOvr>
    <a:masterClrMapping/>
  </p:clrMapOvr>
  <p:transition advClick="0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FF81-B90B-4688-BC75-06319FD8B88F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5943F-7FE9-430C-9797-D645BCBA5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20441"/>
      </p:ext>
    </p:extLst>
  </p:cSld>
  <p:clrMapOvr>
    <a:masterClrMapping/>
  </p:clrMapOvr>
  <p:transition advClick="0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6700" y="549275"/>
            <a:ext cx="2058988" cy="55260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8150" y="549275"/>
            <a:ext cx="6026150" cy="55260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FE3E-ABEB-4EC9-90CE-7D27C414FC2E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B5F5-8C3A-4FBB-8CB6-E20B01956F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679016"/>
      </p:ext>
    </p:extLst>
  </p:cSld>
  <p:clrMapOvr>
    <a:masterClrMapping/>
  </p:clrMapOvr>
  <p:transition advClick="0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150" y="549275"/>
            <a:ext cx="8234363" cy="7921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2C7B-1738-4827-AD69-06BB7036DA2C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2A895-6996-4274-BBF9-E19CDDDF51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731419"/>
      </p:ext>
    </p:extLst>
  </p:cSld>
  <p:clrMapOvr>
    <a:masterClrMapping/>
  </p:clrMapOvr>
  <p:transition advClick="0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549275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9605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40941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F4DAF-FD23-4759-8047-2E16D0AC19BE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F222-5726-4C23-98C6-0A926A9FEF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80214"/>
      </p:ext>
    </p:extLst>
  </p:cSld>
  <p:clrMapOvr>
    <a:masterClrMapping/>
  </p:clrMapOvr>
  <p:transition advClick="0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0" y="549275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9605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9605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40941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40941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1896-AEE3-4504-8D7D-F0E55CEF76B4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1A018-81AB-472F-9808-DF212467D5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93491"/>
      </p:ext>
    </p:extLst>
  </p:cSld>
  <p:clrMapOvr>
    <a:masterClrMapping/>
  </p:clrMapOvr>
  <p:transition advClick="0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549275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9738" y="1960563"/>
            <a:ext cx="823595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FA0A-3C88-4081-8633-8D440C1E6B65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E1C1-B151-4C51-AF3D-E438A5BAF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860681"/>
      </p:ext>
    </p:extLst>
  </p:cSld>
  <p:clrMapOvr>
    <a:masterClrMapping/>
  </p:clrMapOvr>
  <p:transition advClick="0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1C00-2118-450B-8708-72915F841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B7C2-B912-4615-BDA8-D729259C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36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79AD-E15D-47A6-B84D-FB55839ED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8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94B8-DA49-44EA-B4D5-801DC274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0EADC-CA45-4F15-B9BC-51A0F2165CF6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EE254-2A82-4FEF-9D33-F8B1269634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67623"/>
      </p:ext>
    </p:extLst>
  </p:cSld>
  <p:clrMapOvr>
    <a:masterClrMapping/>
  </p:clrMapOvr>
  <p:transition advClick="0"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1B38-DB8F-4F3C-803E-530AC3D45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8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38A1-594F-40C4-B02C-9A408A244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5990-E514-4311-AD19-EFB95F6AE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3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DE33-EDBE-4520-8D33-05C4C3E64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9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FB09-B85A-45B2-A866-61F3083C8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72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2E3C-6FAD-45CA-ABFE-0C20CF037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2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549275"/>
            <a:ext cx="2058988" cy="5526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549275"/>
            <a:ext cx="6026150" cy="5526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08A30-8F25-4694-84A0-FEA3427A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93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8150" y="6324600"/>
            <a:ext cx="2281238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F395-A85F-47F5-BCE0-8EACCF754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644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4975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5" y="4003675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rgbClr val="FFFFFF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ABE5882C-5D58-4909-B54D-4F2308F30F3A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600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solidFill>
                  <a:srgbClr val="FFFFFF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F0C46D2-DBD2-41ED-8FE6-E5764BB82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3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EEC7C6E4-DF91-4F2C-B625-212A2710AF80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3801383F-2932-49E7-B807-5F51E0338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7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E3A1B-2B99-45F6-9EE3-27CF0B59BA01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5971-F71A-4D1D-97DC-D9D5D8EBD8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77253"/>
      </p:ext>
    </p:extLst>
  </p:cSld>
  <p:clrMapOvr>
    <a:masterClrMapping/>
  </p:clrMapOvr>
  <p:transition advClick="0"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767861AD-ADAE-4B3A-A92F-E72A3A3CB9AE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854E4624-7E09-48EA-9263-76ECA1A2B3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74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360ED697-359F-4D84-852E-652C7FEF2AD3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57198517-1004-4FE8-BF4E-866634813C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86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11FB0CF8-0EB0-4FA3-800B-DF336F0666CF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C4D32E41-92EB-4786-A6AD-CA91C95910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33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46627457-22AC-4027-A043-9C3ADD8C04BB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84FC0445-CBF8-49BA-9EBB-E635321D7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119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DD3DBCE1-AC5C-4718-B679-B91AE6C382CD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C48E1091-3FA4-44A0-88EB-9B24679FC9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17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969D34DD-9CBD-4961-8688-3891BD6E23F8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E57C38E9-3311-413C-8A55-B9A5282E0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70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3EEEBFAA-9E81-4DDC-B93C-804C486EFE96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E48D1D12-0E60-4C54-9FAE-ABDC8BA12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49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21670011-0903-4C5B-B5A9-60C04BF7084E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4749C04C-B711-4D9D-A1F8-27FD79EE7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34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549275"/>
            <a:ext cx="2058988" cy="5526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549275"/>
            <a:ext cx="6026150" cy="5526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149470B3-8AC4-428D-9FB8-F4EA354F3AC5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8E7B487C-097E-4991-A948-C35AAE1C88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3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4975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1325" y="4003675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0" y="6324600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6E14B7-FAF5-4D22-B284-EC94B11EDAB5}" type="datetime1">
              <a:rPr lang="en-US"/>
              <a:pPr>
                <a:defRPr/>
              </a:pPr>
              <a:t>4/2/2012</a:t>
            </a:fld>
            <a:endParaRPr lang="en-GB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600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365896-0D7E-4C3B-80B1-8A09C8787F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40406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2BBD-8344-4ADA-96EA-1399A368EE62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B04F0-ECAE-4AC4-BC4B-1C9F8686D6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833378"/>
      </p:ext>
    </p:extLst>
  </p:cSld>
  <p:clrMapOvr>
    <a:masterClrMapping/>
  </p:clrMapOvr>
  <p:transition advClick="0">
    <p:cover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7C60D4-F486-4ADE-8316-017F14029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34969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55490D-9AB9-4848-8C86-B7CE615143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479198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E236C4-A199-41F8-8DFB-C817146D74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399569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3D604F-0D52-4AB1-92BE-5D40B9C0A3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39119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46535D-7FAD-47BA-B2DA-F7EC2E472C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173884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21D744-23AA-466A-83DE-2BC6C43F3C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920064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3126C5-5F06-45E6-942C-ECABC8F92F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748222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AC26CC-AF59-4B91-9CA8-AD56E29CA6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172842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5F0A2-3589-4571-BAB5-DC0473F63B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704441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549275"/>
            <a:ext cx="2058988" cy="5526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549275"/>
            <a:ext cx="6026150" cy="5526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0B5DFF-F15A-4A18-A614-BD4A735273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62420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6D33-DC8F-420E-BC5F-7BA6600AB107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59F-B0DA-4108-AC0F-18978D4B08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29267"/>
      </p:ext>
    </p:extLst>
  </p:cSld>
  <p:clrMapOvr>
    <a:masterClrMapping/>
  </p:clrMapOvr>
  <p:transition advClick="0">
    <p:cover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E2BFAE4-8A7C-4586-828B-7AAE0C7FBE44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90ED76-0316-4F15-8363-7E3FF9A36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04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0928CD6-A015-4BAC-B2CA-6EC17C9D4C91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EA2BED0-4890-42C5-A6BB-CCBC326D3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16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0C78747-14B8-41A9-BF7F-A9564EBD63AE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29CCC78-A477-4379-B1A4-AE307FFD6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0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25BC90A-CFCB-4FC1-A159-C70FC08406E3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00D201F-7DCC-4571-81CB-BE185BDED0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78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4D2EE04-85EA-4C29-81F7-1B59FE5504DA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7C2BD7A-9904-4778-A137-330DFD332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6E9493E-C20A-4B0B-B1ED-56D4B26EC1AF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A38A2C5-EB17-46C7-8824-D100B4B76F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57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050BE33-40E3-4A60-B2A1-BBC75CD30DC4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B0A3226-78F7-4923-968B-33EAEDF55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865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EFA4BD2-86DC-4FEA-AC00-3EB2326EEACD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7AF67F0-0E4E-4152-A92B-31CDB2460D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54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D62E5ED-0C89-461F-B4F1-57C87189369E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7C7C758-2EB3-4DCC-98BF-4A9ED9817E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63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6D031F4-8CA9-429A-BE11-1F05C41A9313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7053A35-3D85-43DC-9FDB-80D553500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1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B2DC-26F3-4C6C-A8DC-ACDD7D0A7783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421F-7301-491E-821E-D2315F430E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719523"/>
      </p:ext>
    </p:extLst>
  </p:cSld>
  <p:clrMapOvr>
    <a:masterClrMapping/>
  </p:clrMapOvr>
  <p:transition advClick="0">
    <p:cover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1938" y="463550"/>
            <a:ext cx="2063750" cy="56118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9100" y="463550"/>
            <a:ext cx="6040438" cy="56118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E0B5BEF-F948-44D0-B00B-E021DF3853F6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C9DBF64-6D07-49A3-B9BC-2E0C3C440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81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463550"/>
            <a:ext cx="8234363" cy="4111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39738" y="1960563"/>
            <a:ext cx="823595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4C39841-A9B0-484D-B950-5E092DD729CC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05464F0-35B9-4A89-B39C-A8076672B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35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463550"/>
            <a:ext cx="8234363" cy="4111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3913" y="1960563"/>
            <a:ext cx="4041775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3913" y="4094163"/>
            <a:ext cx="4041775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0A3E0AA-F12B-478C-B4E8-1C00CCF30B0E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7603FB2-2CD9-4D25-87F6-F5C5F1D8B5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948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463550"/>
            <a:ext cx="8234363" cy="4111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9738" y="1960563"/>
            <a:ext cx="4041775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39738" y="4094163"/>
            <a:ext cx="4041775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33913" y="1960563"/>
            <a:ext cx="40417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A5761CE-00D7-4125-85EE-FCCEED9990E5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827E6FD-F71F-4E6A-ACCB-C28CA58E4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95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6563" y="5418138"/>
            <a:ext cx="8251825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Klepnutím lze upravit styl předlohy podnadpisů.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2913" y="4003675"/>
            <a:ext cx="8245475" cy="735013"/>
          </a:xfrm>
          <a:extLst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Klepnutím lze upravit styl předlohy nadpisů.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9054B14-69E5-4A9F-A3E5-8122D579D1F2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754FCD-01D1-4CCE-886D-B64FCFB012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39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5558BD69-F248-4707-93E1-4BB2CAF7970E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277F729A-972C-442C-8A32-78639EB24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66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4E3A2D5F-C57D-4154-AB4B-C236C6E7F98C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7CE87291-0A3E-436E-A5F8-2EACBEBB8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63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B38D336D-9FAB-4BD6-8809-AD78A39D56EF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21471697-0519-4672-9BC6-8E5F6BBF2B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77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4EF6BBAE-93C6-4DBC-95B1-3EE9A8FD7430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DB4A1EFF-6FDC-45C8-9904-18378CF6B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89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8D682476-8E31-4E19-8110-8B10CE05B998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B707820A-829E-41E5-A995-F4508EB81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6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66AE-B24F-4F21-A9C9-ACB75086C272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9031-EA7E-4A07-A330-A122B37A82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728095"/>
      </p:ext>
    </p:extLst>
  </p:cSld>
  <p:clrMapOvr>
    <a:masterClrMapping/>
  </p:clrMapOvr>
  <p:transition advClick="0">
    <p:cover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2DD57FBA-2C23-45C0-8A61-70613D7FD0B6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FE70F1F6-F8CB-4238-859B-4A56C4A05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98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53D9B354-DB85-47D1-9020-35CAFDC730BD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619EA254-44CB-43E9-A42A-0EDD19488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63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12D7895F-2116-41E0-BD3A-CE7D8BD0B1EC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E465F201-2D6F-49FE-80D8-5AEBE99960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032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67A74956-8DBA-443F-83A8-448B9BD7EC79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DE63BA96-D237-4AAC-B552-B3931B7D8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42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6700" y="549275"/>
            <a:ext cx="2058988" cy="552608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8150" y="549275"/>
            <a:ext cx="6026150" cy="55260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A19B2BEE-64B5-4E4B-8063-6D443221BE9B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-25000">
                <a:latin typeface="Arial" pitchFamily="34" charset="0"/>
              </a:defRPr>
            </a:lvl1pPr>
          </a:lstStyle>
          <a:p>
            <a:pPr>
              <a:defRPr/>
            </a:pPr>
            <a:fld id="{34BAC068-EC65-4D24-97A3-A75F233BA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1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7C24-0976-4A89-9CD1-DAD913CCD4E1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54B5D-61A3-4D26-97F9-CDDD781459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01538"/>
      </p:ext>
    </p:extLst>
  </p:cSld>
  <p:clrMapOvr>
    <a:masterClrMapping/>
  </p:clrMapOvr>
  <p:transition advClick="0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BD81-EC27-41CB-8A23-18A247E68C3A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2CC8-E3B6-4510-BD59-BA826ABC6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388797"/>
      </p:ext>
    </p:extLst>
  </p:cSld>
  <p:clrMapOvr>
    <a:masterClrMapping/>
  </p:clrMapOvr>
  <p:transition advClick="0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549275"/>
            <a:ext cx="82343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960563"/>
            <a:ext cx="823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150" y="6324600"/>
            <a:ext cx="22812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46349E1-E601-46E8-A08E-B3639218896F}" type="datetime1">
              <a:rPr lang="en-GB"/>
              <a:pPr>
                <a:defRPr/>
              </a:pPr>
              <a:t>02/04/2012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3188" y="6324600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5652493-CF19-42FF-A85C-1F9F0003B4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14" r:id="rId1"/>
    <p:sldLayoutId id="2147495677" r:id="rId2"/>
    <p:sldLayoutId id="2147495678" r:id="rId3"/>
    <p:sldLayoutId id="2147495679" r:id="rId4"/>
    <p:sldLayoutId id="2147495680" r:id="rId5"/>
    <p:sldLayoutId id="2147495681" r:id="rId6"/>
    <p:sldLayoutId id="2147495682" r:id="rId7"/>
    <p:sldLayoutId id="2147495683" r:id="rId8"/>
    <p:sldLayoutId id="2147495684" r:id="rId9"/>
    <p:sldLayoutId id="2147495685" r:id="rId10"/>
    <p:sldLayoutId id="2147495686" r:id="rId11"/>
    <p:sldLayoutId id="2147495687" r:id="rId12"/>
    <p:sldLayoutId id="2147495688" r:id="rId13"/>
    <p:sldLayoutId id="2147495689" r:id="rId14"/>
    <p:sldLayoutId id="2147495690" r:id="rId15"/>
  </p:sldLayoutIdLst>
  <p:transition advClick="0">
    <p:cover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rgbClr val="000000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000000"/>
          </a:solidFill>
          <a:latin typeface="+mn-lt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000000"/>
          </a:solidFill>
          <a:latin typeface="+mn-lt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549275"/>
            <a:ext cx="82343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960563"/>
            <a:ext cx="823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8975" y="6324600"/>
            <a:ext cx="2895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3188" y="6324600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9DD52BA-9F69-4C80-8D03-D8FF9659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91" r:id="rId1"/>
    <p:sldLayoutId id="2147495692" r:id="rId2"/>
    <p:sldLayoutId id="2147495693" r:id="rId3"/>
    <p:sldLayoutId id="2147495694" r:id="rId4"/>
    <p:sldLayoutId id="2147495695" r:id="rId5"/>
    <p:sldLayoutId id="2147495696" r:id="rId6"/>
    <p:sldLayoutId id="2147495697" r:id="rId7"/>
    <p:sldLayoutId id="2147495698" r:id="rId8"/>
    <p:sldLayoutId id="2147495699" r:id="rId9"/>
    <p:sldLayoutId id="2147495700" r:id="rId10"/>
    <p:sldLayoutId id="2147495701" r:id="rId11"/>
    <p:sldLayoutId id="21474957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549275"/>
            <a:ext cx="82343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960563"/>
            <a:ext cx="823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150" y="6324600"/>
            <a:ext cx="22812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0DF298-866E-4ACF-B165-8AC89D19EBDB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3188" y="6324600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baseline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562DDF-BC2A-4A49-A137-9006770CB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15" r:id="rId1"/>
    <p:sldLayoutId id="2147495716" r:id="rId2"/>
    <p:sldLayoutId id="2147495717" r:id="rId3"/>
    <p:sldLayoutId id="2147495718" r:id="rId4"/>
    <p:sldLayoutId id="2147495719" r:id="rId5"/>
    <p:sldLayoutId id="2147495720" r:id="rId6"/>
    <p:sldLayoutId id="2147495721" r:id="rId7"/>
    <p:sldLayoutId id="2147495722" r:id="rId8"/>
    <p:sldLayoutId id="2147495723" r:id="rId9"/>
    <p:sldLayoutId id="2147495724" r:id="rId10"/>
    <p:sldLayoutId id="21474957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rgbClr val="000000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000000"/>
          </a:solidFill>
          <a:latin typeface="+mn-lt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000000"/>
          </a:solidFill>
          <a:latin typeface="+mn-lt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549275"/>
            <a:ext cx="5619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960563"/>
            <a:ext cx="823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3188" y="6324600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baseline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744B7CD-D257-4DB5-86DC-6DFB4A46C1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26" r:id="rId1"/>
    <p:sldLayoutId id="2147495727" r:id="rId2"/>
    <p:sldLayoutId id="2147495728" r:id="rId3"/>
    <p:sldLayoutId id="2147495729" r:id="rId4"/>
    <p:sldLayoutId id="2147495730" r:id="rId5"/>
    <p:sldLayoutId id="2147495731" r:id="rId6"/>
    <p:sldLayoutId id="2147495732" r:id="rId7"/>
    <p:sldLayoutId id="2147495733" r:id="rId8"/>
    <p:sldLayoutId id="2147495734" r:id="rId9"/>
    <p:sldLayoutId id="2147495735" r:id="rId10"/>
    <p:sldLayoutId id="2147495736" r:id="rId11"/>
  </p:sldLayoutIdLst>
  <p:transition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MS PGothic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MS PGothic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chemeClr val="tx1"/>
          </a:solidFill>
          <a:latin typeface="+mn-lt"/>
          <a:ea typeface="MS PGothic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463550"/>
            <a:ext cx="82343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960563"/>
            <a:ext cx="823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150" y="6324600"/>
            <a:ext cx="2281238" cy="269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6305F1-9FB1-40B1-B194-32842A095CAE}" type="datetime1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325" y="6675438"/>
            <a:ext cx="1905000" cy="117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aseline="0">
                <a:solidFill>
                  <a:srgbClr val="02020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A89BA1-7379-4530-8AB5-FD559116F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 rot="-5400000">
            <a:off x="-1113632" y="3348832"/>
            <a:ext cx="2392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cs-CZ" sz="1000" baseline="0">
                <a:solidFill>
                  <a:srgbClr val="000000"/>
                </a:solidFill>
              </a:rPr>
              <a:t>BOZP / H</a:t>
            </a:r>
            <a:r>
              <a:rPr lang="en-US" sz="1000" baseline="0">
                <a:solidFill>
                  <a:srgbClr val="000000"/>
                </a:solidFill>
              </a:rPr>
              <a:t>&amp;</a:t>
            </a:r>
            <a:r>
              <a:rPr lang="cs-CZ" sz="1000" baseline="0">
                <a:solidFill>
                  <a:srgbClr val="000000"/>
                </a:solidFill>
              </a:rPr>
              <a:t>S </a:t>
            </a:r>
            <a:r>
              <a:rPr lang="cs-CZ" sz="1000" b="1" baseline="0">
                <a:solidFill>
                  <a:srgbClr val="000000"/>
                </a:solidFill>
              </a:rPr>
              <a:t>ArcelorMittal</a:t>
            </a:r>
            <a:r>
              <a:rPr lang="cs-CZ" sz="1000" baseline="0">
                <a:solidFill>
                  <a:srgbClr val="000000"/>
                </a:solidFill>
              </a:rPr>
              <a:t> Ostrava</a:t>
            </a:r>
            <a:endParaRPr lang="en-GB" sz="1000" baseline="0">
              <a:solidFill>
                <a:srgbClr val="000000"/>
              </a:solidFill>
            </a:endParaRPr>
          </a:p>
        </p:txBody>
      </p:sp>
      <p:pic>
        <p:nvPicPr>
          <p:cNvPr id="8199" name="Picture 15" descr="JourneyToZer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4492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748" r:id="rId1"/>
    <p:sldLayoutId id="2147495749" r:id="rId2"/>
    <p:sldLayoutId id="2147495750" r:id="rId3"/>
    <p:sldLayoutId id="2147495751" r:id="rId4"/>
    <p:sldLayoutId id="2147495752" r:id="rId5"/>
    <p:sldLayoutId id="2147495753" r:id="rId6"/>
    <p:sldLayoutId id="2147495754" r:id="rId7"/>
    <p:sldLayoutId id="2147495755" r:id="rId8"/>
    <p:sldLayoutId id="2147495756" r:id="rId9"/>
    <p:sldLayoutId id="2147495757" r:id="rId10"/>
    <p:sldLayoutId id="2147495758" r:id="rId11"/>
    <p:sldLayoutId id="2147495759" r:id="rId12"/>
    <p:sldLayoutId id="2147495760" r:id="rId13"/>
    <p:sldLayoutId id="214749576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000000"/>
          </a:solidFill>
          <a:latin typeface="+mn-lt"/>
          <a:cs typeface="+mn-cs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000000"/>
          </a:solidFill>
          <a:latin typeface="+mn-lt"/>
          <a:cs typeface="+mn-cs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000000"/>
          </a:solidFill>
          <a:latin typeface="+mn-lt"/>
          <a:cs typeface="+mn-cs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rgbClr val="000000"/>
          </a:solidFill>
          <a:latin typeface="+mn-lt"/>
          <a:cs typeface="+mn-cs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rgbClr val="000000"/>
          </a:solidFill>
          <a:latin typeface="+mn-lt"/>
          <a:cs typeface="+mn-cs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rgbClr val="000000"/>
          </a:solidFill>
          <a:latin typeface="+mn-lt"/>
          <a:cs typeface="+mn-cs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rgbClr val="000000"/>
          </a:solidFill>
          <a:latin typeface="+mn-lt"/>
          <a:cs typeface="+mn-cs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549275"/>
            <a:ext cx="82343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960563"/>
            <a:ext cx="823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150" y="6324600"/>
            <a:ext cx="2281238" cy="269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="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3BF7677-BCB9-4905-9F06-72B74CF7FF7F}" type="datetime2">
              <a:rPr lang="en-US"/>
              <a:pPr>
                <a:defRPr/>
              </a:pPr>
              <a:t>Monday, April 02, 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0563" y="6324600"/>
            <a:ext cx="2895600" cy="269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="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3188" y="6324600"/>
            <a:ext cx="1905000" cy="269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b="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69B6430-0C3E-4AC7-A0D9-ABC018D39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62" r:id="rId1"/>
    <p:sldLayoutId id="2147495763" r:id="rId2"/>
    <p:sldLayoutId id="2147495764" r:id="rId3"/>
    <p:sldLayoutId id="2147495765" r:id="rId4"/>
    <p:sldLayoutId id="2147495766" r:id="rId5"/>
    <p:sldLayoutId id="2147495767" r:id="rId6"/>
    <p:sldLayoutId id="2147495768" r:id="rId7"/>
    <p:sldLayoutId id="2147495769" r:id="rId8"/>
    <p:sldLayoutId id="2147495770" r:id="rId9"/>
    <p:sldLayoutId id="2147495771" r:id="rId10"/>
    <p:sldLayoutId id="214749577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List_aplikace_Microsoft_Excel_97_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oleObject" Target="../embeddings/List_aplikace_Microsoft_Excel_97_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1" descr="title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19325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6388" y="2943225"/>
            <a:ext cx="8247062" cy="1084263"/>
          </a:xfrm>
        </p:spPr>
        <p:txBody>
          <a:bodyPr/>
          <a:lstStyle/>
          <a:p>
            <a:pPr eaLnBrk="1" hangingPunct="1"/>
            <a:r>
              <a:rPr lang="en-GB" b="1" smtClean="0"/>
              <a:t>ArcelorMittal Ostrava</a:t>
            </a:r>
            <a:br>
              <a:rPr lang="en-GB" b="1" smtClean="0"/>
            </a:br>
            <a:endParaRPr lang="en-GB" b="1" smtClean="0"/>
          </a:p>
        </p:txBody>
      </p:sp>
      <p:sp>
        <p:nvSpPr>
          <p:cNvPr id="727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8788" y="4957763"/>
            <a:ext cx="8253412" cy="812800"/>
          </a:xfrm>
        </p:spPr>
        <p:txBody>
          <a:bodyPr/>
          <a:lstStyle/>
          <a:p>
            <a:pPr eaLnBrk="1" hangingPunct="1"/>
            <a:r>
              <a:rPr lang="cs-CZ" dirty="0" smtClean="0"/>
              <a:t>V souladu s nejpřísnějšími normami EU – a co dál?</a:t>
            </a:r>
          </a:p>
          <a:p>
            <a:pPr eaLnBrk="1" hangingPunct="1"/>
            <a:r>
              <a:rPr lang="fr-FR" dirty="0" smtClean="0"/>
              <a:t>Ostrava, </a:t>
            </a:r>
            <a:r>
              <a:rPr lang="cs-CZ" dirty="0" smtClean="0"/>
              <a:t>2. dubna </a:t>
            </a:r>
            <a:r>
              <a:rPr lang="fr-FR" dirty="0" smtClean="0"/>
              <a:t>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5"/>
          <p:cNvSpPr txBox="1">
            <a:spLocks noGrp="1"/>
          </p:cNvSpPr>
          <p:nvPr/>
        </p:nvSpPr>
        <p:spPr bwMode="auto">
          <a:xfrm>
            <a:off x="7029450" y="6434138"/>
            <a:ext cx="1905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ECF13F63-C71F-4827-BDAE-73B66204CE5B}" type="slidenum">
              <a:rPr lang="en-US" sz="1100" baseline="0">
                <a:solidFill>
                  <a:srgbClr val="000000"/>
                </a:solidFill>
              </a:rPr>
              <a:pPr algn="r"/>
              <a:t>9</a:t>
            </a:fld>
            <a:endParaRPr lang="en-US" sz="1100" baseline="0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675" y="728663"/>
            <a:ext cx="7712075" cy="428625"/>
          </a:xfrm>
        </p:spPr>
        <p:txBody>
          <a:bodyPr/>
          <a:lstStyle/>
          <a:p>
            <a:pPr eaLnBrk="1" hangingPunct="1"/>
            <a:r>
              <a:rPr lang="cs-CZ" sz="2800" noProof="1" smtClean="0">
                <a:solidFill>
                  <a:srgbClr val="FF0000"/>
                </a:solidFill>
                <a:ea typeface="MS PGothic" pitchFamily="34" charset="-128"/>
              </a:rPr>
              <a:t/>
            </a:r>
            <a:br>
              <a:rPr lang="cs-CZ" sz="2800" noProof="1" smtClean="0">
                <a:solidFill>
                  <a:srgbClr val="FF0000"/>
                </a:solidFill>
                <a:ea typeface="MS PGothic" pitchFamily="34" charset="-128"/>
              </a:rPr>
            </a:br>
            <a:r>
              <a:rPr lang="cs-CZ" sz="2800" noProof="1" smtClean="0">
                <a:solidFill>
                  <a:srgbClr val="FF0000"/>
                </a:solidFill>
                <a:ea typeface="MS PGothic" pitchFamily="34" charset="-128"/>
              </a:rPr>
              <a:t>Do ekologie budeme investovat i nadále, </a:t>
            </a:r>
            <a:br>
              <a:rPr lang="cs-CZ" sz="2800" noProof="1" smtClean="0">
                <a:solidFill>
                  <a:srgbClr val="FF0000"/>
                </a:solidFill>
                <a:ea typeface="MS PGothic" pitchFamily="34" charset="-128"/>
              </a:rPr>
            </a:br>
            <a:r>
              <a:rPr lang="cs-CZ" sz="2800" noProof="1" smtClean="0">
                <a:solidFill>
                  <a:srgbClr val="FF0000"/>
                </a:solidFill>
                <a:ea typeface="MS PGothic" pitchFamily="34" charset="-128"/>
              </a:rPr>
              <a:t>zahájili jsme projekty za 733 mil. Kč</a:t>
            </a:r>
          </a:p>
        </p:txBody>
      </p:sp>
      <p:sp>
        <p:nvSpPr>
          <p:cNvPr id="116740" name="Text Box 3"/>
          <p:cNvSpPr txBox="1">
            <a:spLocks noChangeArrowheads="1"/>
          </p:cNvSpPr>
          <p:nvPr/>
        </p:nvSpPr>
        <p:spPr bwMode="auto">
          <a:xfrm>
            <a:off x="4914900" y="4486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cs-CZ">
              <a:solidFill>
                <a:srgbClr val="696969"/>
              </a:solidFill>
            </a:endParaRPr>
          </a:p>
        </p:txBody>
      </p:sp>
      <p:sp>
        <p:nvSpPr>
          <p:cNvPr id="116741" name="Rectangle 4"/>
          <p:cNvSpPr>
            <a:spLocks noChangeArrowheads="1"/>
          </p:cNvSpPr>
          <p:nvPr/>
        </p:nvSpPr>
        <p:spPr bwMode="auto">
          <a:xfrm>
            <a:off x="304800" y="1335088"/>
            <a:ext cx="8505825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7650" indent="-247650" eaLnBrk="0" hangingPunct="0">
              <a:spcBef>
                <a:spcPct val="20000"/>
              </a:spcBef>
              <a:buClr>
                <a:srgbClr val="FF3700"/>
              </a:buClr>
            </a:pPr>
            <a:r>
              <a:rPr lang="en-US" baseline="0">
                <a:solidFill>
                  <a:srgbClr val="080808"/>
                </a:solidFill>
              </a:rPr>
              <a:t>						</a:t>
            </a:r>
          </a:p>
        </p:txBody>
      </p:sp>
      <p:sp>
        <p:nvSpPr>
          <p:cNvPr id="116742" name="Rectangle 5"/>
          <p:cNvSpPr>
            <a:spLocks noChangeArrowheads="1"/>
          </p:cNvSpPr>
          <p:nvPr/>
        </p:nvSpPr>
        <p:spPr bwMode="auto">
          <a:xfrm>
            <a:off x="193675" y="1465263"/>
            <a:ext cx="87042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19100" indent="-419100" eaLnBrk="0" hangingPunct="0">
              <a:spcBef>
                <a:spcPct val="20000"/>
              </a:spcBef>
              <a:buClr>
                <a:srgbClr val="FF3700"/>
              </a:buClr>
            </a:pPr>
            <a:endParaRPr lang="cs-CZ" sz="1400" baseline="0">
              <a:solidFill>
                <a:srgbClr val="696969"/>
              </a:solidFill>
            </a:endParaRPr>
          </a:p>
        </p:txBody>
      </p:sp>
      <p:pic>
        <p:nvPicPr>
          <p:cNvPr id="11674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4181475"/>
            <a:ext cx="241617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87313" y="4005263"/>
            <a:ext cx="4470400" cy="2606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FF3700"/>
              </a:buClr>
              <a:buSzPct val="60000"/>
              <a:defRPr/>
            </a:pPr>
            <a:r>
              <a:rPr lang="cs-CZ" sz="1600" baseline="0" dirty="0" smtClean="0">
                <a:solidFill>
                  <a:srgbClr val="FF0000"/>
                </a:solidFill>
                <a:cs typeface="Arial" charset="0"/>
              </a:rPr>
              <a:t>Odsíření Energetiky – 532 mil. Kč</a:t>
            </a:r>
          </a:p>
          <a:p>
            <a:pPr eaLnBrk="1" hangingPunct="1">
              <a:buFontTx/>
              <a:buChar char="•"/>
              <a:defRPr/>
            </a:pPr>
            <a:r>
              <a:rPr lang="cs-CZ" sz="1400" b="1" baseline="0" dirty="0"/>
              <a:t> </a:t>
            </a:r>
            <a:r>
              <a:rPr lang="cs-CZ" sz="1200" baseline="0" dirty="0" smtClean="0"/>
              <a:t>p</a:t>
            </a:r>
            <a:r>
              <a:rPr lang="en-US" sz="1200" baseline="0" dirty="0" err="1" smtClean="0"/>
              <a:t>roje</a:t>
            </a:r>
            <a:r>
              <a:rPr lang="cs-CZ" sz="1200" baseline="0" dirty="0" err="1" smtClean="0"/>
              <a:t>kt</a:t>
            </a:r>
            <a:r>
              <a:rPr lang="cs-CZ" sz="1200" baseline="0" dirty="0" smtClean="0"/>
              <a:t> zaměřený na snížení emisí </a:t>
            </a:r>
            <a:r>
              <a:rPr lang="fr-FR" sz="1200" baseline="0" dirty="0"/>
              <a:t>SO</a:t>
            </a:r>
            <a:r>
              <a:rPr lang="fr-FR" sz="1200" dirty="0"/>
              <a:t>2 </a:t>
            </a:r>
            <a:r>
              <a:rPr lang="cs-CZ" sz="1200" baseline="0" dirty="0" smtClean="0"/>
              <a:t>ve spalinách kotlů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baseline="0" dirty="0" smtClean="0"/>
              <a:t> </a:t>
            </a:r>
            <a:r>
              <a:rPr lang="cs-CZ" sz="1200" baseline="0" dirty="0"/>
              <a:t>r</a:t>
            </a:r>
            <a:r>
              <a:rPr lang="cs-CZ" sz="1200" baseline="0" dirty="0" smtClean="0"/>
              <a:t>ealizace</a:t>
            </a:r>
            <a:r>
              <a:rPr lang="en-US" sz="1200" baseline="0" dirty="0" smtClean="0"/>
              <a:t>: 2012</a:t>
            </a:r>
            <a:r>
              <a:rPr lang="cs-CZ" sz="1200" baseline="0" dirty="0" smtClean="0"/>
              <a:t> </a:t>
            </a:r>
            <a:r>
              <a:rPr lang="en-US" sz="1200" baseline="0" dirty="0" smtClean="0"/>
              <a:t>-</a:t>
            </a:r>
            <a:r>
              <a:rPr lang="cs-CZ" sz="1200" baseline="0" dirty="0" smtClean="0"/>
              <a:t> </a:t>
            </a:r>
            <a:r>
              <a:rPr lang="en-US" sz="1200" baseline="0" dirty="0" smtClean="0"/>
              <a:t>2014 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baseline="0" dirty="0" smtClean="0"/>
              <a:t> </a:t>
            </a:r>
            <a:r>
              <a:rPr lang="cs-CZ" sz="1200" baseline="0" dirty="0" smtClean="0"/>
              <a:t>rozsah prací</a:t>
            </a:r>
            <a:r>
              <a:rPr lang="en-US" sz="1200" baseline="0" dirty="0" smtClean="0"/>
              <a:t>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cs-CZ" sz="1200" baseline="0" dirty="0" smtClean="0"/>
              <a:t> odsíření kotlů </a:t>
            </a:r>
            <a:r>
              <a:rPr lang="en-US" sz="1200" baseline="0" dirty="0" smtClean="0"/>
              <a:t>K8 - K11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baseline="0" dirty="0" smtClean="0"/>
              <a:t>  </a:t>
            </a:r>
            <a:r>
              <a:rPr lang="cs-CZ" sz="1200" baseline="0" dirty="0"/>
              <a:t>s</a:t>
            </a:r>
            <a:r>
              <a:rPr lang="cs-CZ" sz="1200" baseline="0" dirty="0" smtClean="0"/>
              <a:t>nížení emisí do ovzduší</a:t>
            </a:r>
            <a:r>
              <a:rPr lang="en-US" sz="1200" baseline="0" dirty="0" smtClean="0"/>
              <a:t>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fr-FR" sz="1200" baseline="0" dirty="0" smtClean="0"/>
              <a:t>  SO</a:t>
            </a:r>
            <a:r>
              <a:rPr lang="fr-FR" sz="1200" dirty="0" smtClean="0"/>
              <a:t>2</a:t>
            </a:r>
            <a:r>
              <a:rPr lang="fr-FR" sz="1200" baseline="0" dirty="0" smtClean="0"/>
              <a:t>:  </a:t>
            </a:r>
            <a:r>
              <a:rPr lang="cs-CZ" sz="1200" baseline="0" dirty="0" smtClean="0"/>
              <a:t>z </a:t>
            </a:r>
            <a:r>
              <a:rPr lang="pl-PL" sz="1200" baseline="0" dirty="0" smtClean="0"/>
              <a:t>1700 mg/Nm</a:t>
            </a:r>
            <a:r>
              <a:rPr lang="pl-PL" sz="1200" baseline="30000" dirty="0" smtClean="0"/>
              <a:t>3</a:t>
            </a:r>
            <a:r>
              <a:rPr lang="pl-PL" sz="1200" baseline="0" dirty="0" smtClean="0"/>
              <a:t> na 200</a:t>
            </a:r>
            <a:r>
              <a:rPr lang="en-US" sz="1200" baseline="0" dirty="0" smtClean="0"/>
              <a:t> </a:t>
            </a:r>
            <a:r>
              <a:rPr lang="pl-PL" sz="1200" baseline="0" dirty="0" smtClean="0"/>
              <a:t>mg/Nm</a:t>
            </a:r>
            <a:r>
              <a:rPr lang="pl-PL" sz="1200" baseline="30000" dirty="0" smtClean="0"/>
              <a:t>3</a:t>
            </a:r>
            <a:endParaRPr lang="en-US" sz="1200" baseline="30000" dirty="0" smtClean="0"/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baseline="0" dirty="0" smtClean="0"/>
              <a:t>  SO</a:t>
            </a:r>
            <a:r>
              <a:rPr lang="en-US" sz="1200" dirty="0" smtClean="0"/>
              <a:t>2</a:t>
            </a:r>
            <a:r>
              <a:rPr lang="en-US" sz="1200" baseline="0" dirty="0" smtClean="0"/>
              <a:t>:  </a:t>
            </a:r>
            <a:r>
              <a:rPr lang="cs-CZ" sz="1200" baseline="0" dirty="0" smtClean="0"/>
              <a:t>z </a:t>
            </a:r>
            <a:r>
              <a:rPr lang="pl-PL" sz="1200" baseline="0" dirty="0" smtClean="0"/>
              <a:t>4 000 t/rok na max. 2 000 t/rok</a:t>
            </a:r>
            <a:endParaRPr lang="en-US" sz="1200" baseline="0" dirty="0" smtClean="0"/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baseline="0" dirty="0" smtClean="0"/>
              <a:t>  </a:t>
            </a:r>
            <a:r>
              <a:rPr lang="cs-CZ" sz="1200" baseline="0" dirty="0"/>
              <a:t>p</a:t>
            </a:r>
            <a:r>
              <a:rPr lang="cs-CZ" sz="1200" baseline="0" dirty="0" smtClean="0"/>
              <a:t>rach</a:t>
            </a:r>
            <a:r>
              <a:rPr lang="en-US" sz="1200" baseline="0" dirty="0" smtClean="0"/>
              <a:t>: </a:t>
            </a:r>
            <a:r>
              <a:rPr lang="cs-CZ" sz="1200" baseline="0" dirty="0" smtClean="0"/>
              <a:t>z </a:t>
            </a:r>
            <a:r>
              <a:rPr lang="pl-PL" sz="1200" baseline="0" dirty="0" smtClean="0"/>
              <a:t>50 mg/Nm</a:t>
            </a:r>
            <a:r>
              <a:rPr lang="pl-PL" sz="1200" baseline="30000" dirty="0" smtClean="0"/>
              <a:t>3</a:t>
            </a:r>
            <a:r>
              <a:rPr lang="pl-PL" sz="1200" baseline="0" dirty="0" smtClean="0"/>
              <a:t> na max. 30 mg/Nm</a:t>
            </a:r>
            <a:r>
              <a:rPr lang="pl-PL" sz="1200" baseline="30000" dirty="0" smtClean="0"/>
              <a:t>3</a:t>
            </a:r>
            <a:endParaRPr lang="en-US" sz="1200" baseline="30000" dirty="0" smtClean="0"/>
          </a:p>
        </p:txBody>
      </p:sp>
      <p:pic>
        <p:nvPicPr>
          <p:cNvPr id="1679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38" y="1568450"/>
            <a:ext cx="3352800" cy="25161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4486275"/>
            <a:ext cx="1641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87313" y="1581150"/>
            <a:ext cx="4470400" cy="2332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779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FF3700"/>
              </a:buClr>
              <a:buSzPct val="60000"/>
              <a:defRPr/>
            </a:pPr>
            <a:r>
              <a:rPr lang="cs-CZ" sz="1600" baseline="0" dirty="0" smtClean="0">
                <a:solidFill>
                  <a:schemeClr val="tx2"/>
                </a:solidFill>
                <a:cs typeface="Arial" charset="0"/>
              </a:rPr>
              <a:t>Odsíření Koksovny – 211 mil. Kč</a:t>
            </a:r>
          </a:p>
          <a:p>
            <a:pPr eaLnBrk="1" hangingPunct="1">
              <a:buFontTx/>
              <a:buChar char="•"/>
              <a:defRPr/>
            </a:pPr>
            <a:r>
              <a:rPr lang="en-US" sz="1400" b="1" baseline="0" dirty="0" smtClean="0"/>
              <a:t> </a:t>
            </a:r>
            <a:r>
              <a:rPr lang="cs-CZ" sz="1200" baseline="0" dirty="0"/>
              <a:t>p</a:t>
            </a:r>
            <a:r>
              <a:rPr lang="en-US" sz="1200" baseline="0" dirty="0" err="1" smtClean="0"/>
              <a:t>roje</a:t>
            </a:r>
            <a:r>
              <a:rPr lang="cs-CZ" sz="1200" baseline="0" dirty="0" err="1" smtClean="0"/>
              <a:t>kt</a:t>
            </a:r>
            <a:r>
              <a:rPr lang="cs-CZ" sz="1200" baseline="0" dirty="0" smtClean="0"/>
              <a:t> na snížení sulfanu v surovém koksárenském plynu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cs-CZ" sz="1200" baseline="0" dirty="0" smtClean="0"/>
              <a:t> realizace</a:t>
            </a:r>
            <a:r>
              <a:rPr lang="en-US" sz="1200" baseline="0" dirty="0" smtClean="0"/>
              <a:t>: 2012</a:t>
            </a:r>
            <a:r>
              <a:rPr lang="cs-CZ" sz="1200" baseline="0" dirty="0" smtClean="0"/>
              <a:t> </a:t>
            </a:r>
            <a:r>
              <a:rPr lang="en-US" sz="1200" baseline="0" dirty="0" smtClean="0"/>
              <a:t>-</a:t>
            </a:r>
            <a:r>
              <a:rPr lang="cs-CZ" sz="1200" baseline="0" dirty="0" smtClean="0"/>
              <a:t> </a:t>
            </a:r>
            <a:r>
              <a:rPr lang="en-US" sz="1200" baseline="0" dirty="0" smtClean="0"/>
              <a:t>2014 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cs-CZ" sz="1200" baseline="0" dirty="0" smtClean="0"/>
              <a:t> rozsah prací</a:t>
            </a:r>
            <a:r>
              <a:rPr lang="en-US" sz="1200" baseline="0" dirty="0" smtClean="0"/>
              <a:t>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baseline="0" dirty="0" smtClean="0"/>
              <a:t> </a:t>
            </a:r>
            <a:r>
              <a:rPr lang="cs-CZ" sz="1200" baseline="0" dirty="0"/>
              <a:t>d</a:t>
            </a:r>
            <a:r>
              <a:rPr lang="cs-CZ" sz="1200" baseline="0" dirty="0" smtClean="0"/>
              <a:t>alší zařízení pro optimalizaci procesu odsíření – lepší        zpracování surového koksárenského plynu</a:t>
            </a:r>
            <a:endParaRPr lang="en-US" sz="1200" baseline="0" dirty="0" smtClean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baseline="0" dirty="0" smtClean="0"/>
              <a:t> </a:t>
            </a:r>
            <a:r>
              <a:rPr lang="cs-CZ" sz="1200" baseline="0" dirty="0" smtClean="0"/>
              <a:t> limit sulfanu v čistém koksárenském plynu</a:t>
            </a:r>
            <a:r>
              <a:rPr lang="en-US" sz="1200" baseline="0" dirty="0" smtClean="0"/>
              <a:t>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fr-FR" sz="1200" baseline="0" dirty="0" smtClean="0"/>
              <a:t>  </a:t>
            </a:r>
            <a:r>
              <a:rPr lang="cs-CZ" sz="1200" baseline="0" dirty="0" smtClean="0"/>
              <a:t>z </a:t>
            </a:r>
            <a:r>
              <a:rPr lang="fr-FR" sz="1200" baseline="0" dirty="0" smtClean="0"/>
              <a:t>50</a:t>
            </a:r>
            <a:r>
              <a:rPr lang="pl-PL" sz="1200" baseline="0" dirty="0" smtClean="0"/>
              <a:t>0 mg/m</a:t>
            </a:r>
            <a:r>
              <a:rPr lang="pl-PL" sz="1200" baseline="30000" dirty="0" smtClean="0"/>
              <a:t>3 </a:t>
            </a:r>
            <a:r>
              <a:rPr lang="pl-PL" sz="1200" baseline="0" dirty="0" smtClean="0"/>
              <a:t>na</a:t>
            </a:r>
            <a:r>
              <a:rPr lang="en-US" sz="1200" baseline="0" dirty="0" smtClean="0"/>
              <a:t> 3</a:t>
            </a:r>
            <a:r>
              <a:rPr lang="pl-PL" sz="1200" baseline="0" dirty="0" smtClean="0"/>
              <a:t>00</a:t>
            </a:r>
            <a:r>
              <a:rPr lang="en-US" sz="1200" baseline="0" dirty="0" smtClean="0"/>
              <a:t> </a:t>
            </a:r>
            <a:r>
              <a:rPr lang="pl-PL" sz="1200" baseline="0" dirty="0" smtClean="0"/>
              <a:t>mg/m</a:t>
            </a:r>
            <a:r>
              <a:rPr lang="pl-PL" sz="1200" baseline="30000" dirty="0" smtClean="0"/>
              <a:t>3</a:t>
            </a:r>
            <a:endParaRPr lang="en-US" sz="1200" baseline="30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Plníme Akční plán na vysokých pecích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51108"/>
              </p:ext>
            </p:extLst>
          </p:nvPr>
        </p:nvGraphicFramePr>
        <p:xfrm>
          <a:off x="323528" y="1484786"/>
          <a:ext cx="8640960" cy="47660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74624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</a:t>
                      </a:r>
                      <a:r>
                        <a:rPr lang="cs-CZ" sz="1400" baseline="0" dirty="0" smtClean="0"/>
                        <a:t> koncentrace emisí TZL ze </a:t>
                      </a:r>
                      <a:r>
                        <a:rPr lang="cs-CZ" sz="1400" baseline="0" dirty="0" err="1" smtClean="0"/>
                        <a:t>spékacích</a:t>
                      </a:r>
                      <a:r>
                        <a:rPr lang="cs-CZ" sz="1400" baseline="0" dirty="0" smtClean="0"/>
                        <a:t> pásů na 20 až 50 mg/m3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</a:t>
                      </a:r>
                      <a:r>
                        <a:rPr lang="cs-CZ" sz="1400" baseline="0" dirty="0" smtClean="0"/>
                        <a:t> ročních emisí TZL z Aglomerace Sever a Jih na max. 450 t/r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</a:t>
                      </a:r>
                      <a:r>
                        <a:rPr lang="cs-CZ" sz="1400" baseline="0" dirty="0" smtClean="0"/>
                        <a:t> emisí v době smogu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Pravidelný úklid komunikací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emisí TZL z chladících pásů a tg. uzlů</a:t>
                      </a:r>
                      <a:endParaRPr lang="cs-CZ" sz="1400" dirty="0"/>
                    </a:p>
                  </a:txBody>
                  <a:tcPr/>
                </a:tc>
              </a:tr>
              <a:tr h="489993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/>
                </a:tc>
              </a:tr>
              <a:tr h="47213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Modernizace</a:t>
                      </a:r>
                      <a:r>
                        <a:rPr lang="cs-CZ" sz="1400" baseline="0" dirty="0" smtClean="0"/>
                        <a:t> ESP a výstavba tkaninových filtrů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Modernizace ESP a výstavba tkaninových filtrů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Podpis Deklarace</a:t>
                      </a:r>
                      <a:r>
                        <a:rPr lang="cs-CZ" sz="1400" baseline="0" dirty="0" smtClean="0"/>
                        <a:t> porozumění s KÚMSK zavazující k regulaci již v době vyhlášení signálu „Upozornění“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Pravidelný úklid stanovených</a:t>
                      </a:r>
                      <a:r>
                        <a:rPr lang="cs-CZ" sz="1400" baseline="0" dirty="0" smtClean="0"/>
                        <a:t> komunikací byl zaveden od roku 2010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Modernizace ESP odprašujících</a:t>
                      </a:r>
                      <a:r>
                        <a:rPr lang="cs-CZ" sz="1400" baseline="0" dirty="0" smtClean="0"/>
                        <a:t> tg uzly, zpracování studie proveditelnosti pro snížení emisí chladicích pásů </a:t>
                      </a:r>
                      <a:endParaRPr lang="cs-CZ" sz="1400" dirty="0"/>
                    </a:p>
                  </a:txBody>
                  <a:tcPr/>
                </a:tc>
              </a:tr>
              <a:tr h="47213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</a:t>
                      </a:r>
                      <a:r>
                        <a:rPr lang="cs-CZ" sz="1400" baseline="0" dirty="0" smtClean="0"/>
                        <a:t> emisí TZL o cca 50 % </a:t>
                      </a:r>
                      <a:br>
                        <a:rPr lang="cs-CZ" sz="1400" baseline="0" dirty="0" smtClean="0"/>
                      </a:br>
                      <a:r>
                        <a:rPr lang="cs-CZ" sz="1400" baseline="0" dirty="0" smtClean="0"/>
                        <a:t>(viz. sl. 2) SO</a:t>
                      </a:r>
                      <a:r>
                        <a:rPr lang="cs-CZ" sz="1400" baseline="-25000" dirty="0" smtClean="0"/>
                        <a:t>2</a:t>
                      </a:r>
                      <a:r>
                        <a:rPr lang="cs-CZ" sz="1400" baseline="0" dirty="0" smtClean="0"/>
                        <a:t> o 500 t/rok.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emisí TZL o cca 400 t/rok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Dle počtu nepříznivých</a:t>
                      </a:r>
                      <a:r>
                        <a:rPr lang="cs-CZ" sz="1400" baseline="0" dirty="0" smtClean="0"/>
                        <a:t> situací v roce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</a:t>
                      </a:r>
                      <a:r>
                        <a:rPr lang="cs-CZ" sz="1400" dirty="0" err="1" smtClean="0"/>
                        <a:t>fugitivních</a:t>
                      </a:r>
                      <a:r>
                        <a:rPr lang="cs-CZ" sz="1400" dirty="0" smtClean="0"/>
                        <a:t> emisí prachu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emisí TZL o 40 % (tg. uzly)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7790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Plníme Akční plán na ocelárně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148576"/>
              </p:ext>
            </p:extLst>
          </p:nvPr>
        </p:nvGraphicFramePr>
        <p:xfrm>
          <a:off x="179512" y="1484784"/>
          <a:ext cx="8820472" cy="2448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10236"/>
                <a:gridCol w="4410236"/>
              </a:tblGrid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emisí TZL z haly ocelárny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Pravidelný úklid komunikací</a:t>
                      </a:r>
                      <a:endParaRPr lang="cs-CZ" sz="1400" dirty="0"/>
                    </a:p>
                  </a:txBody>
                  <a:tcPr/>
                </a:tc>
              </a:tr>
              <a:tr h="463100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</a:tr>
              <a:tr h="91605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Modernizace a intenzifikace odsávání</a:t>
                      </a:r>
                      <a:r>
                        <a:rPr lang="cs-CZ" sz="1400" baseline="0" dirty="0" smtClean="0"/>
                        <a:t> haly ocelárny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Pravidelný úklid stanovených komunikací</a:t>
                      </a:r>
                      <a:r>
                        <a:rPr lang="cs-CZ" sz="1400" baseline="0" dirty="0" smtClean="0"/>
                        <a:t> byl zaveden od roku 2010</a:t>
                      </a:r>
                      <a:endParaRPr lang="cs-CZ" sz="14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doby vypouštění emisí otevřenou střechou z 2393,78 hod (2008)</a:t>
                      </a:r>
                      <a:r>
                        <a:rPr lang="cs-CZ" sz="1400" baseline="0" dirty="0" smtClean="0"/>
                        <a:t> na 53,33 hod (2011), tj. o 98 %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</a:t>
                      </a:r>
                      <a:r>
                        <a:rPr lang="cs-CZ" sz="1400" dirty="0" err="1" smtClean="0"/>
                        <a:t>fugitivních</a:t>
                      </a:r>
                      <a:r>
                        <a:rPr lang="cs-CZ" sz="1400" dirty="0" smtClean="0"/>
                        <a:t> emisí prachu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3099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Plníme Akční plán na koksovně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741755"/>
              </p:ext>
            </p:extLst>
          </p:nvPr>
        </p:nvGraphicFramePr>
        <p:xfrm>
          <a:off x="323528" y="1484786"/>
          <a:ext cx="8640960" cy="47660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74624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emisí z hasících věží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počtu operací na koksovací a strojní straně komor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průsaků do topného</a:t>
                      </a:r>
                      <a:r>
                        <a:rPr lang="cs-CZ" sz="1400" baseline="0" dirty="0" smtClean="0"/>
                        <a:t> sytému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celkových emisí TZL pod 320</a:t>
                      </a:r>
                      <a:r>
                        <a:rPr lang="cs-CZ" sz="1400" baseline="0" dirty="0" smtClean="0"/>
                        <a:t> t/rok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Pravidelný úklid komunikací</a:t>
                      </a:r>
                      <a:endParaRPr lang="cs-CZ" sz="1400" dirty="0"/>
                    </a:p>
                  </a:txBody>
                  <a:tcPr/>
                </a:tc>
              </a:tr>
              <a:tr h="489993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/>
                </a:tc>
              </a:tr>
              <a:tr h="47213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Pravidelnou</a:t>
                      </a:r>
                      <a:r>
                        <a:rPr lang="cs-CZ" sz="1400" baseline="0" dirty="0" smtClean="0"/>
                        <a:t> údržbou a rekonstrukcí HV1 dosažena hodnota emisí TZL pod 50 g/</a:t>
                      </a:r>
                      <a:r>
                        <a:rPr lang="cs-CZ" sz="1400" baseline="0" dirty="0" err="1" smtClean="0"/>
                        <a:t>tcks</a:t>
                      </a:r>
                      <a:r>
                        <a:rPr lang="cs-CZ" sz="1400" baseline="0" dirty="0" smtClean="0"/>
                        <a:t> na HV1 i HV6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Trvalým odstavením bloku</a:t>
                      </a:r>
                      <a:r>
                        <a:rPr lang="cs-CZ" sz="1400" baseline="0" dirty="0" smtClean="0"/>
                        <a:t> C VKB11 byl snížen počet operací na koksovně o 20 %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Zaveden a uplatňován systém</a:t>
                      </a:r>
                      <a:r>
                        <a:rPr lang="cs-CZ" sz="1400" baseline="0" dirty="0" smtClean="0"/>
                        <a:t> oprav v souladu s Dobrovolnou dohodou uzavřenou s MŽP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Splněno</a:t>
                      </a:r>
                      <a:r>
                        <a:rPr lang="cs-CZ" sz="1400" baseline="0" dirty="0" smtClean="0"/>
                        <a:t>, emisní strop pro koksovnu je 295 t/r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Pravidelný úklid stanovených komunikací</a:t>
                      </a:r>
                      <a:r>
                        <a:rPr lang="cs-CZ" sz="1400" baseline="0" dirty="0" smtClean="0"/>
                        <a:t> byl zaveden od roku 2010</a:t>
                      </a:r>
                      <a:endParaRPr lang="cs-CZ" sz="1400" dirty="0"/>
                    </a:p>
                  </a:txBody>
                  <a:tcPr/>
                </a:tc>
              </a:tr>
              <a:tr h="47213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</a:t>
                      </a:r>
                      <a:r>
                        <a:rPr lang="cs-CZ" sz="1400" baseline="0" dirty="0" smtClean="0"/>
                        <a:t> emisí TZL o 50 %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emisí</a:t>
                      </a:r>
                      <a:r>
                        <a:rPr lang="cs-CZ" sz="1400" baseline="0" dirty="0" smtClean="0"/>
                        <a:t> TZL o 25 t/r, SO</a:t>
                      </a:r>
                      <a:r>
                        <a:rPr lang="cs-CZ" sz="1400" baseline="-25000" dirty="0" smtClean="0"/>
                        <a:t>2</a:t>
                      </a:r>
                      <a:r>
                        <a:rPr lang="cs-CZ" sz="1400" baseline="0" dirty="0" smtClean="0"/>
                        <a:t> o 40 t/r, Nox 60 t/r. ostatních o 20 %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</a:t>
                      </a:r>
                      <a:r>
                        <a:rPr lang="cs-CZ" sz="1400" dirty="0" err="1" smtClean="0"/>
                        <a:t>fugitivních</a:t>
                      </a:r>
                      <a:r>
                        <a:rPr lang="cs-CZ" sz="1400" baseline="0" dirty="0" smtClean="0"/>
                        <a:t> emisí prachu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 emisí TZL (viz. sl.1</a:t>
                      </a:r>
                      <a:r>
                        <a:rPr lang="cs-CZ" sz="1400" baseline="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Snížení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fugitivních</a:t>
                      </a:r>
                      <a:r>
                        <a:rPr lang="cs-CZ" sz="1400" baseline="0" dirty="0" smtClean="0"/>
                        <a:t> emisí prachu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088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AMEO plní Akční plán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510740"/>
              </p:ext>
            </p:extLst>
          </p:nvPr>
        </p:nvGraphicFramePr>
        <p:xfrm>
          <a:off x="323528" y="1484786"/>
          <a:ext cx="8280921" cy="3180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60307"/>
                <a:gridCol w="2760307"/>
                <a:gridCol w="2760307"/>
              </a:tblGrid>
              <a:tr h="174624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Realizace opatření na dosažení emisního stropu 4000</a:t>
                      </a:r>
                      <a:r>
                        <a:rPr lang="cs-CZ" sz="1400" baseline="0" dirty="0" smtClean="0"/>
                        <a:t> t/rok pro SO</a:t>
                      </a:r>
                      <a:r>
                        <a:rPr lang="cs-CZ" sz="1400" baseline="-25000" dirty="0" smtClean="0"/>
                        <a:t>2</a:t>
                      </a:r>
                      <a:endParaRPr lang="cs-CZ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Realizace opatření na dosažení emisního stropu 3585</a:t>
                      </a:r>
                      <a:r>
                        <a:rPr lang="cs-CZ" sz="1400" baseline="0" dirty="0" smtClean="0"/>
                        <a:t> t/rok pro </a:t>
                      </a:r>
                      <a:r>
                        <a:rPr lang="cs-CZ" sz="1400" baseline="0" dirty="0" err="1" smtClean="0"/>
                        <a:t>NOx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Realizace opatření na dosažení emisního stropu 140 t/rok pro TZL</a:t>
                      </a:r>
                      <a:endParaRPr lang="cs-CZ" sz="1400" dirty="0"/>
                    </a:p>
                  </a:txBody>
                  <a:tcPr/>
                </a:tc>
              </a:tr>
              <a:tr h="489993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  <a:endParaRPr lang="cs-CZ" sz="1800" b="1" dirty="0" smtClean="0">
                        <a:solidFill>
                          <a:srgbClr val="00B050"/>
                        </a:solidFill>
                        <a:latin typeface="Wingdings 2" pitchFamily="18" charset="2"/>
                      </a:endParaRPr>
                    </a:p>
                  </a:txBody>
                  <a:tcPr/>
                </a:tc>
              </a:tr>
              <a:tr h="47213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Spalování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nízkosirného</a:t>
                      </a:r>
                      <a:r>
                        <a:rPr lang="cs-CZ" sz="1400" baseline="0" dirty="0" smtClean="0"/>
                        <a:t> uhlí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Realizace</a:t>
                      </a:r>
                      <a:r>
                        <a:rPr lang="cs-CZ" sz="1400" baseline="0" dirty="0" smtClean="0"/>
                        <a:t> primárních opatření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Modernizace filtračního zařízení</a:t>
                      </a:r>
                      <a:endParaRPr lang="cs-CZ" sz="1400" dirty="0"/>
                    </a:p>
                  </a:txBody>
                  <a:tcPr/>
                </a:tc>
              </a:tr>
              <a:tr h="47213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O 1209</a:t>
                      </a:r>
                      <a:r>
                        <a:rPr lang="cs-CZ" sz="1400" baseline="0" dirty="0" smtClean="0"/>
                        <a:t> t/rok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O 365 t/rok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O 35 t/rok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4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1488"/>
            <a:ext cx="30511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481263"/>
            <a:ext cx="57880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2" name="Oval 4"/>
          <p:cNvSpPr>
            <a:spLocks noChangeArrowheads="1"/>
          </p:cNvSpPr>
          <p:nvPr/>
        </p:nvSpPr>
        <p:spPr bwMode="auto">
          <a:xfrm>
            <a:off x="8124825" y="3630614"/>
            <a:ext cx="869950" cy="355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DDC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225425" y="484188"/>
            <a:ext cx="68082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aseline="0" dirty="0">
                <a:solidFill>
                  <a:schemeClr val="tx2"/>
                </a:solidFill>
              </a:rPr>
              <a:t>Plníme emisní doporučení z odborných </a:t>
            </a:r>
            <a:r>
              <a:rPr lang="cs-CZ" baseline="0" dirty="0" smtClean="0">
                <a:solidFill>
                  <a:schemeClr val="tx2"/>
                </a:solidFill>
              </a:rPr>
              <a:t>studií (1)</a:t>
            </a:r>
            <a:endParaRPr lang="cs-CZ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693738"/>
            <a:ext cx="8234362" cy="561975"/>
          </a:xfrm>
        </p:spPr>
        <p:txBody>
          <a:bodyPr/>
          <a:lstStyle/>
          <a:p>
            <a:r>
              <a:rPr lang="cs-CZ" sz="2400" dirty="0" smtClean="0"/>
              <a:t>Výsledky/doporučení odborných studií (1) </a:t>
            </a:r>
            <a:br>
              <a:rPr lang="cs-CZ" sz="2400" dirty="0" smtClean="0"/>
            </a:br>
            <a:r>
              <a:rPr lang="cs-CZ" sz="2200" dirty="0" smtClean="0">
                <a:ea typeface="MS PGothic"/>
                <a:cs typeface="MS PGothic"/>
              </a:rPr>
              <a:t>Emise vs. Imise PM</a:t>
            </a:r>
            <a:r>
              <a:rPr lang="cs-CZ" sz="2200" baseline="-25000" dirty="0" smtClean="0">
                <a:ea typeface="MS PGothic"/>
                <a:cs typeface="MS PGothic"/>
              </a:rPr>
              <a:t>10</a:t>
            </a:r>
            <a:r>
              <a:rPr lang="cs-CZ" sz="2200" dirty="0" smtClean="0">
                <a:ea typeface="MS PGothic"/>
                <a:cs typeface="MS PGothic"/>
              </a:rPr>
              <a:t> - srovnání 2008 x 2009</a:t>
            </a:r>
          </a:p>
        </p:txBody>
      </p:sp>
      <p:graphicFrame>
        <p:nvGraphicFramePr>
          <p:cNvPr id="10547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0" y="1398588"/>
          <a:ext cx="9359900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1" name="Graf" r:id="rId3" imgW="9753600" imgH="5248275" progId="Excel.Chart.8">
                  <p:embed/>
                </p:oleObj>
              </mc:Choice>
              <mc:Fallback>
                <p:oleObj name="Graf" r:id="rId3" imgW="9753600" imgH="524827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98588"/>
                        <a:ext cx="9359900" cy="503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33B7C2-B912-4615-BDA8-D729259C40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" y="1275795"/>
            <a:ext cx="3311185" cy="46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25" y="4799013"/>
            <a:ext cx="496877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25" y="1295400"/>
            <a:ext cx="566447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6692900" y="5783263"/>
            <a:ext cx="711200" cy="292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04800" y="571500"/>
            <a:ext cx="6808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cs-CZ" baseline="0" dirty="0">
                <a:solidFill>
                  <a:schemeClr val="tx2"/>
                </a:solidFill>
              </a:rPr>
              <a:t>Plníme emisní doporučení z odborných </a:t>
            </a:r>
            <a:r>
              <a:rPr lang="cs-CZ" baseline="0" dirty="0" smtClean="0">
                <a:solidFill>
                  <a:schemeClr val="tx2"/>
                </a:solidFill>
              </a:rPr>
              <a:t>studií (2)</a:t>
            </a:r>
            <a:endParaRPr lang="cs-CZ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44538"/>
            <a:ext cx="7764463" cy="561975"/>
          </a:xfrm>
        </p:spPr>
        <p:txBody>
          <a:bodyPr/>
          <a:lstStyle/>
          <a:p>
            <a:r>
              <a:rPr lang="cs-CZ" sz="2400" dirty="0" smtClean="0"/>
              <a:t>Výsledky/doporučení odborných studií (2) </a:t>
            </a:r>
            <a:br>
              <a:rPr lang="cs-CZ" sz="2400" dirty="0" smtClean="0"/>
            </a:br>
            <a:r>
              <a:rPr lang="cs-CZ" sz="2200" dirty="0" smtClean="0"/>
              <a:t>Emise vs. Imise PM</a:t>
            </a:r>
            <a:r>
              <a:rPr lang="cs-CZ" sz="2200" baseline="-25000" dirty="0" smtClean="0"/>
              <a:t>10</a:t>
            </a:r>
            <a:r>
              <a:rPr lang="cs-CZ" sz="2200" dirty="0" smtClean="0"/>
              <a:t> - srovnání 2008 - 2011 </a:t>
            </a:r>
            <a:br>
              <a:rPr lang="cs-CZ" sz="2200" dirty="0" smtClean="0"/>
            </a:br>
            <a:r>
              <a:rPr lang="cs-CZ" sz="2200" dirty="0" smtClean="0"/>
              <a:t>(Zdroje Z10, Z12 a Z13)</a:t>
            </a:r>
          </a:p>
        </p:txBody>
      </p:sp>
      <p:graphicFrame>
        <p:nvGraphicFramePr>
          <p:cNvPr id="10957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398588"/>
          <a:ext cx="9359900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5" name="Graf" r:id="rId3" imgW="9753600" imgH="5248275" progId="Excel.Chart.8">
                  <p:embed/>
                </p:oleObj>
              </mc:Choice>
              <mc:Fallback>
                <p:oleObj name="Graf" r:id="rId3" imgW="9753600" imgH="524827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98588"/>
                        <a:ext cx="9359900" cy="503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/>
          <a:lstStyle/>
          <a:p>
            <a:r>
              <a:rPr lang="cs-CZ" dirty="0"/>
              <a:t>Koksovny vs. rodinné domky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6F395-A85F-47F5-BCE0-8EACCF7549E8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5473" y="-1493276"/>
            <a:ext cx="4167651" cy="89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ál 7"/>
          <p:cNvSpPr/>
          <p:nvPr/>
        </p:nvSpPr>
        <p:spPr bwMode="auto">
          <a:xfrm>
            <a:off x="5105400" y="3241674"/>
            <a:ext cx="1536700" cy="2952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-63500" y="5245100"/>
            <a:ext cx="9321799" cy="1511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i="1" baseline="0" dirty="0">
                <a:solidFill>
                  <a:schemeClr val="accent4">
                    <a:lumMod val="50000"/>
                  </a:schemeClr>
                </a:solidFill>
              </a:rPr>
              <a:t>* </a:t>
            </a:r>
            <a:r>
              <a:rPr lang="cs-CZ" sz="1800" i="1" baseline="0" dirty="0" smtClean="0">
                <a:solidFill>
                  <a:schemeClr val="accent4">
                    <a:lumMod val="50000"/>
                  </a:schemeClr>
                </a:solidFill>
              </a:rPr>
              <a:t>  Používané – Zdroj: </a:t>
            </a:r>
            <a:r>
              <a:rPr lang="cs-CZ" sz="1800" i="1" baseline="0" dirty="0">
                <a:solidFill>
                  <a:schemeClr val="accent4">
                    <a:lumMod val="50000"/>
                  </a:schemeClr>
                </a:solidFill>
              </a:rPr>
              <a:t>stanovená hodnota </a:t>
            </a:r>
            <a:r>
              <a:rPr lang="cs-CZ" sz="1800" i="1" baseline="0" dirty="0" err="1">
                <a:solidFill>
                  <a:schemeClr val="accent4">
                    <a:lumMod val="50000"/>
                  </a:schemeClr>
                </a:solidFill>
              </a:rPr>
              <a:t>BaP</a:t>
            </a:r>
            <a:r>
              <a:rPr lang="cs-CZ" sz="1800" i="1" baseline="0" dirty="0">
                <a:solidFill>
                  <a:schemeClr val="accent4">
                    <a:lumMod val="50000"/>
                  </a:schemeClr>
                </a:solidFill>
              </a:rPr>
              <a:t> dle </a:t>
            </a:r>
            <a:r>
              <a:rPr lang="cs-CZ" sz="1800" b="1" i="1" baseline="0" dirty="0" smtClean="0">
                <a:solidFill>
                  <a:schemeClr val="accent4">
                    <a:lumMod val="50000"/>
                  </a:schemeClr>
                </a:solidFill>
              </a:rPr>
              <a:t>ČHMÚ</a:t>
            </a:r>
            <a:endParaRPr lang="cs-CZ" sz="1800" i="1" baseline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cs-CZ" sz="1800" i="1" baseline="0" dirty="0">
                <a:solidFill>
                  <a:schemeClr val="accent4">
                    <a:lumMod val="50000"/>
                  </a:schemeClr>
                </a:solidFill>
              </a:rPr>
              <a:t>** </a:t>
            </a:r>
            <a:r>
              <a:rPr lang="cs-CZ" sz="1800" i="1" baseline="0" dirty="0" smtClean="0">
                <a:solidFill>
                  <a:schemeClr val="accent4">
                    <a:lumMod val="50000"/>
                  </a:schemeClr>
                </a:solidFill>
              </a:rPr>
              <a:t>Stanované – Zdroj: </a:t>
            </a:r>
            <a:r>
              <a:rPr lang="cs-CZ" sz="1800" i="1" baseline="0" dirty="0">
                <a:solidFill>
                  <a:schemeClr val="accent4">
                    <a:lumMod val="50000"/>
                  </a:schemeClr>
                </a:solidFill>
              </a:rPr>
              <a:t>stanovená hodnota dle </a:t>
            </a:r>
            <a:r>
              <a:rPr lang="cs-CZ" sz="1800" b="1" i="1" baseline="0" dirty="0">
                <a:solidFill>
                  <a:schemeClr val="accent4">
                    <a:lumMod val="50000"/>
                  </a:schemeClr>
                </a:solidFill>
              </a:rPr>
              <a:t>Ing. Jiřího Horáka PhD</a:t>
            </a:r>
            <a:r>
              <a:rPr lang="cs-CZ" sz="1800" i="1" baseline="0" dirty="0" smtClean="0">
                <a:solidFill>
                  <a:schemeClr val="accent4">
                    <a:lumMod val="50000"/>
                  </a:schemeClr>
                </a:solidFill>
              </a:rPr>
              <a:t>. (VŠB-TU Ostrava), </a:t>
            </a:r>
          </a:p>
          <a:p>
            <a:r>
              <a:rPr lang="cs-CZ" sz="1800" i="1" baseline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1800" i="1" baseline="0" dirty="0" smtClean="0">
                <a:solidFill>
                  <a:schemeClr val="accent4">
                    <a:lumMod val="50000"/>
                  </a:schemeClr>
                </a:solidFill>
              </a:rPr>
              <a:t>   článek Ochrana </a:t>
            </a:r>
            <a:r>
              <a:rPr lang="cs-CZ" sz="1800" i="1" baseline="0" dirty="0">
                <a:solidFill>
                  <a:schemeClr val="accent4">
                    <a:lumMod val="50000"/>
                  </a:schemeClr>
                </a:solidFill>
              </a:rPr>
              <a:t>ovzduší </a:t>
            </a:r>
            <a:r>
              <a:rPr lang="cs-CZ" sz="1800" i="1" baseline="0" dirty="0" smtClean="0">
                <a:solidFill>
                  <a:schemeClr val="accent4">
                    <a:lumMod val="50000"/>
                  </a:schemeClr>
                </a:solidFill>
              </a:rPr>
              <a:t>3/2011</a:t>
            </a:r>
            <a:endParaRPr lang="cs-CZ" sz="1800" i="1" baseline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6985000" y="4724400"/>
            <a:ext cx="2146300" cy="368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Zdroj: Ochrana ovzduší 3/2011</a:t>
            </a:r>
          </a:p>
        </p:txBody>
      </p:sp>
      <p:sp>
        <p:nvSpPr>
          <p:cNvPr id="4" name="Ovál 3"/>
          <p:cNvSpPr/>
          <p:nvPr/>
        </p:nvSpPr>
        <p:spPr>
          <a:xfrm>
            <a:off x="7327900" y="3241675"/>
            <a:ext cx="1587500" cy="28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6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28600"/>
            <a:ext cx="7242175" cy="1133475"/>
          </a:xfrm>
        </p:spPr>
        <p:txBody>
          <a:bodyPr/>
          <a:lstStyle/>
          <a:p>
            <a:pPr algn="ctr"/>
            <a:r>
              <a:rPr lang="cs-CZ" sz="2800" smtClean="0"/>
              <a:t>Dlouhodobě snižujeme objem našich emisí</a:t>
            </a:r>
            <a:endParaRPr lang="cs-CZ" sz="2800" b="1" smtClean="0">
              <a:solidFill>
                <a:srgbClr val="FF0000"/>
              </a:solidFill>
            </a:endParaRPr>
          </a:p>
        </p:txBody>
      </p:sp>
      <p:graphicFrame>
        <p:nvGraphicFramePr>
          <p:cNvPr id="91139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63563" y="1719263"/>
          <a:ext cx="8199437" cy="398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7" name="List" r:id="rId4" imgW="9972675" imgH="4848225" progId="Excel.Sheet.8">
                  <p:embed/>
                </p:oleObj>
              </mc:Choice>
              <mc:Fallback>
                <p:oleObj name="List" r:id="rId4" imgW="9972675" imgH="4848225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719263"/>
                        <a:ext cx="8199437" cy="398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408613" y="2117725"/>
          <a:ext cx="3443287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8" name="List" r:id="rId6" imgW="3952875" imgH="2133600" progId="Excel.Sheet.8">
                  <p:embed/>
                </p:oleObj>
              </mc:Choice>
              <mc:Fallback>
                <p:oleObj name="List" r:id="rId6" imgW="3952875" imgH="2133600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2117725"/>
                        <a:ext cx="3443287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847F74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240487-E67B-440C-AA40-8F3E3F1BBB3A}" type="slidenum">
              <a:rPr lang="en-GB" sz="11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100" smtClean="0">
              <a:solidFill>
                <a:srgbClr val="000000"/>
              </a:solidFill>
            </a:endParaRPr>
          </a:p>
        </p:txBody>
      </p:sp>
      <p:sp>
        <p:nvSpPr>
          <p:cNvPr id="209941" name="Line 21"/>
          <p:cNvSpPr>
            <a:spLocks noChangeShapeType="1"/>
          </p:cNvSpPr>
          <p:nvPr/>
        </p:nvSpPr>
        <p:spPr bwMode="auto">
          <a:xfrm flipH="1" flipV="1">
            <a:off x="7104063" y="3500438"/>
            <a:ext cx="11525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696969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477838"/>
            <a:ext cx="8229600" cy="576262"/>
          </a:xfrm>
        </p:spPr>
        <p:txBody>
          <a:bodyPr/>
          <a:lstStyle/>
          <a:p>
            <a:r>
              <a:rPr lang="cs-CZ" sz="2800" dirty="0" smtClean="0"/>
              <a:t>Emise B(a)P z koksoven vs. emise B (a) P </a:t>
            </a:r>
            <a:br>
              <a:rPr lang="cs-CZ" sz="2800" dirty="0" smtClean="0"/>
            </a:br>
            <a:r>
              <a:rPr lang="cs-CZ" sz="2800" dirty="0" smtClean="0"/>
              <a:t>z rodinných domků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74650" y="4933751"/>
            <a:ext cx="8610600" cy="1511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371474" y="1044575"/>
            <a:ext cx="8670926" cy="2362200"/>
            <a:chOff x="371474" y="1044575"/>
            <a:chExt cx="8670926" cy="2362200"/>
          </a:xfrm>
        </p:grpSpPr>
        <p:pic>
          <p:nvPicPr>
            <p:cNvPr id="1085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" y="1333450"/>
              <a:ext cx="2343151" cy="1758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4452144" y="1208394"/>
              <a:ext cx="44886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aseline="0" dirty="0" smtClean="0"/>
                <a:t>Emise B(a)P </a:t>
              </a:r>
            </a:p>
            <a:p>
              <a:r>
                <a:rPr lang="cs-CZ" sz="2000" baseline="0" dirty="0" smtClean="0">
                  <a:solidFill>
                    <a:schemeClr val="tx1">
                      <a:lumMod val="50000"/>
                    </a:schemeClr>
                  </a:solidFill>
                </a:rPr>
                <a:t>	7,5 g/r		37,3g/r</a:t>
              </a:r>
            </a:p>
            <a:p>
              <a:r>
                <a:rPr lang="cs-CZ" sz="2000" baseline="0" dirty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</a:p>
            <a:p>
              <a:r>
                <a:rPr lang="cs-CZ" sz="2000" baseline="0" dirty="0" smtClean="0"/>
                <a:t> </a:t>
              </a:r>
              <a:endParaRPr lang="cs-CZ" sz="2000" baseline="0" dirty="0"/>
            </a:p>
          </p:txBody>
        </p:sp>
        <p:pic>
          <p:nvPicPr>
            <p:cNvPr id="1085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786" y="1333450"/>
              <a:ext cx="1508126" cy="975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5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423" y="2368049"/>
              <a:ext cx="1466851" cy="909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4452144" y="2384595"/>
              <a:ext cx="45267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baseline="0" dirty="0"/>
                <a:t>Emise B(a)P </a:t>
              </a:r>
            </a:p>
            <a:p>
              <a:r>
                <a:rPr lang="cs-CZ" sz="2000" baseline="0" dirty="0" smtClean="0"/>
                <a:t> 	</a:t>
              </a:r>
              <a:r>
                <a:rPr lang="cs-CZ" sz="2000" baseline="0" dirty="0" smtClean="0">
                  <a:solidFill>
                    <a:schemeClr val="accent4">
                      <a:lumMod val="50000"/>
                    </a:schemeClr>
                  </a:solidFill>
                </a:rPr>
                <a:t>15,1g/r 		8,5 g/r</a:t>
              </a:r>
              <a:endParaRPr lang="cs-CZ" sz="2000" baseline="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4962525" y="1835150"/>
              <a:ext cx="1133475" cy="390525"/>
              <a:chOff x="4962525" y="2028825"/>
              <a:chExt cx="1133475" cy="390525"/>
            </a:xfrm>
          </p:grpSpPr>
          <p:sp>
            <p:nvSpPr>
              <p:cNvPr id="20" name="Obdélníkový popisek 19"/>
              <p:cNvSpPr/>
              <p:nvPr/>
            </p:nvSpPr>
            <p:spPr>
              <a:xfrm rot="10800000">
                <a:off x="4962525" y="2073275"/>
                <a:ext cx="1133475" cy="346075"/>
              </a:xfrm>
              <a:prstGeom prst="wedge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5143500" y="2028825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bg1"/>
                    </a:solidFill>
                  </a:rPr>
                  <a:t>ČHMÚ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4975225" y="3016250"/>
              <a:ext cx="1133475" cy="390525"/>
              <a:chOff x="4962525" y="2028825"/>
              <a:chExt cx="1133475" cy="390525"/>
            </a:xfrm>
          </p:grpSpPr>
          <p:sp>
            <p:nvSpPr>
              <p:cNvPr id="23" name="Obdélníkový popisek 22"/>
              <p:cNvSpPr/>
              <p:nvPr/>
            </p:nvSpPr>
            <p:spPr>
              <a:xfrm rot="10800000">
                <a:off x="4962525" y="2073275"/>
                <a:ext cx="1133475" cy="346075"/>
              </a:xfrm>
              <a:prstGeom prst="wedge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dirty="0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5143500" y="2028825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bg1"/>
                    </a:solidFill>
                  </a:rPr>
                  <a:t>ČHMÚ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Obdélníkový popisek 24"/>
            <p:cNvSpPr/>
            <p:nvPr/>
          </p:nvSpPr>
          <p:spPr>
            <a:xfrm>
              <a:off x="6953250" y="2238375"/>
              <a:ext cx="2076450" cy="419100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aseline="0" dirty="0" smtClean="0"/>
                <a:t>Ing. Jiří Horák, PhD.</a:t>
              </a:r>
              <a:endParaRPr lang="cs-CZ" sz="1600" dirty="0"/>
            </a:p>
          </p:txBody>
        </p:sp>
        <p:sp>
          <p:nvSpPr>
            <p:cNvPr id="26" name="Obdélníkový popisek 25"/>
            <p:cNvSpPr/>
            <p:nvPr/>
          </p:nvSpPr>
          <p:spPr>
            <a:xfrm>
              <a:off x="6965950" y="1044575"/>
              <a:ext cx="2076450" cy="419100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aseline="0" dirty="0" smtClean="0"/>
                <a:t>Ing. Jiří Horák, PhD.</a:t>
              </a:r>
              <a:endParaRPr lang="cs-CZ" sz="1600" dirty="0"/>
            </a:p>
          </p:txBody>
        </p:sp>
      </p:grpSp>
      <p:graphicFrame>
        <p:nvGraphicFramePr>
          <p:cNvPr id="27" name="Zástupný symbol pro obsah 6"/>
          <p:cNvGraphicFramePr>
            <a:graphicFrameLocks noGrp="1"/>
          </p:cNvGraphicFramePr>
          <p:nvPr>
            <p:ph sz="half" idx="1"/>
          </p:nvPr>
        </p:nvGraphicFramePr>
        <p:xfrm>
          <a:off x="4533900" y="3606800"/>
          <a:ext cx="43053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2" name="Skupina 31"/>
          <p:cNvGrpSpPr/>
          <p:nvPr/>
        </p:nvGrpSpPr>
        <p:grpSpPr>
          <a:xfrm>
            <a:off x="371473" y="3897904"/>
            <a:ext cx="6681204" cy="2042076"/>
            <a:chOff x="371473" y="3897904"/>
            <a:chExt cx="6681204" cy="2042076"/>
          </a:xfrm>
        </p:grpSpPr>
        <p:pic>
          <p:nvPicPr>
            <p:cNvPr id="10855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3" y="3897904"/>
              <a:ext cx="2343151" cy="2042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786" y="3897904"/>
              <a:ext cx="1492439" cy="1003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786" y="4973816"/>
              <a:ext cx="1455738" cy="930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2921000" y="4199511"/>
              <a:ext cx="1466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baseline="0" dirty="0" smtClean="0">
                  <a:solidFill>
                    <a:schemeClr val="tx2"/>
                  </a:solidFill>
                </a:rPr>
                <a:t>3 532 RD</a:t>
              </a:r>
              <a:endParaRPr lang="cs-CZ" sz="2000" b="1" baseline="0" dirty="0">
                <a:solidFill>
                  <a:schemeClr val="tx2"/>
                </a:solidFill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957701" y="5168174"/>
              <a:ext cx="12682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baseline="0" dirty="0" smtClean="0">
                  <a:solidFill>
                    <a:schemeClr val="tx2"/>
                  </a:solidFill>
                </a:rPr>
                <a:t>2 261 RD</a:t>
              </a:r>
              <a:endParaRPr lang="cs-CZ" sz="2000" b="1" baseline="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 rot="16200000">
              <a:off x="6299200" y="4711700"/>
              <a:ext cx="116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151</a:t>
              </a:r>
              <a:endParaRPr lang="cs-CZ" b="1" dirty="0"/>
            </a:p>
          </p:txBody>
        </p:sp>
        <p:sp>
          <p:nvSpPr>
            <p:cNvPr id="29" name="TextovéPole 28"/>
            <p:cNvSpPr txBox="1"/>
            <p:nvPr/>
          </p:nvSpPr>
          <p:spPr>
            <a:xfrm rot="16200000">
              <a:off x="5395411" y="5281111"/>
              <a:ext cx="639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60,6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39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477838"/>
            <a:ext cx="8229600" cy="576262"/>
          </a:xfrm>
        </p:spPr>
        <p:txBody>
          <a:bodyPr/>
          <a:lstStyle/>
          <a:p>
            <a:r>
              <a:rPr lang="cs-CZ" sz="2800" dirty="0" smtClean="0"/>
              <a:t>Emise B(a)P z koksoven vs. emise B (a) P </a:t>
            </a:r>
            <a:br>
              <a:rPr lang="cs-CZ" sz="2800" dirty="0" smtClean="0"/>
            </a:br>
            <a:r>
              <a:rPr lang="cs-CZ" sz="2800" dirty="0" smtClean="0"/>
              <a:t>z rodinných domků</a:t>
            </a:r>
            <a:endParaRPr lang="cs-CZ" sz="2800" dirty="0"/>
          </a:p>
        </p:txBody>
      </p:sp>
      <p:sp>
        <p:nvSpPr>
          <p:cNvPr id="31" name="Nadpis 1"/>
          <p:cNvSpPr txBox="1">
            <a:spLocks/>
          </p:cNvSpPr>
          <p:nvPr/>
        </p:nvSpPr>
        <p:spPr bwMode="auto">
          <a:xfrm>
            <a:off x="355600" y="3284538"/>
            <a:ext cx="8572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MS PGothic"/>
              </a:rPr>
              <a:t>Rodinné domky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MS PGothic"/>
              </a:rPr>
              <a:t>		</a:t>
            </a:r>
            <a:r>
              <a:rPr lang="cs-CZ" sz="3200" b="1" kern="0" baseline="0" dirty="0" smtClean="0">
                <a:solidFill>
                  <a:schemeClr val="tx2"/>
                </a:solidFill>
                <a:latin typeface="+mj-lt"/>
                <a:ea typeface="+mj-ea"/>
                <a:cs typeface="MS PGothic"/>
              </a:rPr>
              <a:t>16 až 40 koksoven</a:t>
            </a:r>
            <a:endParaRPr lang="cs-CZ" sz="3200" b="1" kern="0" baseline="0" dirty="0">
              <a:solidFill>
                <a:schemeClr val="tx2"/>
              </a:solidFill>
              <a:latin typeface="+mj-lt"/>
              <a:ea typeface="+mj-ea"/>
              <a:cs typeface="MS PGothic"/>
            </a:endParaRPr>
          </a:p>
        </p:txBody>
      </p:sp>
      <p:sp>
        <p:nvSpPr>
          <p:cNvPr id="32" name="Je rovno 31"/>
          <p:cNvSpPr/>
          <p:nvPr/>
        </p:nvSpPr>
        <p:spPr>
          <a:xfrm>
            <a:off x="3594100" y="3416300"/>
            <a:ext cx="1016000" cy="5207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4" y="1384250"/>
            <a:ext cx="2343151" cy="175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600" y="4279525"/>
            <a:ext cx="3059113" cy="14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47638"/>
            <a:ext cx="8234363" cy="792162"/>
          </a:xfrm>
        </p:spPr>
        <p:txBody>
          <a:bodyPr/>
          <a:lstStyle/>
          <a:p>
            <a:pPr defTabSz="912813" eaLnBrk="1" hangingPunct="1"/>
            <a:r>
              <a:rPr lang="cs-CZ" smtClean="0"/>
              <a:t>ArcelorMittal Ostrava</a:t>
            </a:r>
          </a:p>
        </p:txBody>
      </p:sp>
      <p:pic>
        <p:nvPicPr>
          <p:cNvPr id="74755" name="Picture 5" descr="60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720850"/>
            <a:ext cx="624046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57200" y="5719763"/>
            <a:ext cx="8102600" cy="75475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r>
              <a:rPr lang="cs-CZ" sz="2200" b="1" dirty="0">
                <a:solidFill>
                  <a:schemeClr val="bg1"/>
                </a:solidFill>
              </a:rPr>
              <a:t>V roce 2011 oslavil </a:t>
            </a:r>
            <a:r>
              <a:rPr lang="cs-CZ" sz="2200" b="1" dirty="0" err="1">
                <a:solidFill>
                  <a:schemeClr val="bg1"/>
                </a:solidFill>
              </a:rPr>
              <a:t>ArcelorMittal</a:t>
            </a:r>
            <a:r>
              <a:rPr lang="cs-CZ" sz="2200" b="1" dirty="0">
                <a:solidFill>
                  <a:schemeClr val="bg1"/>
                </a:solidFill>
              </a:rPr>
              <a:t> Ostrava 60. výročí </a:t>
            </a:r>
            <a:r>
              <a:rPr lang="cs-CZ" sz="2200" b="1" dirty="0" smtClean="0">
                <a:solidFill>
                  <a:schemeClr val="bg1"/>
                </a:solidFill>
              </a:rPr>
              <a:t>založení</a:t>
            </a:r>
          </a:p>
          <a:p>
            <a:pPr algn="ctr" eaLnBrk="1" hangingPunct="1">
              <a:lnSpc>
                <a:spcPct val="120000"/>
              </a:lnSpc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Rádi bychom oslavili i 70. výročí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28975" y="6324600"/>
            <a:ext cx="2895600" cy="26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/>
            <a:fld id="{101FF4FB-AB7B-412F-84E6-9BADC4C3B04A}" type="slidenum">
              <a:rPr lang="en-GB" sz="1100" smtClean="0">
                <a:solidFill>
                  <a:srgbClr val="000000"/>
                </a:solidFill>
              </a:rPr>
              <a:pPr algn="l" eaLnBrk="1" hangingPunct="1"/>
              <a:t>22</a:t>
            </a:fld>
            <a:endParaRPr lang="en-GB" sz="1100" smtClean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ChangeArrowheads="1"/>
          </p:cNvSpPr>
          <p:nvPr/>
        </p:nvSpPr>
        <p:spPr bwMode="auto">
          <a:xfrm>
            <a:off x="434975" y="5418138"/>
            <a:ext cx="82534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7650" indent="-247650">
              <a:spcBef>
                <a:spcPct val="20000"/>
              </a:spcBef>
              <a:buClr>
                <a:schemeClr val="tx2"/>
              </a:buClr>
            </a:pPr>
            <a:r>
              <a:rPr lang="cs-CZ" sz="1300" baseline="0">
                <a:solidFill>
                  <a:schemeClr val="bg1"/>
                </a:solidFill>
              </a:rPr>
              <a:t>June 2008</a:t>
            </a:r>
            <a:endParaRPr lang="en-GB" sz="1300" baseline="0">
              <a:solidFill>
                <a:schemeClr val="bg1"/>
              </a:solidFill>
            </a:endParaRPr>
          </a:p>
        </p:txBody>
      </p:sp>
      <p:pic>
        <p:nvPicPr>
          <p:cNvPr id="122884" name="Picture 3" descr="Tiles_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317500" y="4248150"/>
            <a:ext cx="7173913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45000"/>
              </a:lnSpc>
              <a:spcBef>
                <a:spcPct val="50000"/>
              </a:spcBef>
            </a:pPr>
            <a:endParaRPr lang="en-US" sz="2800" baseline="0" dirty="0">
              <a:solidFill>
                <a:schemeClr val="bg1"/>
              </a:solidFill>
              <a:latin typeface="VAG Rounded Thin" pitchFamily="34" charset="-18"/>
            </a:endParaRPr>
          </a:p>
          <a:p>
            <a:pPr>
              <a:spcBef>
                <a:spcPct val="50000"/>
              </a:spcBef>
            </a:pPr>
            <a:r>
              <a:rPr lang="cs-CZ" baseline="0" dirty="0" smtClean="0">
                <a:solidFill>
                  <a:schemeClr val="bg1"/>
                </a:solidFill>
                <a:latin typeface="VAG Rounded Thin" pitchFamily="34" charset="-18"/>
              </a:rPr>
              <a:t>Děkuji za pozornost</a:t>
            </a:r>
            <a:endParaRPr lang="cs-CZ" baseline="0" dirty="0">
              <a:solidFill>
                <a:schemeClr val="bg1"/>
              </a:solidFill>
              <a:latin typeface="VAG Rounded Thin" pitchFamily="34" charset="-18"/>
            </a:endParaRPr>
          </a:p>
          <a:p>
            <a:pPr>
              <a:spcBef>
                <a:spcPct val="50000"/>
              </a:spcBef>
            </a:pPr>
            <a:endParaRPr lang="cs-CZ" sz="1800" baseline="0" dirty="0">
              <a:solidFill>
                <a:schemeClr val="bg1"/>
              </a:solidFill>
            </a:endParaRPr>
          </a:p>
        </p:txBody>
      </p:sp>
      <p:pic>
        <p:nvPicPr>
          <p:cNvPr id="122886" name="Picture 5" descr="Logo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0038"/>
            <a:ext cx="1943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2"/>
          <p:cNvSpPr txBox="1">
            <a:spLocks/>
          </p:cNvSpPr>
          <p:nvPr/>
        </p:nvSpPr>
        <p:spPr bwMode="auto">
          <a:xfrm>
            <a:off x="8328025" y="6054725"/>
            <a:ext cx="647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39E8068-195E-4D36-A5EE-74C1BE2D00FB}" type="slidenum">
              <a:rPr lang="en-GB" sz="2000" baseline="0">
                <a:solidFill>
                  <a:srgbClr val="000000"/>
                </a:solidFill>
                <a:latin typeface="Arial" pitchFamily="34" charset="0"/>
                <a:ea typeface="+mn-ea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GB" sz="2000" baseline="0" dirty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/>
              <a:t>Přehled platných regulací</a:t>
            </a:r>
          </a:p>
        </p:txBody>
      </p:sp>
      <p:sp>
        <p:nvSpPr>
          <p:cNvPr id="952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Limity – platná legislativa</a:t>
            </a:r>
          </a:p>
          <a:p>
            <a:pPr>
              <a:defRPr/>
            </a:pPr>
            <a:r>
              <a:rPr lang="cs-CZ" dirty="0" smtClean="0"/>
              <a:t>Stropy – integrovaná povolení</a:t>
            </a:r>
          </a:p>
          <a:p>
            <a:pPr>
              <a:defRPr/>
            </a:pPr>
            <a:r>
              <a:rPr lang="cs-CZ" dirty="0" smtClean="0"/>
              <a:t>BAT – nejlepší dostupné technologie, podle směrnice EU mají být naplněny do roku 2016</a:t>
            </a:r>
          </a:p>
          <a:p>
            <a:pPr>
              <a:defRPr/>
            </a:pPr>
            <a:r>
              <a:rPr lang="cs-CZ" dirty="0" smtClean="0"/>
              <a:t>Akční plán</a:t>
            </a:r>
          </a:p>
          <a:p>
            <a:pPr>
              <a:defRPr/>
            </a:pPr>
            <a:r>
              <a:rPr lang="cs-CZ" dirty="0" smtClean="0"/>
              <a:t>Dobrovolné dohody</a:t>
            </a:r>
          </a:p>
          <a:p>
            <a:pPr marL="0" indent="0">
              <a:buFontTx/>
              <a:buNone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4371FD-F438-4651-B44B-78B7C83F26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/>
          <p:cNvSpPr>
            <a:spLocks noGrp="1"/>
          </p:cNvSpPr>
          <p:nvPr>
            <p:ph type="title"/>
          </p:nvPr>
        </p:nvSpPr>
        <p:spPr>
          <a:xfrm>
            <a:off x="409575" y="815975"/>
            <a:ext cx="8234363" cy="792163"/>
          </a:xfrm>
        </p:spPr>
        <p:txBody>
          <a:bodyPr/>
          <a:lstStyle/>
          <a:p>
            <a:r>
              <a:rPr lang="cs-CZ" sz="2800" smtClean="0"/>
              <a:t>Na všech provozech dodržujeme</a:t>
            </a:r>
            <a:br>
              <a:rPr lang="cs-CZ" sz="2800" smtClean="0"/>
            </a:br>
            <a:r>
              <a:rPr lang="cs-CZ" sz="2800" smtClean="0"/>
              <a:t>přísnější limity, než udává </a:t>
            </a:r>
            <a:br>
              <a:rPr lang="cs-CZ" sz="2800" smtClean="0"/>
            </a:br>
            <a:r>
              <a:rPr lang="cs-CZ" sz="2800" smtClean="0"/>
              <a:t>legislativa</a:t>
            </a:r>
          </a:p>
        </p:txBody>
      </p:sp>
      <p:graphicFrame>
        <p:nvGraphicFramePr>
          <p:cNvPr id="3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55061"/>
              </p:ext>
            </p:extLst>
          </p:nvPr>
        </p:nvGraphicFramePr>
        <p:xfrm>
          <a:off x="7181850" y="4718050"/>
          <a:ext cx="1962150" cy="162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6260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smtClean="0"/>
          </a:p>
        </p:txBody>
      </p:sp>
      <p:graphicFrame>
        <p:nvGraphicFramePr>
          <p:cNvPr id="2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57243"/>
              </p:ext>
            </p:extLst>
          </p:nvPr>
        </p:nvGraphicFramePr>
        <p:xfrm>
          <a:off x="149226" y="169863"/>
          <a:ext cx="8870949" cy="646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" y="249238"/>
            <a:ext cx="7493000" cy="1027112"/>
          </a:xfrm>
        </p:spPr>
        <p:txBody>
          <a:bodyPr/>
          <a:lstStyle/>
          <a:p>
            <a:r>
              <a:rPr lang="cs-CZ" smtClean="0">
                <a:ea typeface="MS PGothic" pitchFamily="34" charset="-128"/>
              </a:rPr>
              <a:t>Do projektů na ochranu životního prostředí jsme od roku 2003 investovali 3, 7 miliardy Kč</a:t>
            </a:r>
          </a:p>
        </p:txBody>
      </p:sp>
      <p:sp>
        <p:nvSpPr>
          <p:cNvPr id="94211" name="Text Box 7"/>
          <p:cNvSpPr txBox="1">
            <a:spLocks noChangeArrowheads="1"/>
          </p:cNvSpPr>
          <p:nvPr/>
        </p:nvSpPr>
        <p:spPr bwMode="auto">
          <a:xfrm>
            <a:off x="7897813" y="4787900"/>
            <a:ext cx="6111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cs-CZ" sz="900" b="1" baseline="0">
              <a:solidFill>
                <a:srgbClr val="000000"/>
              </a:solidFill>
            </a:endParaRPr>
          </a:p>
        </p:txBody>
      </p:sp>
      <p:sp>
        <p:nvSpPr>
          <p:cNvPr id="94212" name="Text Box 8"/>
          <p:cNvSpPr txBox="1">
            <a:spLocks noChangeArrowheads="1"/>
          </p:cNvSpPr>
          <p:nvPr/>
        </p:nvSpPr>
        <p:spPr bwMode="auto">
          <a:xfrm>
            <a:off x="4906963" y="3973513"/>
            <a:ext cx="6111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cs-CZ" sz="900" b="1" baseline="0">
              <a:solidFill>
                <a:srgbClr val="000000"/>
              </a:solidFill>
            </a:endParaRPr>
          </a:p>
        </p:txBody>
      </p:sp>
      <p:sp>
        <p:nvSpPr>
          <p:cNvPr id="94213" name="Text Box 9"/>
          <p:cNvSpPr txBox="1">
            <a:spLocks noChangeArrowheads="1"/>
          </p:cNvSpPr>
          <p:nvPr/>
        </p:nvSpPr>
        <p:spPr bwMode="auto">
          <a:xfrm>
            <a:off x="5340350" y="3517900"/>
            <a:ext cx="6111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cs-CZ" sz="900" b="1" baseline="0">
              <a:solidFill>
                <a:srgbClr val="000000"/>
              </a:solidFill>
            </a:endParaRPr>
          </a:p>
        </p:txBody>
      </p:sp>
      <p:sp>
        <p:nvSpPr>
          <p:cNvPr id="94214" name="Text Box 10"/>
          <p:cNvSpPr txBox="1">
            <a:spLocks noChangeArrowheads="1"/>
          </p:cNvSpPr>
          <p:nvPr/>
        </p:nvSpPr>
        <p:spPr bwMode="auto">
          <a:xfrm>
            <a:off x="6384925" y="3357563"/>
            <a:ext cx="6111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cs-CZ" sz="900" b="1" baseline="0">
              <a:solidFill>
                <a:srgbClr val="000000"/>
              </a:solidFill>
            </a:endParaRPr>
          </a:p>
        </p:txBody>
      </p:sp>
      <p:graphicFrame>
        <p:nvGraphicFramePr>
          <p:cNvPr id="94215" name="Objekt 1"/>
          <p:cNvGraphicFramePr>
            <a:graphicFrameLocks/>
          </p:cNvGraphicFramePr>
          <p:nvPr/>
        </p:nvGraphicFramePr>
        <p:xfrm>
          <a:off x="123825" y="1295400"/>
          <a:ext cx="44196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1" r:id="rId4" imgW="5669771" imgH="5419814" progId="Excel.Chart.8">
                  <p:embed/>
                </p:oleObj>
              </mc:Choice>
              <mc:Fallback>
                <p:oleObj r:id="rId4" imgW="5669771" imgH="5419814" progId="Excel.Chart.8">
                  <p:embed/>
                  <p:pic>
                    <p:nvPicPr>
                      <p:cNvPr id="0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295400"/>
                        <a:ext cx="44196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19714"/>
              </p:ext>
            </p:extLst>
          </p:nvPr>
        </p:nvGraphicFramePr>
        <p:xfrm>
          <a:off x="4300537" y="1798638"/>
          <a:ext cx="477996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2" name="Graf" r:id="rId7" imgW="8134350" imgH="4752975" progId="Excel.Chart.8">
                  <p:embed/>
                </p:oleObj>
              </mc:Choice>
              <mc:Fallback>
                <p:oleObj name="Graf" r:id="rId7" imgW="8134350" imgH="4752975" progId="Excel.Chart.8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7" y="1798638"/>
                        <a:ext cx="477996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149225" y="812800"/>
            <a:ext cx="8234363" cy="382588"/>
          </a:xfrm>
        </p:spPr>
        <p:txBody>
          <a:bodyPr/>
          <a:lstStyle/>
          <a:p>
            <a:r>
              <a:rPr lang="cs-CZ" dirty="0" smtClean="0"/>
              <a:t>Odprášení Aglomerace jsme dokončili v předstihu</a:t>
            </a:r>
            <a:endParaRPr lang="en-US" dirty="0" smtClean="0"/>
          </a:p>
        </p:txBody>
      </p:sp>
      <p:sp>
        <p:nvSpPr>
          <p:cNvPr id="11366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91363" y="6457950"/>
            <a:ext cx="1905000" cy="26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BBBDA04-6E1D-4942-81F6-B3A749C6E01A}" type="slidenum">
              <a:rPr lang="en-GB" sz="1600" smtClean="0"/>
              <a:pPr eaLnBrk="1" hangingPunct="1"/>
              <a:t>5</a:t>
            </a:fld>
            <a:endParaRPr lang="en-GB" sz="1600" smtClean="0"/>
          </a:p>
        </p:txBody>
      </p:sp>
      <p:pic>
        <p:nvPicPr>
          <p:cNvPr id="1136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416050"/>
            <a:ext cx="3889375" cy="28860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8" descr="C:\Users\n027992\Documents\00. Asistant CEO\1. Prezentace\Round table - hejtman\Foto\Kopie - IMG_5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416050"/>
            <a:ext cx="4222750" cy="28527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0" name="Rectangle 3"/>
          <p:cNvSpPr txBox="1">
            <a:spLocks noChangeArrowheads="1"/>
          </p:cNvSpPr>
          <p:nvPr/>
        </p:nvSpPr>
        <p:spPr bwMode="auto">
          <a:xfrm>
            <a:off x="282575" y="5956300"/>
            <a:ext cx="84439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7650" indent="-2476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Þ"/>
            </a:pPr>
            <a:r>
              <a:rPr lang="cs-CZ" sz="1800" baseline="0" dirty="0">
                <a:cs typeface="Arial" charset="0"/>
              </a:rPr>
              <a:t>Od roku 2012 emisní strop 450t/rok (do r. 2011 850t/rok)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Symbol" pitchFamily="18" charset="2"/>
              <a:buNone/>
            </a:pPr>
            <a:endParaRPr lang="cs-CZ" sz="1800" dirty="0">
              <a:cs typeface="Arial" charset="0"/>
            </a:endParaRPr>
          </a:p>
        </p:txBody>
      </p:sp>
      <p:graphicFrame>
        <p:nvGraphicFramePr>
          <p:cNvPr id="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42064"/>
              </p:ext>
            </p:extLst>
          </p:nvPr>
        </p:nvGraphicFramePr>
        <p:xfrm>
          <a:off x="319088" y="4159250"/>
          <a:ext cx="8407400" cy="1566863"/>
        </p:xfrm>
        <a:graphic>
          <a:graphicData uri="http://schemas.openxmlformats.org/drawingml/2006/table">
            <a:tbl>
              <a:tblPr/>
              <a:tblGrid>
                <a:gridCol w="1751012"/>
                <a:gridCol w="2452688"/>
                <a:gridCol w="2452687"/>
                <a:gridCol w="1751013"/>
              </a:tblGrid>
              <a:tr h="608013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Snižování limitů pro emise TZL u aglomerací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 (mg/m3)</a:t>
                      </a:r>
                    </a:p>
                  </a:txBody>
                  <a:tcPr marL="91455" marR="9145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&lt;1997</a:t>
                      </a: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1998-2009</a:t>
                      </a: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2010-2011</a:t>
                      </a: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2012&gt;</a:t>
                      </a: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400</a:t>
                      </a: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100</a:t>
                      </a: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50</a:t>
                      </a: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20</a:t>
                      </a: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>
          <a:xfrm>
            <a:off x="385763" y="503238"/>
            <a:ext cx="8234362" cy="792162"/>
          </a:xfrm>
        </p:spPr>
        <p:txBody>
          <a:bodyPr/>
          <a:lstStyle/>
          <a:p>
            <a:r>
              <a:rPr lang="cs-CZ" sz="2800" smtClean="0"/>
              <a:t>Tkaninový filtr je nejlepší dostupnou volbou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78204-09BB-4778-90E9-BD40F3118C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4692" name="Picture 5" descr="I:\2. PR\ArcelorMittal\Akce\!PROBEHLE\Odprášení\CD\podklady pro pálení\01_filtr\filtr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3" y="1403350"/>
            <a:ext cx="3636962" cy="5454650"/>
          </a:xfrm>
          <a:noFill/>
        </p:spPr>
      </p:pic>
      <p:sp>
        <p:nvSpPr>
          <p:cNvPr id="2" name="Ovál 1"/>
          <p:cNvSpPr/>
          <p:nvPr/>
        </p:nvSpPr>
        <p:spPr>
          <a:xfrm>
            <a:off x="1609725" y="4429125"/>
            <a:ext cx="2238375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124325" y="1295400"/>
            <a:ext cx="44958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800" baseline="0" dirty="0"/>
              <a:t>1 miliarda Kč </a:t>
            </a:r>
          </a:p>
          <a:p>
            <a:pPr>
              <a:defRPr/>
            </a:pPr>
            <a:r>
              <a:rPr lang="pl-PL" sz="1800" baseline="0" dirty="0"/>
              <a:t>spuštění: 21. října 2011 </a:t>
            </a:r>
          </a:p>
          <a:p>
            <a:pPr>
              <a:defRPr/>
            </a:pPr>
            <a:r>
              <a:rPr lang="pl-PL" sz="1800" baseline="0" dirty="0"/>
              <a:t>BAT</a:t>
            </a:r>
          </a:p>
          <a:p>
            <a:pPr>
              <a:defRPr/>
            </a:pPr>
            <a:r>
              <a:rPr lang="pl-PL" sz="1800" baseline="0" dirty="0"/>
              <a:t>ocenění HK ČR, 1. místo za ekologický přínos</a:t>
            </a:r>
          </a:p>
          <a:p>
            <a:pPr>
              <a:defRPr/>
            </a:pPr>
            <a:endParaRPr lang="pl-PL" sz="1800" baseline="0" dirty="0"/>
          </a:p>
          <a:p>
            <a:pPr>
              <a:defRPr/>
            </a:pPr>
            <a:r>
              <a:rPr lang="cs-CZ" sz="1800" baseline="0" dirty="0">
                <a:solidFill>
                  <a:srgbClr val="FF0000"/>
                </a:solidFill>
              </a:rPr>
              <a:t>Co filtr dokáže?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800" baseline="0" dirty="0"/>
              <a:t>zachytí o 70 % více prachových částic</a:t>
            </a:r>
          </a:p>
          <a:p>
            <a:pPr>
              <a:defRPr/>
            </a:pPr>
            <a:r>
              <a:rPr lang="cs-CZ" sz="1800" baseline="0" dirty="0"/>
              <a:t>    (PM10, PM2,5 i PM1) než současné</a:t>
            </a:r>
          </a:p>
          <a:p>
            <a:pPr>
              <a:defRPr/>
            </a:pPr>
            <a:r>
              <a:rPr lang="cs-CZ" sz="1800" baseline="0" dirty="0"/>
              <a:t>     elektrostatické </a:t>
            </a:r>
            <a:r>
              <a:rPr lang="cs-CZ" sz="1800" baseline="0" dirty="0" smtClean="0"/>
              <a:t>filtry</a:t>
            </a:r>
            <a:endParaRPr lang="cs-CZ" sz="1800" baseline="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800" baseline="0" dirty="0"/>
              <a:t>navíc zachytí až 60 % oxidu siřičitého </a:t>
            </a:r>
            <a:endParaRPr lang="cs-CZ" sz="1800" baseline="0" dirty="0" smtClean="0"/>
          </a:p>
          <a:p>
            <a:pPr>
              <a:defRPr/>
            </a:pPr>
            <a:r>
              <a:rPr lang="cs-CZ" sz="1800" baseline="0" dirty="0"/>
              <a:t> </a:t>
            </a:r>
            <a:r>
              <a:rPr lang="cs-CZ" sz="1800" baseline="0" dirty="0" smtClean="0"/>
              <a:t>    a </a:t>
            </a:r>
            <a:r>
              <a:rPr lang="cs-CZ" sz="1800" baseline="0" dirty="0"/>
              <a:t>stejné množství </a:t>
            </a:r>
            <a:r>
              <a:rPr lang="cs-CZ" sz="1800" baseline="0" dirty="0" smtClean="0"/>
              <a:t>dioxinů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800" baseline="0" dirty="0" smtClean="0"/>
              <a:t>sníží </a:t>
            </a:r>
            <a:r>
              <a:rPr lang="cs-CZ" sz="1800" baseline="0" dirty="0"/>
              <a:t>hlučnost provozu o 15 %</a:t>
            </a:r>
          </a:p>
        </p:txBody>
      </p:sp>
      <p:sp>
        <p:nvSpPr>
          <p:cNvPr id="114695" name="TextovéPole 5"/>
          <p:cNvSpPr txBox="1">
            <a:spLocks noChangeArrowheads="1"/>
          </p:cNvSpPr>
          <p:nvPr/>
        </p:nvSpPr>
        <p:spPr bwMode="auto">
          <a:xfrm>
            <a:off x="1609725" y="1295400"/>
            <a:ext cx="22383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cs-CZ" sz="1300" baseline="0" dirty="0">
              <a:solidFill>
                <a:srgbClr val="FFFFFF"/>
              </a:solidFill>
            </a:endParaRPr>
          </a:p>
          <a:p>
            <a:pPr eaLnBrk="1" hangingPunct="1"/>
            <a:r>
              <a:rPr lang="cs-CZ" sz="1300" baseline="0" dirty="0">
                <a:solidFill>
                  <a:srgbClr val="FFFFFF"/>
                </a:solidFill>
              </a:rPr>
              <a:t>Plocha: 60×60 m</a:t>
            </a:r>
          </a:p>
          <a:p>
            <a:pPr eaLnBrk="1" hangingPunct="1"/>
            <a:r>
              <a:rPr lang="pl-PL" sz="1300" baseline="0" dirty="0">
                <a:solidFill>
                  <a:srgbClr val="FFFFFF"/>
                </a:solidFill>
              </a:rPr>
              <a:t>Výška budovy filtru: 22 m</a:t>
            </a:r>
          </a:p>
          <a:p>
            <a:pPr eaLnBrk="1" hangingPunct="1"/>
            <a:r>
              <a:rPr lang="cs-CZ" sz="1300" baseline="0" dirty="0">
                <a:solidFill>
                  <a:srgbClr val="FFFFFF"/>
                </a:solidFill>
              </a:rPr>
              <a:t>Výška komínů: 80 m</a:t>
            </a:r>
          </a:p>
          <a:p>
            <a:pPr eaLnBrk="1" hangingPunct="1"/>
            <a:r>
              <a:rPr lang="cs-CZ" sz="1300" baseline="0" dirty="0">
                <a:solidFill>
                  <a:srgbClr val="FFFFFF"/>
                </a:solidFill>
              </a:rPr>
              <a:t>Plocha tkaninových filtrů: 44 000 m</a:t>
            </a:r>
            <a:r>
              <a:rPr lang="cs-CZ" sz="1300" baseline="30000" dirty="0">
                <a:solidFill>
                  <a:srgbClr val="FFFFFF"/>
                </a:solidFill>
              </a:rPr>
              <a:t>2</a:t>
            </a:r>
          </a:p>
          <a:p>
            <a:pPr eaLnBrk="1" hangingPunct="1"/>
            <a:r>
              <a:rPr lang="cs-CZ" sz="1300" baseline="0" dirty="0">
                <a:solidFill>
                  <a:srgbClr val="FFFFFF"/>
                </a:solidFill>
              </a:rPr>
              <a:t>(cca 7 fotbalových hřišť)</a:t>
            </a:r>
          </a:p>
          <a:p>
            <a:pPr eaLnBrk="1" hangingPunct="1"/>
            <a:r>
              <a:rPr lang="cs-CZ" sz="1300" baseline="0" dirty="0">
                <a:solidFill>
                  <a:srgbClr val="FFFFFF"/>
                </a:solidFill>
              </a:rPr>
              <a:t>Potrubí, jež přivádí a odvádí spaliny: ø 3,9 m</a:t>
            </a:r>
            <a:endParaRPr lang="cs-CZ" sz="1300" dirty="0">
              <a:solidFill>
                <a:srgbClr val="FFFFFF"/>
              </a:solidFill>
            </a:endParaRPr>
          </a:p>
          <a:p>
            <a:pPr eaLnBrk="1" hangingPunct="1"/>
            <a:endParaRPr lang="cs-CZ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Jako jediní v regionu máme sekundární </a:t>
            </a:r>
            <a:br>
              <a:rPr lang="cs-CZ" sz="2800" dirty="0" smtClean="0"/>
            </a:br>
            <a:r>
              <a:rPr lang="cs-CZ" sz="2800" dirty="0" smtClean="0"/>
              <a:t>odprášení haly ocelárny</a:t>
            </a:r>
          </a:p>
        </p:txBody>
      </p:sp>
      <p:sp>
        <p:nvSpPr>
          <p:cNvPr id="1064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sekundární odprášení tandemových pecí </a:t>
            </a:r>
            <a:r>
              <a:rPr lang="en-GB" sz="1800" dirty="0" smtClean="0"/>
              <a:t>(1997 – 1999, 583 mil</a:t>
            </a:r>
            <a:r>
              <a:rPr lang="cs-CZ" sz="1800" dirty="0" smtClean="0"/>
              <a:t>. Kč</a:t>
            </a:r>
            <a:r>
              <a:rPr lang="en-GB" sz="1800" dirty="0" smtClean="0"/>
              <a:t>, BAT)</a:t>
            </a:r>
            <a:endParaRPr lang="cs-CZ" sz="1800" dirty="0" smtClean="0"/>
          </a:p>
          <a:p>
            <a:r>
              <a:rPr lang="cs-CZ" sz="1800" dirty="0" smtClean="0"/>
              <a:t>zvýšení kapacity sekundárního odprášení </a:t>
            </a:r>
            <a:r>
              <a:rPr lang="en-GB" sz="1800" dirty="0" smtClean="0"/>
              <a:t>(</a:t>
            </a:r>
            <a:r>
              <a:rPr lang="cs-CZ" sz="1800" dirty="0" smtClean="0"/>
              <a:t>r. </a:t>
            </a:r>
            <a:r>
              <a:rPr lang="en-GB" sz="1800" dirty="0" smtClean="0"/>
              <a:t>2008, 34,</a:t>
            </a:r>
            <a:r>
              <a:rPr lang="cs-CZ" sz="1800" dirty="0" smtClean="0"/>
              <a:t>6</a:t>
            </a:r>
            <a:r>
              <a:rPr lang="en-GB" sz="1800" dirty="0" smtClean="0"/>
              <a:t> mil</a:t>
            </a:r>
            <a:r>
              <a:rPr lang="cs-CZ" sz="1800" dirty="0" smtClean="0"/>
              <a:t>. Kč</a:t>
            </a:r>
            <a:r>
              <a:rPr lang="en-GB" sz="1800" dirty="0" smtClean="0"/>
              <a:t>)</a:t>
            </a:r>
            <a:endParaRPr lang="cs-CZ" sz="1800" dirty="0" smtClean="0"/>
          </a:p>
          <a:p>
            <a:r>
              <a:rPr lang="cs-CZ" sz="1800" dirty="0" smtClean="0"/>
              <a:t>střecha ocelárny </a:t>
            </a:r>
            <a:r>
              <a:rPr lang="en-GB" sz="1800" dirty="0" smtClean="0"/>
              <a:t>(</a:t>
            </a:r>
            <a:r>
              <a:rPr lang="cs-CZ" sz="1800" dirty="0" smtClean="0"/>
              <a:t>r. </a:t>
            </a:r>
            <a:r>
              <a:rPr lang="en-GB" sz="1800" dirty="0" smtClean="0"/>
              <a:t>2008, 33,2 mil</a:t>
            </a:r>
            <a:r>
              <a:rPr lang="cs-CZ" sz="1800" dirty="0" smtClean="0"/>
              <a:t>. Kč</a:t>
            </a:r>
            <a:r>
              <a:rPr lang="en-GB" sz="1800" dirty="0" smtClean="0"/>
              <a:t>)</a:t>
            </a: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46112-2065-4EDF-BCD8-AE72A054E5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3" descr="colty+dý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27387"/>
            <a:ext cx="40147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45" y="2743200"/>
            <a:ext cx="63067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3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nímek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463675"/>
            <a:ext cx="27114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49263" y="1463675"/>
            <a:ext cx="82232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sz="2400" b="1">
              <a:solidFill>
                <a:srgbClr val="009900"/>
              </a:solidFill>
              <a:ea typeface="MS PGothic" pitchFamily="34" charset="-128"/>
            </a:endParaRPr>
          </a:p>
          <a:p>
            <a:pPr eaLnBrk="0" hangingPunct="0"/>
            <a:endParaRPr lang="cs-CZ" sz="1600" b="1">
              <a:solidFill>
                <a:srgbClr val="000000"/>
              </a:solidFill>
              <a:ea typeface="MS PGothic" pitchFamily="34" charset="-128"/>
            </a:endParaRPr>
          </a:p>
          <a:p>
            <a:pPr eaLnBrk="0" hangingPunct="0"/>
            <a:endParaRPr lang="en-GB" sz="1600" b="1">
              <a:solidFill>
                <a:srgbClr val="0000FF"/>
              </a:solidFill>
              <a:ea typeface="MS PGothic" pitchFamily="34" charset="-128"/>
            </a:endParaRPr>
          </a:p>
          <a:p>
            <a:pPr eaLnBrk="0" hangingPunct="0"/>
            <a:endParaRPr lang="en-US" sz="1600" b="1">
              <a:solidFill>
                <a:srgbClr val="000000"/>
              </a:solidFill>
              <a:ea typeface="MS PGothic" pitchFamily="34" charset="-128"/>
            </a:endParaRPr>
          </a:p>
          <a:p>
            <a:pPr eaLnBrk="0" hangingPunct="0"/>
            <a:endParaRPr lang="cs-CZ" sz="1600">
              <a:ea typeface="MS PGothic" pitchFamily="34" charset="-128"/>
            </a:endParaRP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152400" y="433060"/>
            <a:ext cx="6702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cs-CZ" sz="2800" baseline="0" dirty="0">
                <a:solidFill>
                  <a:schemeClr val="tx2"/>
                </a:solidFill>
              </a:rPr>
              <a:t>Úspěšně bojujeme s </a:t>
            </a:r>
            <a:r>
              <a:rPr lang="cs-CZ" sz="2800" baseline="0" dirty="0" err="1">
                <a:solidFill>
                  <a:schemeClr val="tx2"/>
                </a:solidFill>
              </a:rPr>
              <a:t>fugitivními</a:t>
            </a:r>
            <a:r>
              <a:rPr lang="cs-CZ" sz="2800" baseline="0" dirty="0">
                <a:solidFill>
                  <a:schemeClr val="tx2"/>
                </a:solidFill>
              </a:rPr>
              <a:t> emisemi </a:t>
            </a:r>
            <a:endParaRPr lang="en-GB" sz="2800" baseline="0" dirty="0">
              <a:solidFill>
                <a:schemeClr val="tx2"/>
              </a:solidFill>
            </a:endParaRPr>
          </a:p>
        </p:txBody>
      </p:sp>
      <p:sp>
        <p:nvSpPr>
          <p:cNvPr id="3077" name="TextBox 11"/>
          <p:cNvSpPr txBox="1">
            <a:spLocks noChangeArrowheads="1"/>
          </p:cNvSpPr>
          <p:nvPr/>
        </p:nvSpPr>
        <p:spPr bwMode="auto">
          <a:xfrm>
            <a:off x="257175" y="1028343"/>
            <a:ext cx="4200525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 typeface="Arial" charset="0"/>
              <a:buNone/>
            </a:pPr>
            <a:endParaRPr lang="en-GB" sz="1800" baseline="0" dirty="0">
              <a:ea typeface="MS PGothic" pitchFamily="34" charset="-128"/>
            </a:endParaRPr>
          </a:p>
          <a:p>
            <a:pPr eaLnBrk="0" hangingPunct="0"/>
            <a:endParaRPr lang="en-GB" sz="1800" baseline="0" dirty="0">
              <a:ea typeface="MS PGothic" pitchFamily="34" charset="-128"/>
            </a:endParaRPr>
          </a:p>
          <a:p>
            <a:pPr eaLnBrk="0" hangingPunct="0"/>
            <a:r>
              <a:rPr lang="cs-CZ" sz="1800" baseline="0" dirty="0">
                <a:ea typeface="MS PGothic" pitchFamily="34" charset="-128"/>
              </a:rPr>
              <a:t> </a:t>
            </a:r>
            <a:endParaRPr lang="cs-CZ" sz="1800" baseline="0" dirty="0"/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cs-CZ" sz="1800" baseline="0" dirty="0" smtClean="0">
                <a:ea typeface="MS PGothic" pitchFamily="34" charset="-128"/>
              </a:rPr>
              <a:t>Odprášení </a:t>
            </a:r>
            <a:r>
              <a:rPr lang="cs-CZ" sz="1800" baseline="0" dirty="0">
                <a:ea typeface="MS PGothic" pitchFamily="34" charset="-128"/>
              </a:rPr>
              <a:t>pracoviště pálení slitků</a:t>
            </a:r>
            <a:r>
              <a:rPr lang="en-GB" sz="1800" baseline="0" dirty="0">
                <a:ea typeface="MS PGothic" pitchFamily="34" charset="-128"/>
              </a:rPr>
              <a:t> </a:t>
            </a:r>
            <a:endParaRPr lang="cs-CZ" sz="1800" baseline="0" dirty="0">
              <a:ea typeface="MS PGothic" pitchFamily="34" charset="-128"/>
            </a:endParaRPr>
          </a:p>
          <a:p>
            <a:pPr eaLnBrk="0" hangingPunct="0">
              <a:buFont typeface="Arial" charset="0"/>
              <a:buChar char="•"/>
            </a:pPr>
            <a:endParaRPr lang="cs-CZ" sz="1800" baseline="0" dirty="0">
              <a:ea typeface="MS PGothic" pitchFamily="34" charset="-128"/>
            </a:endParaRPr>
          </a:p>
          <a:p>
            <a:pPr eaLnBrk="0" hangingPunct="0"/>
            <a:endParaRPr lang="cs-CZ" sz="1800" baseline="0" dirty="0" smtClean="0">
              <a:ea typeface="MS PGothic" pitchFamily="34" charset="-128"/>
              <a:cs typeface="Arial" charset="0"/>
            </a:endParaRPr>
          </a:p>
          <a:p>
            <a:pPr eaLnBrk="0" hangingPunct="0"/>
            <a:endParaRPr lang="cs-CZ" sz="1800" baseline="0" dirty="0" smtClean="0">
              <a:ea typeface="MS PGothic" pitchFamily="34" charset="-128"/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endParaRPr lang="cs-CZ" sz="1800" baseline="0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endParaRPr lang="cs-CZ" sz="1800" baseline="0" dirty="0" smtClean="0">
              <a:ea typeface="MS PGothic" pitchFamily="34" charset="-128"/>
              <a:cs typeface="Arial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cs-CZ" sz="1800" baseline="0" dirty="0" smtClean="0">
                <a:ea typeface="MS PGothic" pitchFamily="34" charset="-128"/>
                <a:cs typeface="Arial" charset="0"/>
              </a:rPr>
              <a:t>Účinný </a:t>
            </a:r>
            <a:r>
              <a:rPr lang="cs-CZ" sz="1800" baseline="0" dirty="0">
                <a:ea typeface="MS PGothic" pitchFamily="34" charset="-128"/>
                <a:cs typeface="Arial" charset="0"/>
              </a:rPr>
              <a:t>systém čištění </a:t>
            </a:r>
            <a:r>
              <a:rPr lang="cs-CZ" sz="1800" baseline="0" dirty="0" smtClean="0">
                <a:ea typeface="MS PGothic" pitchFamily="34" charset="-128"/>
                <a:cs typeface="Arial" charset="0"/>
              </a:rPr>
              <a:t>komunikací</a:t>
            </a:r>
          </a:p>
          <a:p>
            <a:pPr eaLnBrk="0" hangingPunct="0"/>
            <a:endParaRPr lang="cs-CZ" sz="1800" baseline="0" dirty="0" smtClean="0">
              <a:ea typeface="MS PGothic" pitchFamily="34" charset="-128"/>
              <a:cs typeface="Arial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endParaRPr lang="cs-CZ" sz="1800" baseline="0" dirty="0" smtClean="0"/>
          </a:p>
          <a:p>
            <a:pPr marL="285750" indent="-285750" eaLnBrk="0" hangingPunct="0">
              <a:buFont typeface="Arial" pitchFamily="34" charset="0"/>
              <a:buChar char="•"/>
            </a:pPr>
            <a:endParaRPr lang="cs-CZ" sz="1800" baseline="0" dirty="0"/>
          </a:p>
          <a:p>
            <a:pPr marL="285750" indent="-285750" eaLnBrk="0" hangingPunct="0">
              <a:buFont typeface="Arial" pitchFamily="34" charset="0"/>
              <a:buChar char="•"/>
            </a:pPr>
            <a:endParaRPr lang="cs-CZ" sz="1800" baseline="0" dirty="0"/>
          </a:p>
          <a:p>
            <a:pPr marL="285750" indent="-285750" eaLnBrk="0" hangingPunct="0">
              <a:buFont typeface="Arial" pitchFamily="34" charset="0"/>
              <a:buChar char="•"/>
            </a:pPr>
            <a:endParaRPr lang="cs-CZ" sz="1800" baseline="0" dirty="0" smtClean="0"/>
          </a:p>
          <a:p>
            <a:pPr marL="285750" indent="-285750" eaLnBrk="0" hangingPunct="0">
              <a:buFont typeface="Arial" pitchFamily="34" charset="0"/>
              <a:buChar char="•"/>
            </a:pPr>
            <a:endParaRPr lang="cs-CZ" sz="1800" baseline="0" dirty="0"/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cs-CZ" sz="1800" baseline="0" dirty="0" smtClean="0"/>
              <a:t>Krytování </a:t>
            </a:r>
            <a:r>
              <a:rPr lang="cs-CZ" sz="1800" baseline="0" dirty="0"/>
              <a:t>vozidel převážejících prašné materiály</a:t>
            </a:r>
          </a:p>
          <a:p>
            <a:pPr eaLnBrk="0" hangingPunct="0">
              <a:buFont typeface="Arial" charset="0"/>
              <a:buChar char="•"/>
            </a:pPr>
            <a:endParaRPr lang="en-GB" sz="1800" baseline="0" dirty="0">
              <a:ea typeface="MS PGothic" pitchFamily="34" charset="-128"/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endParaRPr lang="cs-CZ" sz="1800" baseline="0" dirty="0">
              <a:ea typeface="MS PGothic" pitchFamily="34" charset="-128"/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endParaRPr lang="cs-CZ" sz="1800" baseline="0" dirty="0">
              <a:ea typeface="MS PGothic" pitchFamily="34" charset="-128"/>
              <a:cs typeface="Arial" charset="0"/>
            </a:endParaRPr>
          </a:p>
          <a:p>
            <a:pPr eaLnBrk="0" hangingPunct="0">
              <a:buFont typeface="Arial" charset="0"/>
              <a:buNone/>
            </a:pPr>
            <a:endParaRPr lang="cs-CZ" sz="1800" baseline="0" dirty="0">
              <a:ea typeface="MS PGothic" pitchFamily="34" charset="-128"/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endParaRPr lang="cs-CZ" sz="1800" b="1" baseline="0" dirty="0">
              <a:ea typeface="MS PGothic" pitchFamily="34" charset="-128"/>
            </a:endParaRPr>
          </a:p>
          <a:p>
            <a:pPr eaLnBrk="0" hangingPunct="0">
              <a:buFont typeface="Arial" charset="0"/>
              <a:buChar char="•"/>
            </a:pPr>
            <a:endParaRPr lang="cs-CZ" sz="1800" baseline="0" dirty="0">
              <a:ea typeface="MS PGothic" pitchFamily="34" charset="-128"/>
            </a:endParaRPr>
          </a:p>
          <a:p>
            <a:pPr eaLnBrk="0" hangingPunct="0">
              <a:buFont typeface="Arial" charset="0"/>
              <a:buChar char="•"/>
            </a:pPr>
            <a:endParaRPr lang="en-US" sz="1800" baseline="0" dirty="0">
              <a:ea typeface="MS PGothic" pitchFamily="34" charset="-128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43" y="4899025"/>
            <a:ext cx="2338388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P60900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43" y="1477606"/>
            <a:ext cx="2704640" cy="21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3349625"/>
            <a:ext cx="265906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_Template8_new_1">
  <a:themeElements>
    <a:clrScheme name="AM_Template8_new_1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AM_Template8_new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_Template8_new_1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AM_Template7">
  <a:themeElements>
    <a:clrScheme name="10_AM_Template7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10_AM_Template7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M_Template7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M_Template8_new_1">
  <a:themeElements>
    <a:clrScheme name="AM_Template8_new_1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AM_Template8_new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M_Template8_new_1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M_ppttemplate">
  <a:themeElements>
    <a:clrScheme name="AM_ppttemplate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AM_ppt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AM_ppttemplate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M_Template8_new_1">
  <a:themeElements>
    <a:clrScheme name="1_AM_Template8_new_1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1_AM_Template8_new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M_Template8_new_1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Envirinmental report">
  <a:themeElements>
    <a:clrScheme name="Envirinmental report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Envirinmental report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Envirinmental report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prezentace_final_mail 5.ppt</Template>
  <TotalTime>983</TotalTime>
  <Words>1008</Words>
  <Application>Microsoft Office PowerPoint</Application>
  <PresentationFormat>Předvádění na obrazovce (4:3)</PresentationFormat>
  <Paragraphs>211</Paragraphs>
  <Slides>23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6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AM_Template8_new_1</vt:lpstr>
      <vt:lpstr>11_AM_Template7</vt:lpstr>
      <vt:lpstr>1_AM_Template8_new_1</vt:lpstr>
      <vt:lpstr>2_AM_ppttemplate</vt:lpstr>
      <vt:lpstr>2_AM_Template8_new_1</vt:lpstr>
      <vt:lpstr>1_Envirinmental report</vt:lpstr>
      <vt:lpstr>List</vt:lpstr>
      <vt:lpstr>Graf aplikace Microsoft Excel</vt:lpstr>
      <vt:lpstr>Graf</vt:lpstr>
      <vt:lpstr>ArcelorMittal Ostrava </vt:lpstr>
      <vt:lpstr>Dlouhodobě snižujeme objem našich emisí</vt:lpstr>
      <vt:lpstr>Přehled platných regulací</vt:lpstr>
      <vt:lpstr>Na všech provozech dodržujeme přísnější limity, než udává  legislativa</vt:lpstr>
      <vt:lpstr>Do projektů na ochranu životního prostředí jsme od roku 2003 investovali 3, 7 miliardy Kč</vt:lpstr>
      <vt:lpstr>Odprášení Aglomerace jsme dokončili v předstihu</vt:lpstr>
      <vt:lpstr>Tkaninový filtr je nejlepší dostupnou volbou</vt:lpstr>
      <vt:lpstr>Jako jediní v regionu máme sekundární  odprášení haly ocelárny</vt:lpstr>
      <vt:lpstr>Prezentace aplikace PowerPoint</vt:lpstr>
      <vt:lpstr> Do ekologie budeme investovat i nadále,  zahájili jsme projekty za 733 mil. Kč</vt:lpstr>
      <vt:lpstr>Plníme Akční plán na vysokých pecích</vt:lpstr>
      <vt:lpstr>Plníme Akční plán na ocelárně</vt:lpstr>
      <vt:lpstr>Plníme Akční plán na koksovně</vt:lpstr>
      <vt:lpstr>AMEO plní Akční plán</vt:lpstr>
      <vt:lpstr>Prezentace aplikace PowerPoint</vt:lpstr>
      <vt:lpstr>Výsledky/doporučení odborných studií (1)  Emise vs. Imise PM10 - srovnání 2008 x 2009</vt:lpstr>
      <vt:lpstr>Prezentace aplikace PowerPoint</vt:lpstr>
      <vt:lpstr>Výsledky/doporučení odborných studií (2)  Emise vs. Imise PM10 - srovnání 2008 - 2011  (Zdroje Z10, Z12 a Z13)</vt:lpstr>
      <vt:lpstr>Koksovny vs. rodinné domky</vt:lpstr>
      <vt:lpstr>Emise B(a)P z koksoven vs. emise B (a) P  z rodinných domků</vt:lpstr>
      <vt:lpstr>Emise B(a)P z koksoven vs. emise B (a) P  z rodinných domků</vt:lpstr>
      <vt:lpstr>ArcelorMittal Ostrava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ArcelorMittal Ostrava</dc:title>
  <dc:creator>Veličková Eva</dc:creator>
  <cp:lastModifiedBy>Baranek, Petr</cp:lastModifiedBy>
  <cp:revision>68</cp:revision>
  <cp:lastPrinted>2012-04-02T06:13:30Z</cp:lastPrinted>
  <dcterms:created xsi:type="dcterms:W3CDTF">2012-03-05T12:49:01Z</dcterms:created>
  <dcterms:modified xsi:type="dcterms:W3CDTF">2012-04-02T08:15:46Z</dcterms:modified>
</cp:coreProperties>
</file>