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286" r:id="rId3"/>
    <p:sldId id="274" r:id="rId4"/>
    <p:sldId id="285" r:id="rId5"/>
    <p:sldId id="289" r:id="rId6"/>
    <p:sldId id="276" r:id="rId7"/>
    <p:sldId id="291" r:id="rId8"/>
    <p:sldId id="282" r:id="rId9"/>
    <p:sldId id="277" r:id="rId10"/>
    <p:sldId id="278" r:id="rId11"/>
    <p:sldId id="293" r:id="rId12"/>
    <p:sldId id="279" r:id="rId13"/>
    <p:sldId id="280" r:id="rId14"/>
    <p:sldId id="281" r:id="rId15"/>
    <p:sldId id="288" r:id="rId16"/>
    <p:sldId id="287" r:id="rId17"/>
    <p:sldId id="294" r:id="rId18"/>
    <p:sldId id="28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57" autoAdjust="0"/>
  </p:normalViewPr>
  <p:slideViewPr>
    <p:cSldViewPr>
      <p:cViewPr varScale="1">
        <p:scale>
          <a:sx n="100" d="100"/>
          <a:sy n="100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5BFB4-3218-4D43-BDE8-25075FFB667B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9681E-42C1-4FF2-AD93-74732D924E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0704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Průměrná koncentrace PM</a:t>
            </a:r>
            <a:r>
              <a:rPr lang="cs-CZ" sz="1200" baseline="-25000" dirty="0" smtClean="0"/>
              <a:t>10 </a:t>
            </a:r>
            <a:r>
              <a:rPr lang="cs-CZ" sz="1200" dirty="0" smtClean="0"/>
              <a:t>za celou hodnocenou dobu neklesla v žádné monitorované lokalitě pod 50 </a:t>
            </a:r>
            <a:r>
              <a:rPr lang="el-GR" sz="1200" dirty="0" smtClean="0"/>
              <a:t>μ</a:t>
            </a:r>
            <a:r>
              <a:rPr lang="cs-CZ" sz="1200" dirty="0" smtClean="0"/>
              <a:t>g/m</a:t>
            </a:r>
            <a:r>
              <a:rPr lang="cs-CZ" sz="1200" baseline="30000" dirty="0" smtClean="0"/>
              <a:t>3</a:t>
            </a:r>
            <a:r>
              <a:rPr lang="cs-CZ" sz="1200" baseline="-25000" dirty="0" smtClean="0"/>
              <a:t>. </a:t>
            </a:r>
            <a:r>
              <a:rPr lang="cs-CZ" sz="1200" dirty="0" smtClean="0"/>
              <a:t>Střední</a:t>
            </a:r>
            <a:r>
              <a:rPr lang="cs-CZ" sz="1200" baseline="-25000" dirty="0" smtClean="0"/>
              <a:t> </a:t>
            </a:r>
            <a:r>
              <a:rPr lang="cs-CZ" sz="1200" dirty="0" smtClean="0"/>
              <a:t>hodnota</a:t>
            </a:r>
            <a:r>
              <a:rPr lang="cs-CZ" sz="1200" baseline="-25000" dirty="0" smtClean="0"/>
              <a:t> </a:t>
            </a:r>
            <a:r>
              <a:rPr lang="cs-CZ" sz="1200" dirty="0" smtClean="0"/>
              <a:t>koncentrací se nejčastěji pohybovala v rozmezí 70 až 90 </a:t>
            </a:r>
            <a:r>
              <a:rPr lang="el-GR" sz="1200" dirty="0" smtClean="0"/>
              <a:t>μ</a:t>
            </a:r>
            <a:r>
              <a:rPr lang="cs-CZ" sz="1200" dirty="0" smtClean="0"/>
              <a:t>g/m</a:t>
            </a:r>
            <a:r>
              <a:rPr lang="cs-CZ" sz="1200" baseline="30000" dirty="0" smtClean="0"/>
              <a:t>3</a:t>
            </a:r>
            <a:r>
              <a:rPr lang="cs-CZ" sz="1200" baseline="-25000" dirty="0" smtClean="0"/>
              <a:t>.</a:t>
            </a:r>
            <a:endParaRPr lang="cs-CZ" sz="12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9681E-42C1-4FF2-AD93-74732D924E48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lokalitě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Věřňovice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byla naměřena nejvyšší hodnota v 1:00, v Ostravě (TOPRA a TOFFA) v 10:00 a ve Studénce cca v 15:00 – je zde vidět tedy jakési putování vzdušné masy ve směru převažujícího proudění. V následující tabulce jsou hodnocené lokality seřazeny podle času, kdy byla změřena špičková koncentrace (hodinový průměr).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9681E-42C1-4FF2-AD93-74732D924E4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V celém hodnoceném období převažovaly velmi nízké rychlosti proudění větru kombinované s vysokou proměnlivostí směrů proudění. Na většině lokalit převládalo SV a JZ proudění. Výjimkou jsou lokality Třinec a Opava, kde převažovalo JV proudění.</a:t>
            </a:r>
          </a:p>
          <a:p>
            <a:r>
              <a:rPr lang="cs-CZ" sz="1200" dirty="0" smtClean="0"/>
              <a:t>Distribuce rychlostí a směrů proudění je znázorněna formou rychlostních růžic. Pro každou lokalitu byl zkonstruován graf znázorňující četnosti směru proudění doplněný třídním rozdělením rychlosti proudění.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9681E-42C1-4FF2-AD93-74732D924E4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9681E-42C1-4FF2-AD93-74732D924E4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Dalším indikátorem vhodnosti lokalit pro rekondiční pobyty mohou být pole imisních koncentrací. V následujícím obrázku je mapa znázorňující velikost plochy nad inverzní hladinou 500 m.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n.m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překryta vrstvou znázorňující rozložení krátkodobých imisních koncentrací PM</a:t>
            </a:r>
            <a:r>
              <a:rPr lang="cs-CZ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při velmi špatných rozptylových podmínkách. Pro vytvoření této vrstvy byl použit model rozložení imisních koncentrací zpracovaný ČHMÚ pro 13.11.2011 12:00 až 13:00.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zřejmé, že při těchto podmínkách se území s nadmořskou výškou nad 500 m.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n.m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již nachází v oblasti s výrazně lepší kvalitou ovzduší. Situaci v této „čisté“ oblasti však stále mohou nepříznivě ovlivnit místní zdroje s lokáním negativním účinkem na kvalitu ovzduší.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Vzhledem k charakteru našeho regionu a jeho topografii se jeví jako přijatelná inverzní výška 500 m. Nad touto výškou se smogová situace projevuje méně častěji a podle topografie se oblast nachází mimo imisně nejzatíženější oblast. Ta tvoří jakýsi trychtýř s širším koncem k polské hranici a zahrnuje v sobě oblast od Těšína po Bohumín, Opavu a Krnov. Třinec je součástí imisně zatížené lokality, nicméně se chová v regionu atypicky. Má své vlastní „klima“ a vítr proudí podél zaříznutého beskydského údolí.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Mapa uvedená v odst.8 je odrazem imisně nejhorší situace. Nadlimitní koncentrace mají plošný charakter a prach zamoří celou oblast popsaného klínu. V této situaci zůstává čistá právě oblast s inverzní výškou nad 500 m. </a:t>
            </a:r>
            <a:endParaRPr lang="cs-CZ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9681E-42C1-4FF2-AD93-74732D924E48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44450" ty="-1333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582C7-8D63-4625-9201-CF4D4FBFA8EE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9710-C963-49E4-8E61-B4B89A8188B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8143900" y="1357298"/>
            <a:ext cx="100010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154" descr="budov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3854450" cy="268287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 Box 155"/>
          <p:cNvSpPr txBox="1">
            <a:spLocks noChangeArrowheads="1"/>
          </p:cNvSpPr>
          <p:nvPr/>
        </p:nvSpPr>
        <p:spPr bwMode="auto">
          <a:xfrm>
            <a:off x="5076056" y="4509120"/>
            <a:ext cx="3810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Partyzánské náměstí 7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702 00 Ostrava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tel.:596200111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fax:596118661 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zuova.cz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683568" y="2996952"/>
            <a:ext cx="353695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cs-CZ" sz="2400" dirty="0"/>
          </a:p>
          <a:p>
            <a:pPr marL="342900" indent="-342900" algn="ctr">
              <a:spcBef>
                <a:spcPct val="20000"/>
              </a:spcBef>
            </a:pPr>
            <a:endParaRPr lang="cs-CZ" sz="3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2348880"/>
            <a:ext cx="42484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Hodnocení smogové situace</a:t>
            </a:r>
          </a:p>
          <a:p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listopad 2011</a:t>
            </a: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J.Bílek</a:t>
            </a:r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</a:t>
            </a:r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.Lollek*</a:t>
            </a: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* </a:t>
            </a:r>
            <a:r>
              <a:rPr lang="cs-CZ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E-expert s.r.o., Ostrava</a:t>
            </a: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0"/>
          <p:cNvPicPr>
            <a:picLocks noChangeAspect="1" noChangeArrowheads="1"/>
          </p:cNvPicPr>
          <p:nvPr/>
        </p:nvPicPr>
        <p:blipFill>
          <a:blip r:embed="rId2" cstate="print"/>
          <a:srcRect l="5952" b="5534"/>
          <a:stretch>
            <a:fillRect/>
          </a:stretch>
        </p:blipFill>
        <p:spPr bwMode="auto">
          <a:xfrm>
            <a:off x="251520" y="1844824"/>
            <a:ext cx="277553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357573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44008" y="1772816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524000"/>
            <a:r>
              <a:rPr lang="cs-CZ" b="1" dirty="0" smtClean="0"/>
              <a:t>Epizoda_1 . </a:t>
            </a:r>
            <a:br>
              <a:rPr lang="cs-CZ" b="1" dirty="0" smtClean="0"/>
            </a:br>
            <a:r>
              <a:rPr lang="cs-CZ" dirty="0" smtClean="0"/>
              <a:t>popisuje situaci, kdy po několika dnech bezvětří došlo ke skokovému zvýšení rychlosti proudění až na 4 m/s. Směr proudění byl SV. V důsledku intenzivního turbulentního promíchání atmosféry došlo k velmi rychlému poklesu imisních koncentrací PM</a:t>
            </a:r>
            <a:r>
              <a:rPr lang="cs-CZ" baseline="-25000" dirty="0" smtClean="0"/>
              <a:t>10</a:t>
            </a:r>
            <a:r>
              <a:rPr lang="cs-CZ" dirty="0" smtClean="0"/>
              <a:t>. V okamžiku uklidnění proudění se však imisní koncentrace velmi rychle znovu zvyšovaly.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531868" y="2231051"/>
            <a:ext cx="3352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/>
              <a:t>Epizoda_2 .</a:t>
            </a:r>
            <a:br>
              <a:rPr lang="cs-CZ" b="1" dirty="0" smtClean="0"/>
            </a:br>
            <a:r>
              <a:rPr lang="cs-CZ" dirty="0" smtClean="0"/>
              <a:t>představuje období s nejvyššími měřenými koncentracemi, proměnlivým směrem a nízkou rychlostí proudění.</a:t>
            </a:r>
            <a:endParaRPr lang="cs-CZ" dirty="0"/>
          </a:p>
        </p:txBody>
      </p:sp>
      <p:pic>
        <p:nvPicPr>
          <p:cNvPr id="8" name="Picture 131"/>
          <p:cNvPicPr>
            <a:picLocks noChangeAspect="1" noChangeArrowheads="1"/>
          </p:cNvPicPr>
          <p:nvPr/>
        </p:nvPicPr>
        <p:blipFill>
          <a:blip r:embed="rId2" cstate="print"/>
          <a:srcRect l="6572" t="16864" r="20029" b="12622"/>
          <a:stretch>
            <a:fillRect/>
          </a:stretch>
        </p:blipFill>
        <p:spPr bwMode="auto">
          <a:xfrm>
            <a:off x="251520" y="1844824"/>
            <a:ext cx="294627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962" y="3645023"/>
            <a:ext cx="317372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70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2"/>
          <p:cNvPicPr>
            <a:picLocks noChangeAspect="1" noChangeArrowheads="1"/>
          </p:cNvPicPr>
          <p:nvPr/>
        </p:nvPicPr>
        <p:blipFill>
          <a:blip r:embed="rId2" cstate="print"/>
          <a:srcRect l="8868" t="18800" r="20486" b="12709"/>
          <a:stretch>
            <a:fillRect/>
          </a:stretch>
        </p:blipFill>
        <p:spPr bwMode="auto">
          <a:xfrm>
            <a:off x="395536" y="1988840"/>
            <a:ext cx="277890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148064" y="1988840"/>
            <a:ext cx="3312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/>
              <a:t>Epizoda_3 .</a:t>
            </a:r>
            <a:br>
              <a:rPr lang="cs-CZ" b="1" dirty="0" smtClean="0"/>
            </a:br>
            <a:r>
              <a:rPr lang="cs-CZ" dirty="0" smtClean="0"/>
              <a:t>popisuje zajímavou situaci, kdy po zvýšení rychlosti proudění nedošlo k očekávanému poklesu imisních koncentrací. Naopak pravděpodobně v důsledku změny směru proudění o cca 180° (ze SV na JZ) se vzdušná masa obsahující vysokou koncentraci částic znovu vrátila do měřených lokalit.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1"/>
            <a:ext cx="346775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177281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Pohyb znečištěného ovzduší nad Ostravou hraje zásadní roli v naměřených koncentracích imisí. Podle rychlosti větru může nastat situace, že poměrně rychle znečištěné ovzduší nad Ostravou „přeletí“. Pokud se rychlost větru sníží na přibližně 1,5 m/ sec., ovzduší putuje pomaleji a tak , jak je uvedeno v prezentované smogové situaci se může masa vzduchu zastavit. Následně může nastat situace, kdy se stejné škodliviny vrátí do Ostravy Moravskou branou nazpět. Přitom právě nejčastější proudění vzduchu se kumuluje s terénem Moravské brány. Nejčastěji fouká jihozápadní vítr a následně obrácený severovýchodní. </a:t>
            </a:r>
            <a:endParaRPr lang="cs-CZ" dirty="0"/>
          </a:p>
        </p:txBody>
      </p:sp>
      <p:pic>
        <p:nvPicPr>
          <p:cNvPr id="3" name="Obrázek 2" descr="1293174673_201012240016_PRG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933056"/>
            <a:ext cx="3482330" cy="252168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4149080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Důležité rovněž je, že doba bezvětří se pohybuje v posledních letech na úrovni až 25% roku. Tato situace právě nahrává vleklým smogovým situacím, které v kombinaci s koncentrací průmyslu na obou stranách hranice způsobují imisní koncentrace PM</a:t>
            </a:r>
            <a:r>
              <a:rPr lang="cs-CZ" baseline="-25000" dirty="0" smtClean="0"/>
              <a:t>10</a:t>
            </a:r>
            <a:r>
              <a:rPr lang="cs-CZ" dirty="0" smtClean="0"/>
              <a:t> na úrovni stovek mikrogramů.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/>
          <a:srcRect l="15042" t="12122" r="23738" b="27078"/>
          <a:stretch>
            <a:fillRect/>
          </a:stretch>
        </p:blipFill>
        <p:spPr bwMode="auto">
          <a:xfrm>
            <a:off x="107504" y="4149080"/>
            <a:ext cx="29378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3" cstate="print"/>
          <a:srcRect l="20833" t="13922" r="17961" b="25278"/>
          <a:stretch>
            <a:fillRect/>
          </a:stretch>
        </p:blipFill>
        <p:spPr bwMode="auto">
          <a:xfrm>
            <a:off x="3059832" y="4221088"/>
            <a:ext cx="293576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4"/>
          <p:cNvPicPr>
            <a:picLocks noChangeAspect="1"/>
          </p:cNvPicPr>
          <p:nvPr/>
        </p:nvPicPr>
        <p:blipFill>
          <a:blip r:embed="rId4" cstate="print"/>
          <a:srcRect l="18529" t="15215" r="20107" b="24583"/>
          <a:stretch>
            <a:fillRect/>
          </a:stretch>
        </p:blipFill>
        <p:spPr bwMode="auto">
          <a:xfrm>
            <a:off x="6012160" y="4221088"/>
            <a:ext cx="297277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611560" y="2204864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BOX model umožňuje zjednodušeně popsat časovou závislost emise-imise v době epizody 2. Předpokládejme, že nastala situace kdy v důsledku nízké rychlosti větru a inverzního zvrstvení nedocházelo k horizontálnímu ani vertikálnímu rozptylu částic mimo okresy Ostrava a Karviná. Pro emise částic z plochy obou okresů 330 kg/h a výšku inverze 200m potom platí 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95536" y="5661248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Oba okresy:   </a:t>
            </a:r>
            <a:r>
              <a:rPr lang="cs-CZ" sz="1400" dirty="0" smtClean="0"/>
              <a:t>Výchozí: c</a:t>
            </a:r>
            <a:r>
              <a:rPr lang="cs-CZ" sz="1400" baseline="-25000" dirty="0" smtClean="0"/>
              <a:t>PM10</a:t>
            </a:r>
            <a:r>
              <a:rPr lang="cs-CZ" sz="1400" dirty="0" smtClean="0"/>
              <a:t> = 50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            + 24h: c</a:t>
            </a:r>
            <a:r>
              <a:rPr lang="cs-CZ" sz="1400" baseline="-25000" dirty="0" smtClean="0"/>
              <a:t>PM10</a:t>
            </a:r>
            <a:r>
              <a:rPr lang="cs-CZ" sz="1400" dirty="0" smtClean="0"/>
              <a:t> = 107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                         + 48h: c</a:t>
            </a:r>
            <a:r>
              <a:rPr lang="cs-CZ" sz="1400" baseline="-25000" dirty="0" smtClean="0"/>
              <a:t>PM10 </a:t>
            </a:r>
            <a:r>
              <a:rPr lang="cs-CZ" sz="1400" dirty="0" smtClean="0"/>
              <a:t>= 164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</a:t>
            </a:r>
            <a:endParaRPr lang="cs-CZ" sz="1400" dirty="0"/>
          </a:p>
        </p:txBody>
      </p:sp>
      <p:sp>
        <p:nvSpPr>
          <p:cNvPr id="9" name="Obdélník 8"/>
          <p:cNvSpPr/>
          <p:nvPr/>
        </p:nvSpPr>
        <p:spPr>
          <a:xfrm>
            <a:off x="467544" y="6021288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OSTRAVA:    </a:t>
            </a:r>
            <a:r>
              <a:rPr lang="cs-CZ" sz="1400" dirty="0" smtClean="0"/>
              <a:t>Výchozí: c</a:t>
            </a:r>
            <a:r>
              <a:rPr lang="cs-CZ" sz="1400" baseline="-25000" dirty="0" smtClean="0"/>
              <a:t>PM10</a:t>
            </a:r>
            <a:r>
              <a:rPr lang="cs-CZ" sz="1400" dirty="0" smtClean="0"/>
              <a:t> = 50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              + 24h: c</a:t>
            </a:r>
            <a:r>
              <a:rPr lang="cs-CZ" sz="1400" baseline="-25000" dirty="0" smtClean="0"/>
              <a:t>PM10</a:t>
            </a:r>
            <a:r>
              <a:rPr lang="cs-CZ" sz="1400" dirty="0" smtClean="0"/>
              <a:t> = 149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                        + 48h: c</a:t>
            </a:r>
            <a:r>
              <a:rPr lang="cs-CZ" sz="1400" baseline="-25000" dirty="0" smtClean="0"/>
              <a:t>PM10 </a:t>
            </a:r>
            <a:r>
              <a:rPr lang="cs-CZ" sz="1400" dirty="0" smtClean="0"/>
              <a:t>= 249</a:t>
            </a:r>
            <a:r>
              <a:rPr lang="el-GR" sz="1400" dirty="0" smtClean="0"/>
              <a:t> μ</a:t>
            </a:r>
            <a:r>
              <a:rPr lang="cs-CZ" sz="1400" dirty="0" smtClean="0"/>
              <a:t>g/m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 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19250"/>
            <a:ext cx="659288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11045"/>
            <a:ext cx="5898703" cy="482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z_PM10-1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8136904" cy="51849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obrázek 3" descr="logozu_cz_barev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76872"/>
            <a:ext cx="738188" cy="1077913"/>
          </a:xfrm>
          <a:prstGeom prst="rect">
            <a:avLst/>
          </a:prstGeom>
          <a:noFill/>
        </p:spPr>
      </p:pic>
      <p:pic>
        <p:nvPicPr>
          <p:cNvPr id="6146" name="obrázek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89040"/>
            <a:ext cx="1387475" cy="698500"/>
          </a:xfrm>
          <a:prstGeom prst="rect">
            <a:avLst/>
          </a:prstGeom>
          <a:noFill/>
        </p:spPr>
      </p:pic>
      <p:pic>
        <p:nvPicPr>
          <p:cNvPr id="6145" name="Obrázek 17" descr="oficialni_logo chmu2005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5085184"/>
            <a:ext cx="720725" cy="482600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67544" y="2276872"/>
            <a:ext cx="259228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Zpracovatelé: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Zdravotní ústav se sídlem Ostravě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Partyzánské náměstí 7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702 00 Ostrava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79512" y="3645024"/>
            <a:ext cx="1925604" cy="89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501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E-expert, spol. s r.o.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Poděbradova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24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702 00 Ostrava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536" y="4941168"/>
            <a:ext cx="28712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5138" algn="l"/>
              </a:tabLst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HG Mincho Light J"/>
                <a:cs typeface="Arial" pitchFamily="34" charset="0"/>
              </a:rPr>
              <a:t>Český hydrometeorologický ústav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Šabatce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2050/17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143 06 Praha 412-Komořany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5138" algn="l"/>
              </a:tabLst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Obrázek 8" descr="smog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708920"/>
            <a:ext cx="3341262" cy="2412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412776"/>
            <a:ext cx="6489695" cy="5544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1628800"/>
            <a:ext cx="3456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Cílem studie bylo najít možné souvislosti s pohybem vzdušné masy a naměřenými koncentracemi na území severovýchodní části Moravskoslezského kraje při nepříznivých rozptylových podmínkách trvajících 22 dnů v období </a:t>
            </a:r>
            <a:r>
              <a:rPr lang="cs-CZ" b="1" dirty="0" smtClean="0"/>
              <a:t>od 31. 10. 2011 do 21. 11. 2011</a:t>
            </a:r>
            <a:r>
              <a:rPr lang="cs-CZ" dirty="0" smtClean="0"/>
              <a:t>.</a:t>
            </a:r>
          </a:p>
          <a:p>
            <a:r>
              <a:rPr lang="cs-CZ" dirty="0" smtClean="0"/>
              <a:t>Pro hodnocení byla využita data z automatických měřicích stanic provozovaných Zdravotním ústavem (ZÚ) a Českým hydrometeorologickým ústavem (ČHMÚ). Prostorové rozložení měřicích lokalit je v mapě.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83568" y="2276872"/>
          <a:ext cx="7992887" cy="4307488"/>
        </p:xfrm>
        <a:graphic>
          <a:graphicData uri="http://schemas.openxmlformats.org/drawingml/2006/table">
            <a:tbl>
              <a:tblPr/>
              <a:tblGrid>
                <a:gridCol w="2063907"/>
                <a:gridCol w="1482509"/>
                <a:gridCol w="1481454"/>
                <a:gridCol w="1482508"/>
                <a:gridCol w="1482509"/>
              </a:tblGrid>
              <a:tr h="538436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MIN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MAX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AVG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MEDIAN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g/m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g/m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g/m</a:t>
                      </a:r>
                      <a:r>
                        <a:rPr kumimoji="0" lang="cs-CZ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g/m</a:t>
                      </a:r>
                      <a:r>
                        <a:rPr kumimoji="0" lang="cs-CZ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Fifejdy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362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91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Zábřeh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410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94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79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Bohumín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544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146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136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Český Těšín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282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86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Frýdek Místek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325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Havířov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325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95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84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Karviná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309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78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Orlová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359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97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80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Studénka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397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84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Opava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109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91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Třinec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307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69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Ostrava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383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118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105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21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Věřňovice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531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138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19588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109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95536" y="16288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Koncentrace PM10 v době smogové epizody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3528" y="2348880"/>
          <a:ext cx="6624735" cy="4116671"/>
        </p:xfrm>
        <a:graphic>
          <a:graphicData uri="http://schemas.openxmlformats.org/drawingml/2006/table">
            <a:tbl>
              <a:tblPr/>
              <a:tblGrid>
                <a:gridCol w="905947"/>
                <a:gridCol w="905947"/>
                <a:gridCol w="1736397"/>
                <a:gridCol w="1340047"/>
                <a:gridCol w="1736397"/>
              </a:tblGrid>
              <a:tr h="28977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Číslo stanice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Název stanice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Špička 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897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Datum a hodina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hodnota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TBOMA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TORVA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TVERA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444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TKARA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309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TCTNA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9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236</a:t>
                      </a:r>
                      <a:r>
                        <a:rPr lang="cs-CZ" sz="11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cs-CZ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THARA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TOPRA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349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TOFFA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362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TOVKA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TSTDA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397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TTROA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18:00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307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TFMIA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9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13.11.2011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20:00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325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2" name="AutoShape 2"/>
          <p:cNvSpPr>
            <a:spLocks noChangeShapeType="1"/>
          </p:cNvSpPr>
          <p:nvPr/>
        </p:nvSpPr>
        <p:spPr bwMode="auto">
          <a:xfrm>
            <a:off x="7740352" y="2348880"/>
            <a:ext cx="45719" cy="417646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740352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čas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6288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Pohyb prašného aerosolu v Moravské bráně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619672" y="1772816"/>
            <a:ext cx="6461745" cy="5229200"/>
            <a:chOff x="558527" y="0"/>
            <a:chExt cx="8026946" cy="6858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8527" y="0"/>
              <a:ext cx="8026946" cy="6858000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6197488" y="2924944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ál 5"/>
            <p:cNvSpPr/>
            <p:nvPr/>
          </p:nvSpPr>
          <p:spPr>
            <a:xfrm>
              <a:off x="5508104" y="3305373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ál 6"/>
            <p:cNvSpPr/>
            <p:nvPr/>
          </p:nvSpPr>
          <p:spPr>
            <a:xfrm>
              <a:off x="4788024" y="4005064"/>
              <a:ext cx="360040" cy="360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395536" y="16288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Stanice vybrané pro popis pohybu vzdušné masy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32849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Věřňovice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5736" y="50851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Studénka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4221088"/>
            <a:ext cx="104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Ostrava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644008" y="3861048"/>
            <a:ext cx="2376264" cy="25922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19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436096" y="2276872"/>
            <a:ext cx="32403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Nejčastější směr proudění byl VSV a četnost jeho výskytu činila 20% z doby celého hodnoceného období, tj. 104h. </a:t>
            </a:r>
          </a:p>
          <a:p>
            <a:r>
              <a:rPr lang="cs-CZ" sz="1600" dirty="0" smtClean="0"/>
              <a:t>Z toho:</a:t>
            </a:r>
          </a:p>
          <a:p>
            <a:pPr>
              <a:buFont typeface="Arial" charset="0"/>
              <a:buChar char="•"/>
            </a:pPr>
            <a:r>
              <a:rPr lang="cs-CZ" sz="1600" dirty="0" smtClean="0"/>
              <a:t>rychlost proudění &lt; 0,5 m/s se vyskytovala po celou jednu polovinu doby </a:t>
            </a:r>
          </a:p>
          <a:p>
            <a:pPr>
              <a:buFont typeface="Arial" charset="0"/>
              <a:buChar char="•"/>
            </a:pPr>
            <a:r>
              <a:rPr lang="cs-CZ" sz="1600" dirty="0" smtClean="0"/>
              <a:t>rychlost proudění v intervalu 0,5 až 1 m/s po dobu cca 30% času</a:t>
            </a:r>
          </a:p>
          <a:p>
            <a:pPr>
              <a:buFont typeface="Arial" charset="0"/>
              <a:buChar char="•"/>
            </a:pPr>
            <a:r>
              <a:rPr lang="cs-CZ" sz="1600" dirty="0" smtClean="0"/>
              <a:t>rychlost proudění v intervalu 1 až 2,5 m/s po dobu cca 20% času</a:t>
            </a:r>
          </a:p>
          <a:p>
            <a:pPr>
              <a:buFont typeface="Arial" charset="0"/>
              <a:buChar char="•"/>
            </a:pPr>
            <a:r>
              <a:rPr lang="cs-CZ" sz="1600" dirty="0" smtClean="0"/>
              <a:t>vyšší rychlost se nevyskytovala vůbec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1628800"/>
            <a:ext cx="5472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Hodnocení směru a rychlosti proudění větru</a:t>
            </a:r>
          </a:p>
          <a:p>
            <a:r>
              <a:rPr lang="cs-CZ" sz="1400" b="1" dirty="0" smtClean="0"/>
              <a:t>Stanice Havířov - příklad</a:t>
            </a:r>
            <a:endParaRPr lang="cs-CZ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62" y="2413109"/>
            <a:ext cx="4414188" cy="329773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251520" y="4869160"/>
            <a:ext cx="7519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každou lokalitu byly zkonstruovány grafy znázorňující závislost imisní koncentrace na směru proudění. Z nich lze usuzovat na velikost znečištění v závislosti na směru proudění.</a:t>
            </a:r>
          </a:p>
          <a:p>
            <a:r>
              <a:rPr lang="cs-CZ" sz="1600" dirty="0"/>
              <a:t>Z příkladu dvou relativně </a:t>
            </a:r>
            <a:r>
              <a:rPr lang="cs-CZ" sz="1600" dirty="0" smtClean="0"/>
              <a:t>vzdálených lokalit (Studénka, </a:t>
            </a:r>
            <a:r>
              <a:rPr lang="cs-CZ" sz="1600" dirty="0" err="1"/>
              <a:t>Věřňovice</a:t>
            </a:r>
            <a:r>
              <a:rPr lang="cs-CZ" sz="1600" dirty="0"/>
              <a:t>) můžeme odvodit:</a:t>
            </a:r>
          </a:p>
          <a:p>
            <a:endParaRPr lang="cs-CZ" sz="1600" dirty="0" smtClean="0"/>
          </a:p>
          <a:p>
            <a:r>
              <a:rPr lang="cs-CZ" sz="1600" dirty="0" smtClean="0"/>
              <a:t>Převažující směr proudění:		jihozápad		severovýchod</a:t>
            </a:r>
          </a:p>
          <a:p>
            <a:r>
              <a:rPr lang="cs-CZ" sz="1600" dirty="0" smtClean="0"/>
              <a:t>Nejčastější koncentrace z tohoto směru:	50÷100 </a:t>
            </a:r>
            <a:r>
              <a:rPr lang="el-GR" sz="1600" dirty="0" smtClean="0"/>
              <a:t>μ</a:t>
            </a:r>
            <a:r>
              <a:rPr lang="cs-CZ" sz="1600" dirty="0" smtClean="0"/>
              <a:t>g/m</a:t>
            </a:r>
            <a:r>
              <a:rPr lang="cs-CZ" sz="1600" baseline="30000" dirty="0" smtClean="0"/>
              <a:t>3</a:t>
            </a:r>
            <a:r>
              <a:rPr lang="cs-CZ" sz="1600" dirty="0" smtClean="0"/>
              <a:t>:	&gt; 150 </a:t>
            </a:r>
            <a:r>
              <a:rPr lang="el-GR" sz="1600" dirty="0"/>
              <a:t>μ</a:t>
            </a:r>
            <a:r>
              <a:rPr lang="cs-CZ" sz="1600" dirty="0"/>
              <a:t>g/m</a:t>
            </a:r>
            <a:r>
              <a:rPr lang="cs-CZ" sz="1600" baseline="30000" dirty="0"/>
              <a:t>3 </a:t>
            </a:r>
            <a:r>
              <a:rPr lang="cs-CZ" sz="1600" dirty="0" smtClean="0"/>
              <a:t>	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5536" y="1628800"/>
            <a:ext cx="381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Imisní koncentrační růžice PM</a:t>
            </a:r>
            <a:r>
              <a:rPr lang="cs-CZ" sz="2000" b="1" baseline="-25000" dirty="0" smtClean="0"/>
              <a:t>10</a:t>
            </a:r>
            <a:endParaRPr lang="cs-CZ" sz="2000" b="1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03" y="2083074"/>
            <a:ext cx="7632848" cy="27860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88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7" descr="cela epizoda_rychlos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380399" cy="30963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Obrázek 48" descr="cela epizoda_PM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011644"/>
            <a:ext cx="5111130" cy="3613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075458" cy="49685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583</Words>
  <Application>Microsoft Office PowerPoint</Application>
  <PresentationFormat>Předvádění na obrazovce (4:3)</PresentationFormat>
  <Paragraphs>210</Paragraphs>
  <Slides>18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</vt:vector>
  </TitlesOfParts>
  <Company>Zdravotní ústav se sídlem v Ostravě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jiri.bilek</dc:creator>
  <cp:lastModifiedBy>jiri.bilek</cp:lastModifiedBy>
  <cp:revision>115</cp:revision>
  <dcterms:created xsi:type="dcterms:W3CDTF">2010-05-20T08:52:44Z</dcterms:created>
  <dcterms:modified xsi:type="dcterms:W3CDTF">2012-04-02T06:19:23Z</dcterms:modified>
</cp:coreProperties>
</file>