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2" r:id="rId2"/>
    <p:sldMasterId id="2147483692" r:id="rId3"/>
    <p:sldMasterId id="2147483702" r:id="rId4"/>
    <p:sldMasterId id="2147483712" r:id="rId5"/>
  </p:sldMasterIdLst>
  <p:notesMasterIdLst>
    <p:notesMasterId r:id="rId12"/>
  </p:notesMasterIdLst>
  <p:handoutMasterIdLst>
    <p:handoutMasterId r:id="rId13"/>
  </p:handoutMasterIdLst>
  <p:sldIdLst>
    <p:sldId id="256" r:id="rId6"/>
    <p:sldId id="260" r:id="rId7"/>
    <p:sldId id="259" r:id="rId8"/>
    <p:sldId id="265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B7B"/>
    <a:srgbClr val="999999"/>
    <a:srgbClr val="C1C1C1"/>
    <a:srgbClr val="D2D2D2"/>
    <a:srgbClr val="FF3300"/>
    <a:srgbClr val="00409A"/>
    <a:srgbClr val="A90000"/>
    <a:srgbClr val="33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2" autoAdjust="0"/>
    <p:restoredTop sz="96092" autoAdjust="0"/>
  </p:normalViewPr>
  <p:slideViewPr>
    <p:cSldViewPr>
      <p:cViewPr varScale="1">
        <p:scale>
          <a:sx n="71" d="100"/>
          <a:sy n="71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264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ETB\HR%20General\03%20HR\05_Com&amp;Ben,%20Pers.matters\Report\Demography%202011\Q4\Demography_Q4_201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5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/>
              <a:t>Employees per permanent address</a:t>
            </a:r>
          </a:p>
        </c:rich>
      </c:tx>
      <c:layout>
        <c:manualLayout>
          <c:xMode val="edge"/>
          <c:yMode val="edge"/>
          <c:x val="4.22376768869588E-2"/>
          <c:y val="4.637680180194021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5199449669911483"/>
          <c:y val="0.16690638870813312"/>
          <c:w val="0.70564053217504008"/>
          <c:h val="0.822394085565290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9900"/>
            </a:solidFill>
            <a:ln w="19050">
              <a:solidFill>
                <a:srgbClr val="000000"/>
              </a:solidFill>
              <a:prstDash val="solid"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c:spPr>
          <c:invertIfNegative val="0"/>
          <c:dLbls>
            <c:dLbl>
              <c:idx val="0"/>
              <c:layout>
                <c:manualLayout>
                  <c:x val="2.045130909082545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1973395402149809E-3"/>
                  <c:y val="-1.76575648650249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3.838620460350290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Residency!$H$1:$H$12</c:f>
              <c:strCache>
                <c:ptCount val="12"/>
                <c:pt idx="0">
                  <c:v>Prague</c:v>
                </c:pt>
                <c:pt idx="1">
                  <c:v>Central Bohemia Region</c:v>
                </c:pt>
                <c:pt idx="2">
                  <c:v>South and Western Bohemia Region</c:v>
                </c:pt>
                <c:pt idx="3">
                  <c:v>North Bohemia Region</c:v>
                </c:pt>
                <c:pt idx="4">
                  <c:v>East Bohemia Region</c:v>
                </c:pt>
                <c:pt idx="5">
                  <c:v>South Moravia Region</c:v>
                </c:pt>
                <c:pt idx="6">
                  <c:v>Moravian-Silesian Region</c:v>
                </c:pt>
                <c:pt idx="7">
                  <c:v>Olomoucko</c:v>
                </c:pt>
                <c:pt idx="8">
                  <c:v>Slovakia</c:v>
                </c:pt>
                <c:pt idx="9">
                  <c:v>Poland</c:v>
                </c:pt>
                <c:pt idx="10">
                  <c:v>Finland</c:v>
                </c:pt>
                <c:pt idx="11">
                  <c:v>Other countries</c:v>
                </c:pt>
              </c:strCache>
            </c:strRef>
          </c:cat>
          <c:val>
            <c:numRef>
              <c:f>Residency!$J$1:$J$12</c:f>
              <c:numCache>
                <c:formatCode>0.00%</c:formatCode>
                <c:ptCount val="12"/>
                <c:pt idx="0">
                  <c:v>4.0588533739218729E-3</c:v>
                </c:pt>
                <c:pt idx="1">
                  <c:v>1.0147133434804667E-3</c:v>
                </c:pt>
                <c:pt idx="2">
                  <c:v>5.5809233891425782E-3</c:v>
                </c:pt>
                <c:pt idx="3">
                  <c:v>1.5220700152207012E-3</c:v>
                </c:pt>
                <c:pt idx="4">
                  <c:v>2.5367833587011694E-3</c:v>
                </c:pt>
                <c:pt idx="5">
                  <c:v>1.6235413495687481E-2</c:v>
                </c:pt>
                <c:pt idx="6">
                  <c:v>0.8046676813800101</c:v>
                </c:pt>
                <c:pt idx="7">
                  <c:v>4.4647387113140577E-2</c:v>
                </c:pt>
                <c:pt idx="8">
                  <c:v>2.0294266869609359E-2</c:v>
                </c:pt>
                <c:pt idx="9">
                  <c:v>9.1831557584982265E-2</c:v>
                </c:pt>
                <c:pt idx="10">
                  <c:v>1.0147133434804667E-3</c:v>
                </c:pt>
                <c:pt idx="11">
                  <c:v>6.5956367326230423E-3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3285504"/>
        <c:axId val="123287040"/>
      </c:barChart>
      <c:catAx>
        <c:axId val="1232855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287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3287040"/>
        <c:scaling>
          <c:orientation val="minMax"/>
        </c:scaling>
        <c:delete val="1"/>
        <c:axPos val="b"/>
        <c:majorGridlines/>
        <c:numFmt formatCode="0.00%" sourceLinked="1"/>
        <c:majorTickMark val="out"/>
        <c:minorTickMark val="none"/>
        <c:tickLblPos val="none"/>
        <c:crossAx val="123285504"/>
        <c:crosses val="autoZero"/>
        <c:crossBetween val="between"/>
      </c:valAx>
      <c:spPr>
        <a:solidFill>
          <a:srgbClr val="4F81BD">
            <a:lumMod val="20000"/>
            <a:lumOff val="80000"/>
            <a:alpha val="74000"/>
          </a:srgbClr>
        </a:solidFill>
        <a:ln w="12700">
          <a:solidFill>
            <a:srgbClr val="002060"/>
          </a:solidFill>
          <a:prstDash val="solid"/>
        </a:ln>
      </c:spPr>
    </c:plotArea>
    <c:plotVisOnly val="1"/>
    <c:dispBlanksAs val="gap"/>
    <c:showDLblsOverMax val="0"/>
  </c:chart>
  <c:spPr>
    <a:solidFill>
      <a:schemeClr val="bg1"/>
    </a:solidFill>
    <a:ln w="31750" cap="rnd">
      <a:solidFill>
        <a:srgbClr val="00206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0.39785</cdr:x>
      <cdr:y>0.16667</cdr:y>
    </cdr:from>
    <cdr:to>
      <cdr:x>0.46479</cdr:x>
      <cdr:y>0.45238</cdr:y>
    </cdr:to>
    <cdr:sp macro="" textlink="">
      <cdr:nvSpPr>
        <cdr:cNvPr id="5" name="Right Brace 4"/>
        <cdr:cNvSpPr/>
      </cdr:nvSpPr>
      <cdr:spPr bwMode="auto">
        <a:xfrm xmlns:a="http://schemas.openxmlformats.org/drawingml/2006/main">
          <a:off x="2664296" y="504055"/>
          <a:ext cx="448275" cy="864096"/>
        </a:xfrm>
        <a:prstGeom xmlns:a="http://schemas.openxmlformats.org/drawingml/2006/main" prst="rightBrace">
          <a:avLst/>
        </a:prstGeom>
        <a:solidFill xmlns:a="http://schemas.openxmlformats.org/drawingml/2006/main">
          <a:srgbClr val="FFC000"/>
        </a:solidFill>
        <a:ln xmlns:a="http://schemas.openxmlformats.org/drawingml/2006/main" w="19050" cap="flat" cmpd="sng" algn="ctr">
          <a:solidFill>
            <a:srgbClr val="00206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0.00718</cdr:x>
      <cdr:y>0.01471</cdr:y>
    </cdr:from>
    <cdr:to>
      <cdr:x>0.00718</cdr:x>
      <cdr:y>0.01471</cdr:y>
    </cdr:to>
    <cdr:sp macro="" textlink="">
      <cdr:nvSpPr>
        <cdr:cNvPr id="52225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  <a:solidFill xmlns:a="http://schemas.openxmlformats.org/drawingml/2006/main">
          <a:srgbClr val="E62859"/>
        </a:solidFill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cs-CZ" sz="1600" b="1" i="0" u="none" strike="noStrike" baseline="0">
              <a:solidFill>
                <a:srgbClr val="FFFFFF"/>
              </a:solidFill>
              <a:latin typeface="Arial"/>
              <a:cs typeface="Arial"/>
            </a:rPr>
            <a:t>Q3 2009</a:t>
          </a:r>
        </a:p>
      </cdr:txBody>
    </cdr:sp>
  </cdr:relSizeAnchor>
  <cdr:relSizeAnchor xmlns:cdr="http://schemas.openxmlformats.org/drawingml/2006/chartDrawing">
    <cdr:from>
      <cdr:x>0.47248</cdr:x>
      <cdr:y>0.2502</cdr:y>
    </cdr:from>
    <cdr:to>
      <cdr:x>0.78234</cdr:x>
      <cdr:y>0.34544</cdr:y>
    </cdr:to>
    <cdr:sp macro="" textlink="">
      <cdr:nvSpPr>
        <cdr:cNvPr id="3" name="Rounded Rectangle 2"/>
        <cdr:cNvSpPr/>
      </cdr:nvSpPr>
      <cdr:spPr bwMode="auto">
        <a:xfrm xmlns:a="http://schemas.openxmlformats.org/drawingml/2006/main">
          <a:off x="2415607" y="756682"/>
          <a:ext cx="1584176" cy="288032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FC000"/>
        </a:solidFill>
        <a:ln xmlns:a="http://schemas.openxmlformats.org/drawingml/2006/main" w="19050" cap="flat" cmpd="sng" algn="ctr">
          <a:solidFill>
            <a:srgbClr val="00206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ctr" anchorCtr="1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r>
            <a:rPr lang="en-US" b="1" dirty="0" smtClean="0"/>
            <a:t>236  foreigners  (12%)</a:t>
          </a:r>
          <a:endParaRPr lang="en-US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77800" y="8763000"/>
            <a:ext cx="127000" cy="127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DBB645A7-52BA-4C2E-AC3F-F4F928EA0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5843" name="TextBox 5"/>
          <p:cNvSpPr txBox="1">
            <a:spLocks noChangeArrowheads="1"/>
          </p:cNvSpPr>
          <p:nvPr/>
        </p:nvSpPr>
        <p:spPr bwMode="auto">
          <a:xfrm rot="-5400000">
            <a:off x="5689600" y="7886700"/>
            <a:ext cx="18669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000000"/>
                </a:solidFill>
              </a:rPr>
              <a:t>© 2012 Tieto Corporation</a:t>
            </a:r>
          </a:p>
        </p:txBody>
      </p:sp>
    </p:spTree>
    <p:extLst>
      <p:ext uri="{BB962C8B-B14F-4D97-AF65-F5344CB8AC3E}">
        <p14:creationId xmlns:p14="http://schemas.microsoft.com/office/powerpoint/2010/main" val="12958588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00063" y="134938"/>
            <a:ext cx="5930900" cy="4448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31800" y="4716463"/>
            <a:ext cx="5994400" cy="3851275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77800" y="8763000"/>
            <a:ext cx="127000" cy="127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4C914F38-A814-463B-B217-7B55D83CE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2773" name="TextBox 7"/>
          <p:cNvSpPr txBox="1">
            <a:spLocks noChangeArrowheads="1"/>
          </p:cNvSpPr>
          <p:nvPr/>
        </p:nvSpPr>
        <p:spPr bwMode="auto">
          <a:xfrm rot="-5400000">
            <a:off x="5689600" y="7886700"/>
            <a:ext cx="18669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000000"/>
                </a:solidFill>
              </a:rPr>
              <a:t>© 2012 Tieto Corporation</a:t>
            </a:r>
          </a:p>
        </p:txBody>
      </p:sp>
    </p:spTree>
    <p:extLst>
      <p:ext uri="{BB962C8B-B14F-4D97-AF65-F5344CB8AC3E}">
        <p14:creationId xmlns:p14="http://schemas.microsoft.com/office/powerpoint/2010/main" val="19129601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228600" indent="-228600" algn="l" rtl="0" fontAlgn="base">
      <a:spcBef>
        <a:spcPct val="30000"/>
      </a:spcBef>
      <a:spcAft>
        <a:spcPct val="0"/>
      </a:spcAft>
      <a:buClr>
        <a:srgbClr val="000000"/>
      </a:buClr>
      <a:buChar char="•"/>
      <a:defRPr sz="1200" kern="1200">
        <a:solidFill>
          <a:srgbClr val="000000"/>
        </a:solidFill>
        <a:latin typeface="Arial"/>
        <a:ea typeface="+mn-ea"/>
        <a:cs typeface="+mn-cs"/>
      </a:defRPr>
    </a:lvl1pPr>
    <a:lvl2pPr marL="685800" indent="-228600" algn="l" rtl="0" fontAlgn="base">
      <a:spcBef>
        <a:spcPct val="30000"/>
      </a:spcBef>
      <a:spcAft>
        <a:spcPct val="0"/>
      </a:spcAft>
      <a:buClr>
        <a:srgbClr val="000000"/>
      </a:buClr>
      <a:buChar char="•"/>
      <a:defRPr sz="1200" kern="1200">
        <a:solidFill>
          <a:srgbClr val="000000"/>
        </a:solidFill>
        <a:latin typeface="Arial"/>
        <a:ea typeface="+mn-ea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buClr>
        <a:srgbClr val="000000"/>
      </a:buClr>
      <a:buChar char="•"/>
      <a:defRPr sz="1200" kern="1200">
        <a:solidFill>
          <a:srgbClr val="000000"/>
        </a:solidFill>
        <a:latin typeface="Arial"/>
        <a:ea typeface="+mn-ea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buClr>
        <a:srgbClr val="000000"/>
      </a:buClr>
      <a:buChar char="•"/>
      <a:defRPr sz="1200" kern="1200">
        <a:solidFill>
          <a:srgbClr val="000000"/>
        </a:solidFill>
        <a:latin typeface="Arial"/>
        <a:ea typeface="+mn-ea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buClr>
        <a:srgbClr val="000000"/>
      </a:buClr>
      <a:buChar char="•"/>
      <a:defRPr sz="1200" kern="1200">
        <a:solidFill>
          <a:srgbClr val="000000"/>
        </a:solidFill>
        <a:latin typeface="Arial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b="1" smtClean="0">
                <a:latin typeface="Arial" pitchFamily="34" charset="0"/>
                <a:ea typeface="ヒラギノ角ゴ Pro W3"/>
                <a:cs typeface="ヒラギノ角ゴ Pro W3"/>
              </a:rPr>
              <a:t>Organisation full of experts in delivering high quality IT services. </a:t>
            </a:r>
          </a:p>
          <a:p>
            <a:pPr>
              <a:spcBef>
                <a:spcPct val="0"/>
              </a:spcBef>
            </a:pPr>
            <a:r>
              <a:rPr lang="en-GB" b="1" smtClean="0">
                <a:latin typeface="Arial" pitchFamily="34" charset="0"/>
                <a:ea typeface="ヒラギノ角ゴ Pro W3"/>
                <a:cs typeface="ヒラギノ角ゴ Pro W3"/>
              </a:rPr>
              <a:t>Focus on serving large and medium-sized organizations in our main markets – Northern Europe, Germany and Russia.</a:t>
            </a:r>
          </a:p>
          <a:p>
            <a:pPr>
              <a:spcBef>
                <a:spcPct val="0"/>
              </a:spcBef>
            </a:pPr>
            <a:r>
              <a:rPr lang="en-GB" b="1" smtClean="0">
                <a:latin typeface="Arial" pitchFamily="34" charset="0"/>
                <a:ea typeface="ヒラギノ角ゴ Pro W3"/>
                <a:cs typeface="ヒラギノ角ゴ Pro W3"/>
              </a:rPr>
              <a:t>Long history of focusing on IT services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b="1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02E9E4-C1AC-4114-A4FC-306FE9D6EC41}" type="slidenum">
              <a:rPr lang="en-US">
                <a:solidFill>
                  <a:srgbClr val="000000"/>
                </a:solidFill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solidFill>
                <a:srgbClr val="000000"/>
              </a:solidFill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i="1" smtClean="0">
                <a:latin typeface="Arial" pitchFamily="34" charset="0"/>
              </a:rPr>
              <a:t>zkušenosti Tieta jako významného zaměstnavatele ve městě (tj. jak se ve městě cítí, co vnímá jako výhody/nevýhody a příležitosti/hrozby)</a:t>
            </a:r>
          </a:p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4C7FDD-1617-4092-8D62-68704079D46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 page">
    <p:bg>
      <p:bgPr>
        <a:solidFill>
          <a:srgbClr val="99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187324" y="5754687"/>
            <a:ext cx="11620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55200"/>
            <a:ext cx="3914775" cy="1800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0800"/>
            <a:ext cx="3914775" cy="6228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31505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 page">
    <p:bg>
      <p:bgPr>
        <a:solidFill>
          <a:srgbClr val="E628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187324" y="5754687"/>
            <a:ext cx="11620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55200"/>
            <a:ext cx="3914775" cy="1800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0800"/>
            <a:ext cx="3914775" cy="6228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4058266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page">
    <p:bg>
      <p:bgPr>
        <a:solidFill>
          <a:srgbClr val="E628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187324" y="5754687"/>
            <a:ext cx="11620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15666"/>
            <a:ext cx="3914775" cy="184665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4250"/>
            <a:ext cx="3914775" cy="853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7129495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">
    <p:bg>
      <p:bgPr>
        <a:solidFill>
          <a:srgbClr val="E628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slogan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828800" y="1741488"/>
            <a:ext cx="20574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ETOCOPYRIGHT"/>
          <p:cNvSpPr txBox="1">
            <a:spLocks noChangeArrowheads="1"/>
          </p:cNvSpPr>
          <p:nvPr userDrawn="1"/>
        </p:nvSpPr>
        <p:spPr bwMode="auto">
          <a:xfrm rot="16200000">
            <a:off x="-187324" y="5754687"/>
            <a:ext cx="11620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</p:spTree>
    <p:extLst>
      <p:ext uri="{BB962C8B-B14F-4D97-AF65-F5344CB8AC3E}">
        <p14:creationId xmlns:p14="http://schemas.microsoft.com/office/powerpoint/2010/main" val="546861900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B18B6-D272-45E6-9182-DBBE19D97D5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712048014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000" y="1494000"/>
            <a:ext cx="3956050" cy="42300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9370" y="1494000"/>
            <a:ext cx="438663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B12F7-32D6-4C8B-9FC2-F67019465B4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294894116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and divid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 noChangeAspect="1" noEditPoints="1"/>
          </p:cNvSpPr>
          <p:nvPr userDrawn="1"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E62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1999" y="154800"/>
            <a:ext cx="8514000" cy="1220400"/>
          </a:xfrm>
        </p:spPr>
        <p:txBody>
          <a:bodyPr/>
          <a:lstStyle>
            <a:lvl1pPr>
              <a:defRPr>
                <a:solidFill>
                  <a:srgbClr val="E6285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676348" y="1494000"/>
            <a:ext cx="517680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 algn="l">
              <a:defRPr sz="1000" dirty="0" smtClean="0"/>
            </a:lvl1pPr>
          </a:lstStyle>
          <a:p>
            <a:pPr>
              <a:defRPr/>
            </a:pPr>
            <a:r>
              <a:rPr lang="en-GB"/>
              <a:t>2012-01-23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899947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A0725-B08F-468E-BA7A-C9B3015C6C4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2086616820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41999" y="621791"/>
            <a:ext cx="8514000" cy="496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5895-3324-491A-A349-2FAA902BF8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439952666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48D77-2B01-4536-90C8-91E2C8444F1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2219046997"/>
      </p:ext>
    </p:extLst>
  </p:cSld>
  <p:clrMapOvr>
    <a:masterClrMapping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 page"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187324" y="5754687"/>
            <a:ext cx="11620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55200"/>
            <a:ext cx="3914775" cy="1800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0800"/>
            <a:ext cx="3914775" cy="6228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191829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page">
    <p:bg>
      <p:bgPr>
        <a:solidFill>
          <a:srgbClr val="99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187324" y="5754687"/>
            <a:ext cx="11620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55200"/>
            <a:ext cx="3914775" cy="1800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0800"/>
            <a:ext cx="3914775" cy="6228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109535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page"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330200" y="5753100"/>
            <a:ext cx="14478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15666"/>
            <a:ext cx="3914775" cy="184665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4250"/>
            <a:ext cx="3914775" cy="853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0361995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"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slogan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828800" y="1741488"/>
            <a:ext cx="20574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ETOCOPYRIGHT"/>
          <p:cNvSpPr txBox="1">
            <a:spLocks noChangeArrowheads="1"/>
          </p:cNvSpPr>
          <p:nvPr userDrawn="1"/>
        </p:nvSpPr>
        <p:spPr bwMode="auto">
          <a:xfrm rot="16200000">
            <a:off x="-330200" y="5753100"/>
            <a:ext cx="14478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</p:spTree>
    <p:extLst>
      <p:ext uri="{BB962C8B-B14F-4D97-AF65-F5344CB8AC3E}">
        <p14:creationId xmlns:p14="http://schemas.microsoft.com/office/powerpoint/2010/main" val="2578677695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76BA6-FA7D-40F6-8702-FF123B1C5E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3677159462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000" y="1494000"/>
            <a:ext cx="3956050" cy="42300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9369" y="1494000"/>
            <a:ext cx="438840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FBD88-971E-40DC-B8EE-7A06E7B5808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2992637382"/>
      </p:ext>
    </p:extLst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and divid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 noChangeAspect="1" noEditPoints="1"/>
          </p:cNvSpPr>
          <p:nvPr userDrawn="1"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1999" y="154800"/>
            <a:ext cx="8514000" cy="1220400"/>
          </a:xfrm>
        </p:spPr>
        <p:txBody>
          <a:bodyPr/>
          <a:lstStyle>
            <a:lvl1pPr>
              <a:defRPr>
                <a:solidFill>
                  <a:srgbClr val="FF993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676348" y="1494000"/>
            <a:ext cx="517680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 algn="l">
              <a:defRPr sz="1000" smtClean="0"/>
            </a:lvl1pPr>
          </a:lstStyle>
          <a:p>
            <a:pPr>
              <a:defRPr/>
            </a:pPr>
            <a:r>
              <a:rPr lang="en-GB"/>
              <a:t>2012-01-23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947958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19B2C-74DB-4B5C-8798-978BF7B1FC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3183343325"/>
      </p:ext>
    </p:extLst>
  </p:cSld>
  <p:clrMapOvr>
    <a:masterClrMapping/>
  </p:clrMapOvr>
  <p:hf hd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41999" y="621791"/>
            <a:ext cx="8514000" cy="496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42BEA-23BA-4517-99AD-CAC5FADD0D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938228715"/>
      </p:ext>
    </p:extLst>
  </p:cSld>
  <p:clrMapOvr>
    <a:masterClrMapping/>
  </p:clrMapOvr>
  <p:hf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EF744-79CC-4303-A549-16E8720E0A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4255879464"/>
      </p:ext>
    </p:extLst>
  </p:cSld>
  <p:clrMapOvr>
    <a:masterClrMapping/>
  </p:clrMapOvr>
  <p:hf hd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 page">
    <p:bg>
      <p:bgPr>
        <a:solidFill>
          <a:srgbClr val="0080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330200" y="5753100"/>
            <a:ext cx="14478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55200"/>
            <a:ext cx="3914775" cy="1800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0800"/>
            <a:ext cx="3914775" cy="6228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579734"/>
      </p:ext>
    </p:extLst>
  </p:cSld>
  <p:clrMapOvr>
    <a:masterClrMapping/>
  </p:clrMapOvr>
  <p:hf hdr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page">
    <p:bg>
      <p:bgPr>
        <a:solidFill>
          <a:srgbClr val="0080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330200" y="5753100"/>
            <a:ext cx="14478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15666"/>
            <a:ext cx="3914775" cy="184665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4250"/>
            <a:ext cx="3914775" cy="853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7084189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page">
    <p:bg>
      <p:bgPr>
        <a:solidFill>
          <a:srgbClr val="99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slogan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828800" y="1741488"/>
            <a:ext cx="20574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ETOCOPYRIGHT"/>
          <p:cNvSpPr txBox="1">
            <a:spLocks noChangeArrowheads="1"/>
          </p:cNvSpPr>
          <p:nvPr userDrawn="1"/>
        </p:nvSpPr>
        <p:spPr bwMode="auto">
          <a:xfrm rot="16200000">
            <a:off x="-187324" y="5754687"/>
            <a:ext cx="11620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</p:spTree>
    <p:extLst>
      <p:ext uri="{BB962C8B-B14F-4D97-AF65-F5344CB8AC3E}">
        <p14:creationId xmlns:p14="http://schemas.microsoft.com/office/powerpoint/2010/main" val="1666854443"/>
      </p:ext>
    </p:extLst>
  </p:cSld>
  <p:clrMapOvr>
    <a:masterClrMapping/>
  </p:clrMapOvr>
  <p:hf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">
    <p:bg>
      <p:bgPr>
        <a:solidFill>
          <a:srgbClr val="0080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slogan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828800" y="1741488"/>
            <a:ext cx="20574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ETOCOPYRIGHT"/>
          <p:cNvSpPr txBox="1">
            <a:spLocks noChangeArrowheads="1"/>
          </p:cNvSpPr>
          <p:nvPr userDrawn="1"/>
        </p:nvSpPr>
        <p:spPr bwMode="auto">
          <a:xfrm rot="16200000">
            <a:off x="-330200" y="5753100"/>
            <a:ext cx="14478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</p:spTree>
    <p:extLst>
      <p:ext uri="{BB962C8B-B14F-4D97-AF65-F5344CB8AC3E}">
        <p14:creationId xmlns:p14="http://schemas.microsoft.com/office/powerpoint/2010/main" val="2724594443"/>
      </p:ext>
    </p:extLst>
  </p:cSld>
  <p:clrMapOvr>
    <a:masterClrMapping/>
  </p:clrMapOvr>
  <p:hf hdr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39BD8-8EBE-4E8E-B962-FD7F176FFFE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1996678163"/>
      </p:ext>
    </p:extLst>
  </p:cSld>
  <p:clrMapOvr>
    <a:masterClrMapping/>
  </p:clrMapOvr>
  <p:hf hdr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000" y="1494000"/>
            <a:ext cx="3956050" cy="42300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9369" y="1494000"/>
            <a:ext cx="438840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BEA1D-FC18-4F78-9A97-A2DF8851D83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312671237"/>
      </p:ext>
    </p:extLst>
  </p:cSld>
  <p:clrMapOvr>
    <a:masterClrMapping/>
  </p:clrMapOvr>
  <p:hf hd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and divid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 noChangeAspect="1" noEditPoints="1"/>
          </p:cNvSpPr>
          <p:nvPr userDrawn="1"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0080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1999" y="154800"/>
            <a:ext cx="8514000" cy="122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676348" y="1494000"/>
            <a:ext cx="517680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 algn="l">
              <a:defRPr sz="1000" smtClean="0"/>
            </a:lvl1pPr>
          </a:lstStyle>
          <a:p>
            <a:pPr>
              <a:defRPr/>
            </a:pPr>
            <a:r>
              <a:rPr lang="en-GB"/>
              <a:t>2012-01-23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8628783"/>
      </p:ext>
    </p:extLst>
  </p:cSld>
  <p:clrMapOvr>
    <a:masterClrMapping/>
  </p:clrMapOvr>
  <p:hf hdr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AEE78-BB70-4C05-A810-F2005FFA466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3247553146"/>
      </p:ext>
    </p:extLst>
  </p:cSld>
  <p:clrMapOvr>
    <a:masterClrMapping/>
  </p:clrMapOvr>
  <p:hf hdr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41999" y="621791"/>
            <a:ext cx="8514000" cy="496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0718D-FF2D-4A2B-8D1F-74499593992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1843044357"/>
      </p:ext>
    </p:extLst>
  </p:cSld>
  <p:clrMapOvr>
    <a:masterClrMapping/>
  </p:clrMapOvr>
  <p:hf hdr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7BC4F-0250-40A6-B3A2-A4642A6590D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2557077524"/>
      </p:ext>
    </p:extLst>
  </p:cSld>
  <p:clrMapOvr>
    <a:masterClrMapping/>
  </p:clrMapOvr>
  <p:hf hdr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 page">
    <p:bg>
      <p:bgPr>
        <a:solidFill>
          <a:srgbClr val="76CE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330200" y="5753100"/>
            <a:ext cx="14478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55200"/>
            <a:ext cx="3914775" cy="1800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0800"/>
            <a:ext cx="3914775" cy="6228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728011"/>
      </p:ext>
    </p:extLst>
  </p:cSld>
  <p:clrMapOvr>
    <a:masterClrMapping/>
  </p:clrMapOvr>
  <p:hf hdr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page">
    <p:bg>
      <p:bgPr>
        <a:solidFill>
          <a:srgbClr val="76CE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ETOCOPYRIGHT"/>
          <p:cNvSpPr txBox="1">
            <a:spLocks noChangeArrowheads="1"/>
          </p:cNvSpPr>
          <p:nvPr userDrawn="1"/>
        </p:nvSpPr>
        <p:spPr bwMode="auto">
          <a:xfrm rot="16200000">
            <a:off x="-330200" y="5753100"/>
            <a:ext cx="14478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515666"/>
            <a:ext cx="3914775" cy="184665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524250"/>
            <a:ext cx="3914775" cy="853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 kern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7654763"/>
      </p:ext>
    </p:extLst>
  </p:cSld>
  <p:clrMapOvr>
    <a:masterClrMapping/>
  </p:clrMapOvr>
  <p:hf hdr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">
    <p:bg>
      <p:bgPr>
        <a:solidFill>
          <a:srgbClr val="76CE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slogan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1828800" y="1741488"/>
            <a:ext cx="20574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ETOCOPYRIGHT"/>
          <p:cNvSpPr txBox="1">
            <a:spLocks noChangeArrowheads="1"/>
          </p:cNvSpPr>
          <p:nvPr userDrawn="1"/>
        </p:nvSpPr>
        <p:spPr bwMode="auto">
          <a:xfrm rot="16200000">
            <a:off x="-330200" y="5753100"/>
            <a:ext cx="14478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800">
                <a:solidFill>
                  <a:srgbClr val="FFFFFF"/>
                </a:solidFill>
              </a:rPr>
              <a:t>© 2012 Tieto Corporation</a:t>
            </a:r>
          </a:p>
        </p:txBody>
      </p:sp>
    </p:spTree>
    <p:extLst>
      <p:ext uri="{BB962C8B-B14F-4D97-AF65-F5344CB8AC3E}">
        <p14:creationId xmlns:p14="http://schemas.microsoft.com/office/powerpoint/2010/main" val="3754693124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23AB7-342B-4DC1-AD78-4B85D3F9B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2821008585"/>
      </p:ext>
    </p:extLst>
  </p:cSld>
  <p:clrMapOvr>
    <a:masterClrMapping/>
  </p:clrMapOvr>
  <p:hf hd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FC71B-F6E6-4BB3-A68C-803BDBAB5DA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145707238"/>
      </p:ext>
    </p:extLst>
  </p:cSld>
  <p:clrMapOvr>
    <a:masterClrMapping/>
  </p:clrMapOvr>
  <p:hf hdr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000" y="1494000"/>
            <a:ext cx="3956050" cy="42300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9369" y="1494000"/>
            <a:ext cx="438840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83A92-42F6-497A-8514-A31ADB54E5C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800816140"/>
      </p:ext>
    </p:extLst>
  </p:cSld>
  <p:clrMapOvr>
    <a:masterClrMapping/>
  </p:clrMapOvr>
  <p:hf hdr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and divid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 noChangeAspect="1" noEditPoints="1"/>
          </p:cNvSpPr>
          <p:nvPr userDrawn="1"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76CE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1999" y="154800"/>
            <a:ext cx="8514000" cy="122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676348" y="1494000"/>
            <a:ext cx="517680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 algn="l">
              <a:defRPr sz="1000" smtClean="0"/>
            </a:lvl1pPr>
          </a:lstStyle>
          <a:p>
            <a:pPr>
              <a:defRPr/>
            </a:pPr>
            <a:r>
              <a:rPr lang="en-GB"/>
              <a:t>2012-01-23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817513"/>
      </p:ext>
    </p:extLst>
  </p:cSld>
  <p:clrMapOvr>
    <a:masterClrMapping/>
  </p:clrMapOvr>
  <p:hf hdr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FB03F-A5C1-4860-9555-9D23CC0A130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2929356824"/>
      </p:ext>
    </p:extLst>
  </p:cSld>
  <p:clrMapOvr>
    <a:masterClrMapping/>
  </p:clrMapOvr>
  <p:hf hdr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41999" y="621791"/>
            <a:ext cx="8514000" cy="496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E4054-9DBA-490E-9267-4419761FD0E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3225631594"/>
      </p:ext>
    </p:extLst>
  </p:cSld>
  <p:clrMapOvr>
    <a:masterClrMapping/>
  </p:clrMapOvr>
  <p:hf hdr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97B60-F785-4989-B8AF-E84834A2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313199582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000" y="1494000"/>
            <a:ext cx="3956050" cy="42300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9370" y="1494000"/>
            <a:ext cx="438663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D6F83-34FE-4C27-8952-D61B8C7E1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2853875667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content and divid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 noChangeAspect="1" noEditPoints="1"/>
          </p:cNvSpPr>
          <p:nvPr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99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1999" y="154800"/>
            <a:ext cx="8514000" cy="1220400"/>
          </a:xfrm>
        </p:spPr>
        <p:txBody>
          <a:bodyPr/>
          <a:lstStyle>
            <a:lvl1pPr>
              <a:defRPr>
                <a:solidFill>
                  <a:srgbClr val="99CC3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676347" y="1494000"/>
            <a:ext cx="5176800" cy="40788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 algn="l">
              <a:defRPr sz="1000" dirty="0" smtClean="0"/>
            </a:lvl1pPr>
          </a:lstStyle>
          <a:p>
            <a:pPr>
              <a:defRPr/>
            </a:pPr>
            <a:r>
              <a:rPr lang="en-US"/>
              <a:t>2012-01-23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88636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756EA-D511-4329-94D3-9B0FADC23D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3965337411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41999" y="621791"/>
            <a:ext cx="8514000" cy="496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DFB00-5299-4B5E-9E48-2D38AA0FFB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175812014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51A8E-9678-4A42-96DF-3AB8044602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2012-01-23</a:t>
            </a:r>
          </a:p>
        </p:txBody>
      </p:sp>
    </p:spTree>
    <p:extLst>
      <p:ext uri="{BB962C8B-B14F-4D97-AF65-F5344CB8AC3E}">
        <p14:creationId xmlns:p14="http://schemas.microsoft.com/office/powerpoint/2010/main" val="722828794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1313" y="155575"/>
            <a:ext cx="85153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493838"/>
            <a:ext cx="8513763" cy="407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2700" y="6540500"/>
            <a:ext cx="3594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 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5600" y="65405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9D75A59-D63D-49D0-BA3B-9FB1C5F425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Freeform 6"/>
          <p:cNvSpPr>
            <a:spLocks noChangeAspect="1" noEditPoints="1"/>
          </p:cNvSpPr>
          <p:nvPr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99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48400" y="6540500"/>
            <a:ext cx="1435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2012-01-23</a:t>
            </a:r>
            <a:endParaRPr lang="en-US"/>
          </a:p>
        </p:txBody>
      </p:sp>
      <p:sp>
        <p:nvSpPr>
          <p:cNvPr id="1032" name="TIETOCOPYRIGHT"/>
          <p:cNvSpPr txBox="1">
            <a:spLocks noChangeArrowheads="1"/>
          </p:cNvSpPr>
          <p:nvPr userDrawn="1"/>
        </p:nvSpPr>
        <p:spPr bwMode="auto">
          <a:xfrm>
            <a:off x="927100" y="6540500"/>
            <a:ext cx="1447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</a:rPr>
              <a:t>© 2012 Tieto Corporation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42" r:id="rId4"/>
    <p:sldLayoutId id="2147483743" r:id="rId5"/>
    <p:sldLayoutId id="2147483770" r:id="rId6"/>
    <p:sldLayoutId id="2147483744" r:id="rId7"/>
    <p:sldLayoutId id="2147483745" r:id="rId8"/>
    <p:sldLayoutId id="2147483746" r:id="rId9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99CC3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99CC33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99CC33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99CC33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99CC33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1313" y="155575"/>
            <a:ext cx="85153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493838"/>
            <a:ext cx="8513763" cy="407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2700" y="6540500"/>
            <a:ext cx="3594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5600" y="65405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FF27AFF-155C-4C8C-8EF8-1673CD62FB1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054" name="Freeform 6"/>
          <p:cNvSpPr>
            <a:spLocks noChangeAspect="1" noEditPoints="1"/>
          </p:cNvSpPr>
          <p:nvPr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E62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48400" y="6540500"/>
            <a:ext cx="1435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2012-01-23</a:t>
            </a:r>
            <a:endParaRPr lang="en-GB"/>
          </a:p>
        </p:txBody>
      </p:sp>
      <p:sp>
        <p:nvSpPr>
          <p:cNvPr id="2056" name="TIETOCOPYRIGHT"/>
          <p:cNvSpPr txBox="1">
            <a:spLocks noChangeArrowheads="1"/>
          </p:cNvSpPr>
          <p:nvPr userDrawn="1"/>
        </p:nvSpPr>
        <p:spPr bwMode="auto">
          <a:xfrm>
            <a:off x="927100" y="6540500"/>
            <a:ext cx="1447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</a:rPr>
              <a:t>© 2012 Tieto Corporation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47" r:id="rId4"/>
    <p:sldLayoutId id="2147483748" r:id="rId5"/>
    <p:sldLayoutId id="2147483774" r:id="rId6"/>
    <p:sldLayoutId id="2147483749" r:id="rId7"/>
    <p:sldLayoutId id="2147483750" r:id="rId8"/>
    <p:sldLayoutId id="2147483751" r:id="rId9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E6285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E62859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E62859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E62859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E6285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1313" y="155575"/>
            <a:ext cx="85153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493838"/>
            <a:ext cx="8513763" cy="407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2700" y="6540500"/>
            <a:ext cx="3594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5600" y="65405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508CE1-5AED-49D3-A808-2CAB6147583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3078" name="Freeform 6"/>
          <p:cNvSpPr>
            <a:spLocks noChangeAspect="1" noEditPoints="1"/>
          </p:cNvSpPr>
          <p:nvPr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48400" y="6540500"/>
            <a:ext cx="1435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2012-01-23</a:t>
            </a:r>
            <a:endParaRPr lang="en-GB"/>
          </a:p>
        </p:txBody>
      </p:sp>
      <p:sp>
        <p:nvSpPr>
          <p:cNvPr id="3080" name="TIETOCOPYRIGHT"/>
          <p:cNvSpPr txBox="1">
            <a:spLocks noChangeArrowheads="1"/>
          </p:cNvSpPr>
          <p:nvPr userDrawn="1"/>
        </p:nvSpPr>
        <p:spPr bwMode="auto">
          <a:xfrm>
            <a:off x="927100" y="6540500"/>
            <a:ext cx="1447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</a:rPr>
              <a:t>© 2012 Tieto Corporation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52" r:id="rId4"/>
    <p:sldLayoutId id="2147483753" r:id="rId5"/>
    <p:sldLayoutId id="2147483778" r:id="rId6"/>
    <p:sldLayoutId id="2147483754" r:id="rId7"/>
    <p:sldLayoutId id="2147483755" r:id="rId8"/>
    <p:sldLayoutId id="2147483756" r:id="rId9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FF993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FF9933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FF9933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FF9933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FF9933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1313" y="155575"/>
            <a:ext cx="85153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493838"/>
            <a:ext cx="8513763" cy="407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2700" y="6540500"/>
            <a:ext cx="3594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5600" y="65405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0B694F4-968A-404E-A2B7-3DF77995180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102" name="Freeform 6"/>
          <p:cNvSpPr>
            <a:spLocks noChangeAspect="1" noEditPoints="1"/>
          </p:cNvSpPr>
          <p:nvPr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0080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48400" y="6540500"/>
            <a:ext cx="1435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2012-01-23</a:t>
            </a:r>
            <a:endParaRPr lang="en-GB"/>
          </a:p>
        </p:txBody>
      </p:sp>
      <p:sp>
        <p:nvSpPr>
          <p:cNvPr id="4104" name="TIETOCOPYRIGHT"/>
          <p:cNvSpPr txBox="1">
            <a:spLocks noChangeArrowheads="1"/>
          </p:cNvSpPr>
          <p:nvPr userDrawn="1"/>
        </p:nvSpPr>
        <p:spPr bwMode="auto">
          <a:xfrm>
            <a:off x="927100" y="6540500"/>
            <a:ext cx="1447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</a:rPr>
              <a:t>© 2012 Tieto Corporation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57" r:id="rId4"/>
    <p:sldLayoutId id="2147483758" r:id="rId5"/>
    <p:sldLayoutId id="2147483782" r:id="rId6"/>
    <p:sldLayoutId id="2147483759" r:id="rId7"/>
    <p:sldLayoutId id="2147483760" r:id="rId8"/>
    <p:sldLayoutId id="2147483761" r:id="rId9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80C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80C6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80C6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80C6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80C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1313" y="155575"/>
            <a:ext cx="85153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493838"/>
            <a:ext cx="8513763" cy="407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2700" y="6540500"/>
            <a:ext cx="3594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5600" y="65405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006969-2829-471B-AFF3-4F7C97D945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126" name="Freeform 6"/>
          <p:cNvSpPr>
            <a:spLocks noChangeAspect="1" noEditPoints="1"/>
          </p:cNvSpPr>
          <p:nvPr/>
        </p:nvSpPr>
        <p:spPr bwMode="black">
          <a:xfrm>
            <a:off x="7854950" y="5722938"/>
            <a:ext cx="1084263" cy="963612"/>
          </a:xfrm>
          <a:custGeom>
            <a:avLst/>
            <a:gdLst>
              <a:gd name="T0" fmla="*/ 281067141 w 3770"/>
              <a:gd name="T1" fmla="*/ 28759161 h 3352"/>
              <a:gd name="T2" fmla="*/ 276435009 w 3770"/>
              <a:gd name="T3" fmla="*/ 15701816 h 3352"/>
              <a:gd name="T4" fmla="*/ 262207868 w 3770"/>
              <a:gd name="T5" fmla="*/ 2561966 h 3352"/>
              <a:gd name="T6" fmla="*/ 249800678 w 3770"/>
              <a:gd name="T7" fmla="*/ 743695 h 3352"/>
              <a:gd name="T8" fmla="*/ 241529218 w 3770"/>
              <a:gd name="T9" fmla="*/ 8016205 h 3352"/>
              <a:gd name="T10" fmla="*/ 240949986 w 3770"/>
              <a:gd name="T11" fmla="*/ 18759674 h 3352"/>
              <a:gd name="T12" fmla="*/ 252530317 w 3770"/>
              <a:gd name="T13" fmla="*/ 33965598 h 3352"/>
              <a:gd name="T14" fmla="*/ 266840000 w 3770"/>
              <a:gd name="T15" fmla="*/ 41237822 h 3352"/>
              <a:gd name="T16" fmla="*/ 276848582 w 3770"/>
              <a:gd name="T17" fmla="*/ 36857872 h 3352"/>
              <a:gd name="T18" fmla="*/ 135818752 w 3770"/>
              <a:gd name="T19" fmla="*/ 116606539 h 3352"/>
              <a:gd name="T20" fmla="*/ 123163361 w 3770"/>
              <a:gd name="T21" fmla="*/ 121317083 h 3352"/>
              <a:gd name="T22" fmla="*/ 117290510 w 3770"/>
              <a:gd name="T23" fmla="*/ 132887039 h 3352"/>
              <a:gd name="T24" fmla="*/ 127299091 w 3770"/>
              <a:gd name="T25" fmla="*/ 139167766 h 3352"/>
              <a:gd name="T26" fmla="*/ 306460753 w 3770"/>
              <a:gd name="T27" fmla="*/ 40081027 h 3352"/>
              <a:gd name="T28" fmla="*/ 290413949 w 3770"/>
              <a:gd name="T29" fmla="*/ 59419099 h 3352"/>
              <a:gd name="T30" fmla="*/ 266757171 w 3770"/>
              <a:gd name="T31" fmla="*/ 71236569 h 3352"/>
              <a:gd name="T32" fmla="*/ 242025333 w 3770"/>
              <a:gd name="T33" fmla="*/ 68261504 h 3352"/>
              <a:gd name="T34" fmla="*/ 222918146 w 3770"/>
              <a:gd name="T35" fmla="*/ 54460464 h 3352"/>
              <a:gd name="T36" fmla="*/ 211420644 w 3770"/>
              <a:gd name="T37" fmla="*/ 35370482 h 3352"/>
              <a:gd name="T38" fmla="*/ 182387704 w 3770"/>
              <a:gd name="T39" fmla="*/ 20825461 h 3352"/>
              <a:gd name="T40" fmla="*/ 176680224 w 3770"/>
              <a:gd name="T41" fmla="*/ 38841440 h 3352"/>
              <a:gd name="T42" fmla="*/ 199923142 w 3770"/>
              <a:gd name="T43" fmla="*/ 38758648 h 3352"/>
              <a:gd name="T44" fmla="*/ 199013454 w 3770"/>
              <a:gd name="T45" fmla="*/ 64625248 h 3352"/>
              <a:gd name="T46" fmla="*/ 219526732 w 3770"/>
              <a:gd name="T47" fmla="*/ 83550220 h 3352"/>
              <a:gd name="T48" fmla="*/ 227550278 w 3770"/>
              <a:gd name="T49" fmla="*/ 81980038 h 3352"/>
              <a:gd name="T50" fmla="*/ 233174928 w 3770"/>
              <a:gd name="T51" fmla="*/ 76277709 h 3352"/>
              <a:gd name="T52" fmla="*/ 254101779 w 3770"/>
              <a:gd name="T53" fmla="*/ 92806012 h 3352"/>
              <a:gd name="T54" fmla="*/ 242687107 w 3770"/>
              <a:gd name="T55" fmla="*/ 105450257 h 3352"/>
              <a:gd name="T56" fmla="*/ 225564955 w 3770"/>
              <a:gd name="T57" fmla="*/ 119994992 h 3352"/>
              <a:gd name="T58" fmla="*/ 210924529 w 3770"/>
              <a:gd name="T59" fmla="*/ 121565173 h 3352"/>
              <a:gd name="T60" fmla="*/ 188922043 w 3770"/>
              <a:gd name="T61" fmla="*/ 104623770 h 3352"/>
              <a:gd name="T62" fmla="*/ 156166659 w 3770"/>
              <a:gd name="T63" fmla="*/ 90409344 h 3352"/>
              <a:gd name="T64" fmla="*/ 168574136 w 3770"/>
              <a:gd name="T65" fmla="*/ 98756144 h 3352"/>
              <a:gd name="T66" fmla="*/ 146240907 w 3770"/>
              <a:gd name="T67" fmla="*/ 146357484 h 3352"/>
              <a:gd name="T68" fmla="*/ 145496590 w 3770"/>
              <a:gd name="T69" fmla="*/ 163711987 h 3352"/>
              <a:gd name="T70" fmla="*/ 159888816 w 3770"/>
              <a:gd name="T71" fmla="*/ 158505837 h 3352"/>
              <a:gd name="T72" fmla="*/ 164851979 w 3770"/>
              <a:gd name="T73" fmla="*/ 149663145 h 3352"/>
              <a:gd name="T74" fmla="*/ 179161662 w 3770"/>
              <a:gd name="T75" fmla="*/ 127515305 h 3352"/>
              <a:gd name="T76" fmla="*/ 192809859 w 3770"/>
              <a:gd name="T77" fmla="*/ 133300139 h 3352"/>
              <a:gd name="T78" fmla="*/ 190576335 w 3770"/>
              <a:gd name="T79" fmla="*/ 151811724 h 3352"/>
              <a:gd name="T80" fmla="*/ 178996291 w 3770"/>
              <a:gd name="T81" fmla="*/ 171728480 h 3352"/>
              <a:gd name="T82" fmla="*/ 157076634 w 3770"/>
              <a:gd name="T83" fmla="*/ 187843396 h 3352"/>
              <a:gd name="T84" fmla="*/ 131517651 w 3770"/>
              <a:gd name="T85" fmla="*/ 191231561 h 3352"/>
              <a:gd name="T86" fmla="*/ 109019050 w 3770"/>
              <a:gd name="T87" fmla="*/ 180570885 h 3352"/>
              <a:gd name="T88" fmla="*/ 94626537 w 3770"/>
              <a:gd name="T89" fmla="*/ 162720490 h 3352"/>
              <a:gd name="T90" fmla="*/ 68819352 w 3770"/>
              <a:gd name="T91" fmla="*/ 153216608 h 3352"/>
              <a:gd name="T92" fmla="*/ 76511867 w 3770"/>
              <a:gd name="T93" fmla="*/ 160902218 h 3352"/>
              <a:gd name="T94" fmla="*/ 52110773 w 3770"/>
              <a:gd name="T95" fmla="*/ 186686314 h 3352"/>
              <a:gd name="T96" fmla="*/ 5045706 w 3770"/>
              <a:gd name="T97" fmla="*/ 175033853 h 3352"/>
              <a:gd name="T98" fmla="*/ 26965362 w 3770"/>
              <a:gd name="T99" fmla="*/ 188587090 h 3352"/>
              <a:gd name="T100" fmla="*/ 47395810 w 3770"/>
              <a:gd name="T101" fmla="*/ 198999964 h 3352"/>
              <a:gd name="T102" fmla="*/ 52855089 w 3770"/>
              <a:gd name="T103" fmla="*/ 227924423 h 3352"/>
              <a:gd name="T104" fmla="*/ 66751487 w 3770"/>
              <a:gd name="T105" fmla="*/ 238832902 h 3352"/>
              <a:gd name="T106" fmla="*/ 75105489 w 3770"/>
              <a:gd name="T107" fmla="*/ 234618249 h 3352"/>
              <a:gd name="T108" fmla="*/ 79737621 w 3770"/>
              <a:gd name="T109" fmla="*/ 229411812 h 3352"/>
              <a:gd name="T110" fmla="*/ 97438718 w 3770"/>
              <a:gd name="T111" fmla="*/ 249493578 h 3352"/>
              <a:gd name="T112" fmla="*/ 84039011 w 3770"/>
              <a:gd name="T113" fmla="*/ 264369194 h 3352"/>
              <a:gd name="T114" fmla="*/ 73534026 w 3770"/>
              <a:gd name="T115" fmla="*/ 273129095 h 3352"/>
              <a:gd name="T116" fmla="*/ 126802688 w 3770"/>
              <a:gd name="T117" fmla="*/ 277013152 h 3352"/>
              <a:gd name="T118" fmla="*/ 311837202 w 3770"/>
              <a:gd name="T119" fmla="*/ 56195943 h 3352"/>
              <a:gd name="T120" fmla="*/ 89746203 w 3770"/>
              <a:gd name="T121" fmla="*/ 224288167 h 3352"/>
              <a:gd name="T122" fmla="*/ 87512966 w 3770"/>
              <a:gd name="T123" fmla="*/ 171976282 h 3352"/>
              <a:gd name="T124" fmla="*/ 115553388 w 3770"/>
              <a:gd name="T125" fmla="*/ 231395381 h 33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0"/>
              <a:gd name="T190" fmla="*/ 0 h 3352"/>
              <a:gd name="T191" fmla="*/ 3770 w 3770"/>
              <a:gd name="T192" fmla="*/ 3352 h 335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0" h="3352">
                <a:moveTo>
                  <a:pt x="3347" y="446"/>
                </a:moveTo>
                <a:lnTo>
                  <a:pt x="3347" y="446"/>
                </a:lnTo>
                <a:lnTo>
                  <a:pt x="3357" y="436"/>
                </a:lnTo>
                <a:lnTo>
                  <a:pt x="3366" y="425"/>
                </a:lnTo>
                <a:lnTo>
                  <a:pt x="3374" y="414"/>
                </a:lnTo>
                <a:lnTo>
                  <a:pt x="3380" y="403"/>
                </a:lnTo>
                <a:lnTo>
                  <a:pt x="3387" y="391"/>
                </a:lnTo>
                <a:lnTo>
                  <a:pt x="3390" y="381"/>
                </a:lnTo>
                <a:lnTo>
                  <a:pt x="3394" y="370"/>
                </a:lnTo>
                <a:lnTo>
                  <a:pt x="3397" y="358"/>
                </a:lnTo>
                <a:lnTo>
                  <a:pt x="3398" y="348"/>
                </a:lnTo>
                <a:lnTo>
                  <a:pt x="3399" y="337"/>
                </a:lnTo>
                <a:lnTo>
                  <a:pt x="3399" y="325"/>
                </a:lnTo>
                <a:lnTo>
                  <a:pt x="3398" y="315"/>
                </a:lnTo>
                <a:lnTo>
                  <a:pt x="3394" y="293"/>
                </a:lnTo>
                <a:lnTo>
                  <a:pt x="3388" y="272"/>
                </a:lnTo>
                <a:lnTo>
                  <a:pt x="3379" y="250"/>
                </a:lnTo>
                <a:lnTo>
                  <a:pt x="3369" y="230"/>
                </a:lnTo>
                <a:lnTo>
                  <a:pt x="3356" y="209"/>
                </a:lnTo>
                <a:lnTo>
                  <a:pt x="3342" y="190"/>
                </a:lnTo>
                <a:lnTo>
                  <a:pt x="3327" y="171"/>
                </a:lnTo>
                <a:lnTo>
                  <a:pt x="3311" y="153"/>
                </a:lnTo>
                <a:lnTo>
                  <a:pt x="3280" y="119"/>
                </a:lnTo>
                <a:lnTo>
                  <a:pt x="3247" y="87"/>
                </a:lnTo>
                <a:lnTo>
                  <a:pt x="3229" y="71"/>
                </a:lnTo>
                <a:lnTo>
                  <a:pt x="3210" y="57"/>
                </a:lnTo>
                <a:lnTo>
                  <a:pt x="3190" y="43"/>
                </a:lnTo>
                <a:lnTo>
                  <a:pt x="3170" y="31"/>
                </a:lnTo>
                <a:lnTo>
                  <a:pt x="3150" y="20"/>
                </a:lnTo>
                <a:lnTo>
                  <a:pt x="3128" y="11"/>
                </a:lnTo>
                <a:lnTo>
                  <a:pt x="3106" y="5"/>
                </a:lnTo>
                <a:lnTo>
                  <a:pt x="3085" y="1"/>
                </a:lnTo>
                <a:lnTo>
                  <a:pt x="3075" y="0"/>
                </a:lnTo>
                <a:lnTo>
                  <a:pt x="3063" y="0"/>
                </a:lnTo>
                <a:lnTo>
                  <a:pt x="3053" y="1"/>
                </a:lnTo>
                <a:lnTo>
                  <a:pt x="3041" y="3"/>
                </a:lnTo>
                <a:lnTo>
                  <a:pt x="3030" y="5"/>
                </a:lnTo>
                <a:lnTo>
                  <a:pt x="3020" y="9"/>
                </a:lnTo>
                <a:lnTo>
                  <a:pt x="3008" y="14"/>
                </a:lnTo>
                <a:lnTo>
                  <a:pt x="2997" y="19"/>
                </a:lnTo>
                <a:lnTo>
                  <a:pt x="2987" y="26"/>
                </a:lnTo>
                <a:lnTo>
                  <a:pt x="2975" y="34"/>
                </a:lnTo>
                <a:lnTo>
                  <a:pt x="2965" y="43"/>
                </a:lnTo>
                <a:lnTo>
                  <a:pt x="2954" y="54"/>
                </a:lnTo>
                <a:lnTo>
                  <a:pt x="2943" y="64"/>
                </a:lnTo>
                <a:lnTo>
                  <a:pt x="2934" y="75"/>
                </a:lnTo>
                <a:lnTo>
                  <a:pt x="2927" y="85"/>
                </a:lnTo>
                <a:lnTo>
                  <a:pt x="2920" y="97"/>
                </a:lnTo>
                <a:lnTo>
                  <a:pt x="2914" y="107"/>
                </a:lnTo>
                <a:lnTo>
                  <a:pt x="2910" y="119"/>
                </a:lnTo>
                <a:lnTo>
                  <a:pt x="2906" y="130"/>
                </a:lnTo>
                <a:lnTo>
                  <a:pt x="2904" y="140"/>
                </a:lnTo>
                <a:lnTo>
                  <a:pt x="2903" y="152"/>
                </a:lnTo>
                <a:lnTo>
                  <a:pt x="2901" y="162"/>
                </a:lnTo>
                <a:lnTo>
                  <a:pt x="2901" y="173"/>
                </a:lnTo>
                <a:lnTo>
                  <a:pt x="2903" y="185"/>
                </a:lnTo>
                <a:lnTo>
                  <a:pt x="2906" y="207"/>
                </a:lnTo>
                <a:lnTo>
                  <a:pt x="2913" y="227"/>
                </a:lnTo>
                <a:lnTo>
                  <a:pt x="2920" y="249"/>
                </a:lnTo>
                <a:lnTo>
                  <a:pt x="2932" y="269"/>
                </a:lnTo>
                <a:lnTo>
                  <a:pt x="2945" y="289"/>
                </a:lnTo>
                <a:lnTo>
                  <a:pt x="2957" y="309"/>
                </a:lnTo>
                <a:lnTo>
                  <a:pt x="2973" y="328"/>
                </a:lnTo>
                <a:lnTo>
                  <a:pt x="2988" y="346"/>
                </a:lnTo>
                <a:lnTo>
                  <a:pt x="3020" y="379"/>
                </a:lnTo>
                <a:lnTo>
                  <a:pt x="3053" y="411"/>
                </a:lnTo>
                <a:lnTo>
                  <a:pt x="3071" y="427"/>
                </a:lnTo>
                <a:lnTo>
                  <a:pt x="3090" y="441"/>
                </a:lnTo>
                <a:lnTo>
                  <a:pt x="3110" y="455"/>
                </a:lnTo>
                <a:lnTo>
                  <a:pt x="3131" y="468"/>
                </a:lnTo>
                <a:lnTo>
                  <a:pt x="3151" y="478"/>
                </a:lnTo>
                <a:lnTo>
                  <a:pt x="3171" y="487"/>
                </a:lnTo>
                <a:lnTo>
                  <a:pt x="3193" y="493"/>
                </a:lnTo>
                <a:lnTo>
                  <a:pt x="3215" y="499"/>
                </a:lnTo>
                <a:lnTo>
                  <a:pt x="3226" y="499"/>
                </a:lnTo>
                <a:lnTo>
                  <a:pt x="3238" y="499"/>
                </a:lnTo>
                <a:lnTo>
                  <a:pt x="3248" y="499"/>
                </a:lnTo>
                <a:lnTo>
                  <a:pt x="3259" y="496"/>
                </a:lnTo>
                <a:lnTo>
                  <a:pt x="3271" y="493"/>
                </a:lnTo>
                <a:lnTo>
                  <a:pt x="3281" y="490"/>
                </a:lnTo>
                <a:lnTo>
                  <a:pt x="3292" y="486"/>
                </a:lnTo>
                <a:lnTo>
                  <a:pt x="3304" y="481"/>
                </a:lnTo>
                <a:lnTo>
                  <a:pt x="3314" y="473"/>
                </a:lnTo>
                <a:lnTo>
                  <a:pt x="3325" y="465"/>
                </a:lnTo>
                <a:lnTo>
                  <a:pt x="3336" y="456"/>
                </a:lnTo>
                <a:lnTo>
                  <a:pt x="3347" y="446"/>
                </a:lnTo>
                <a:close/>
                <a:moveTo>
                  <a:pt x="1755" y="1468"/>
                </a:moveTo>
                <a:lnTo>
                  <a:pt x="1755" y="1468"/>
                </a:lnTo>
                <a:lnTo>
                  <a:pt x="1741" y="1455"/>
                </a:lnTo>
                <a:lnTo>
                  <a:pt x="1726" y="1443"/>
                </a:lnTo>
                <a:lnTo>
                  <a:pt x="1711" y="1433"/>
                </a:lnTo>
                <a:lnTo>
                  <a:pt x="1694" y="1425"/>
                </a:lnTo>
                <a:lnTo>
                  <a:pt x="1677" y="1419"/>
                </a:lnTo>
                <a:lnTo>
                  <a:pt x="1660" y="1414"/>
                </a:lnTo>
                <a:lnTo>
                  <a:pt x="1642" y="1411"/>
                </a:lnTo>
                <a:lnTo>
                  <a:pt x="1624" y="1410"/>
                </a:lnTo>
                <a:lnTo>
                  <a:pt x="1606" y="1411"/>
                </a:lnTo>
                <a:lnTo>
                  <a:pt x="1588" y="1414"/>
                </a:lnTo>
                <a:lnTo>
                  <a:pt x="1570" y="1418"/>
                </a:lnTo>
                <a:lnTo>
                  <a:pt x="1554" y="1424"/>
                </a:lnTo>
                <a:lnTo>
                  <a:pt x="1536" y="1432"/>
                </a:lnTo>
                <a:lnTo>
                  <a:pt x="1519" y="1442"/>
                </a:lnTo>
                <a:lnTo>
                  <a:pt x="1504" y="1454"/>
                </a:lnTo>
                <a:lnTo>
                  <a:pt x="1489" y="1468"/>
                </a:lnTo>
                <a:lnTo>
                  <a:pt x="1474" y="1484"/>
                </a:lnTo>
                <a:lnTo>
                  <a:pt x="1460" y="1502"/>
                </a:lnTo>
                <a:lnTo>
                  <a:pt x="1447" y="1519"/>
                </a:lnTo>
                <a:lnTo>
                  <a:pt x="1438" y="1536"/>
                </a:lnTo>
                <a:lnTo>
                  <a:pt x="1429" y="1554"/>
                </a:lnTo>
                <a:lnTo>
                  <a:pt x="1424" y="1572"/>
                </a:lnTo>
                <a:lnTo>
                  <a:pt x="1419" y="1590"/>
                </a:lnTo>
                <a:lnTo>
                  <a:pt x="1418" y="1608"/>
                </a:lnTo>
                <a:lnTo>
                  <a:pt x="1416" y="1627"/>
                </a:lnTo>
                <a:lnTo>
                  <a:pt x="1418" y="1645"/>
                </a:lnTo>
                <a:lnTo>
                  <a:pt x="1421" y="1664"/>
                </a:lnTo>
                <a:lnTo>
                  <a:pt x="1426" y="1682"/>
                </a:lnTo>
                <a:lnTo>
                  <a:pt x="1434" y="1701"/>
                </a:lnTo>
                <a:lnTo>
                  <a:pt x="1443" y="1719"/>
                </a:lnTo>
                <a:lnTo>
                  <a:pt x="1453" y="1738"/>
                </a:lnTo>
                <a:lnTo>
                  <a:pt x="1466" y="1757"/>
                </a:lnTo>
                <a:lnTo>
                  <a:pt x="1503" y="1720"/>
                </a:lnTo>
                <a:lnTo>
                  <a:pt x="1539" y="1684"/>
                </a:lnTo>
                <a:lnTo>
                  <a:pt x="1574" y="1649"/>
                </a:lnTo>
                <a:lnTo>
                  <a:pt x="1611" y="1612"/>
                </a:lnTo>
                <a:lnTo>
                  <a:pt x="1647" y="1576"/>
                </a:lnTo>
                <a:lnTo>
                  <a:pt x="1684" y="1539"/>
                </a:lnTo>
                <a:lnTo>
                  <a:pt x="1719" y="1503"/>
                </a:lnTo>
                <a:lnTo>
                  <a:pt x="1755" y="1468"/>
                </a:lnTo>
                <a:close/>
                <a:moveTo>
                  <a:pt x="3750" y="374"/>
                </a:moveTo>
                <a:lnTo>
                  <a:pt x="3750" y="374"/>
                </a:lnTo>
                <a:lnTo>
                  <a:pt x="3738" y="411"/>
                </a:lnTo>
                <a:lnTo>
                  <a:pt x="3723" y="448"/>
                </a:lnTo>
                <a:lnTo>
                  <a:pt x="3705" y="485"/>
                </a:lnTo>
                <a:lnTo>
                  <a:pt x="3683" y="521"/>
                </a:lnTo>
                <a:lnTo>
                  <a:pt x="3660" y="557"/>
                </a:lnTo>
                <a:lnTo>
                  <a:pt x="3632" y="594"/>
                </a:lnTo>
                <a:lnTo>
                  <a:pt x="3602" y="631"/>
                </a:lnTo>
                <a:lnTo>
                  <a:pt x="3567" y="667"/>
                </a:lnTo>
                <a:lnTo>
                  <a:pt x="3539" y="694"/>
                </a:lnTo>
                <a:lnTo>
                  <a:pt x="3511" y="719"/>
                </a:lnTo>
                <a:lnTo>
                  <a:pt x="3482" y="742"/>
                </a:lnTo>
                <a:lnTo>
                  <a:pt x="3454" y="762"/>
                </a:lnTo>
                <a:lnTo>
                  <a:pt x="3426" y="782"/>
                </a:lnTo>
                <a:lnTo>
                  <a:pt x="3397" y="798"/>
                </a:lnTo>
                <a:lnTo>
                  <a:pt x="3369" y="813"/>
                </a:lnTo>
                <a:lnTo>
                  <a:pt x="3340" y="826"/>
                </a:lnTo>
                <a:lnTo>
                  <a:pt x="3311" y="838"/>
                </a:lnTo>
                <a:lnTo>
                  <a:pt x="3282" y="848"/>
                </a:lnTo>
                <a:lnTo>
                  <a:pt x="3254" y="856"/>
                </a:lnTo>
                <a:lnTo>
                  <a:pt x="3225" y="862"/>
                </a:lnTo>
                <a:lnTo>
                  <a:pt x="3197" y="866"/>
                </a:lnTo>
                <a:lnTo>
                  <a:pt x="3169" y="868"/>
                </a:lnTo>
                <a:lnTo>
                  <a:pt x="3141" y="870"/>
                </a:lnTo>
                <a:lnTo>
                  <a:pt x="3113" y="870"/>
                </a:lnTo>
                <a:lnTo>
                  <a:pt x="3085" y="867"/>
                </a:lnTo>
                <a:lnTo>
                  <a:pt x="3058" y="864"/>
                </a:lnTo>
                <a:lnTo>
                  <a:pt x="3031" y="859"/>
                </a:lnTo>
                <a:lnTo>
                  <a:pt x="3005" y="853"/>
                </a:lnTo>
                <a:lnTo>
                  <a:pt x="2978" y="845"/>
                </a:lnTo>
                <a:lnTo>
                  <a:pt x="2951" y="836"/>
                </a:lnTo>
                <a:lnTo>
                  <a:pt x="2926" y="826"/>
                </a:lnTo>
                <a:lnTo>
                  <a:pt x="2900" y="815"/>
                </a:lnTo>
                <a:lnTo>
                  <a:pt x="2876" y="802"/>
                </a:lnTo>
                <a:lnTo>
                  <a:pt x="2852" y="788"/>
                </a:lnTo>
                <a:lnTo>
                  <a:pt x="2828" y="774"/>
                </a:lnTo>
                <a:lnTo>
                  <a:pt x="2805" y="757"/>
                </a:lnTo>
                <a:lnTo>
                  <a:pt x="2782" y="740"/>
                </a:lnTo>
                <a:lnTo>
                  <a:pt x="2760" y="722"/>
                </a:lnTo>
                <a:lnTo>
                  <a:pt x="2738" y="703"/>
                </a:lnTo>
                <a:lnTo>
                  <a:pt x="2717" y="682"/>
                </a:lnTo>
                <a:lnTo>
                  <a:pt x="2695" y="659"/>
                </a:lnTo>
                <a:lnTo>
                  <a:pt x="2675" y="636"/>
                </a:lnTo>
                <a:lnTo>
                  <a:pt x="2656" y="612"/>
                </a:lnTo>
                <a:lnTo>
                  <a:pt x="2636" y="588"/>
                </a:lnTo>
                <a:lnTo>
                  <a:pt x="2620" y="562"/>
                </a:lnTo>
                <a:lnTo>
                  <a:pt x="2605" y="537"/>
                </a:lnTo>
                <a:lnTo>
                  <a:pt x="2591" y="510"/>
                </a:lnTo>
                <a:lnTo>
                  <a:pt x="2578" y="483"/>
                </a:lnTo>
                <a:lnTo>
                  <a:pt x="2566" y="455"/>
                </a:lnTo>
                <a:lnTo>
                  <a:pt x="2556" y="428"/>
                </a:lnTo>
                <a:lnTo>
                  <a:pt x="2547" y="399"/>
                </a:lnTo>
                <a:lnTo>
                  <a:pt x="2541" y="371"/>
                </a:lnTo>
                <a:lnTo>
                  <a:pt x="2536" y="342"/>
                </a:lnTo>
                <a:lnTo>
                  <a:pt x="2532" y="312"/>
                </a:lnTo>
                <a:lnTo>
                  <a:pt x="2531" y="283"/>
                </a:lnTo>
                <a:lnTo>
                  <a:pt x="2531" y="252"/>
                </a:lnTo>
                <a:lnTo>
                  <a:pt x="2449" y="252"/>
                </a:lnTo>
                <a:lnTo>
                  <a:pt x="2368" y="252"/>
                </a:lnTo>
                <a:lnTo>
                  <a:pt x="2286" y="252"/>
                </a:lnTo>
                <a:lnTo>
                  <a:pt x="2205" y="252"/>
                </a:lnTo>
                <a:lnTo>
                  <a:pt x="2122" y="252"/>
                </a:lnTo>
                <a:lnTo>
                  <a:pt x="2040" y="252"/>
                </a:lnTo>
                <a:lnTo>
                  <a:pt x="1959" y="252"/>
                </a:lnTo>
                <a:lnTo>
                  <a:pt x="1877" y="252"/>
                </a:lnTo>
                <a:lnTo>
                  <a:pt x="1907" y="283"/>
                </a:lnTo>
                <a:lnTo>
                  <a:pt x="1937" y="312"/>
                </a:lnTo>
                <a:lnTo>
                  <a:pt x="1967" y="342"/>
                </a:lnTo>
                <a:lnTo>
                  <a:pt x="1997" y="372"/>
                </a:lnTo>
                <a:lnTo>
                  <a:pt x="2026" y="402"/>
                </a:lnTo>
                <a:lnTo>
                  <a:pt x="2056" y="431"/>
                </a:lnTo>
                <a:lnTo>
                  <a:pt x="2086" y="462"/>
                </a:lnTo>
                <a:lnTo>
                  <a:pt x="2116" y="491"/>
                </a:lnTo>
                <a:lnTo>
                  <a:pt x="2136" y="470"/>
                </a:lnTo>
                <a:lnTo>
                  <a:pt x="2156" y="450"/>
                </a:lnTo>
                <a:lnTo>
                  <a:pt x="2177" y="430"/>
                </a:lnTo>
                <a:lnTo>
                  <a:pt x="2197" y="409"/>
                </a:lnTo>
                <a:lnTo>
                  <a:pt x="2217" y="390"/>
                </a:lnTo>
                <a:lnTo>
                  <a:pt x="2237" y="370"/>
                </a:lnTo>
                <a:lnTo>
                  <a:pt x="2257" y="349"/>
                </a:lnTo>
                <a:lnTo>
                  <a:pt x="2277" y="329"/>
                </a:lnTo>
                <a:lnTo>
                  <a:pt x="2301" y="352"/>
                </a:lnTo>
                <a:lnTo>
                  <a:pt x="2324" y="375"/>
                </a:lnTo>
                <a:lnTo>
                  <a:pt x="2347" y="399"/>
                </a:lnTo>
                <a:lnTo>
                  <a:pt x="2372" y="422"/>
                </a:lnTo>
                <a:lnTo>
                  <a:pt x="2394" y="445"/>
                </a:lnTo>
                <a:lnTo>
                  <a:pt x="2417" y="469"/>
                </a:lnTo>
                <a:lnTo>
                  <a:pt x="2442" y="492"/>
                </a:lnTo>
                <a:lnTo>
                  <a:pt x="2465" y="515"/>
                </a:lnTo>
                <a:lnTo>
                  <a:pt x="2444" y="536"/>
                </a:lnTo>
                <a:lnTo>
                  <a:pt x="2424" y="556"/>
                </a:lnTo>
                <a:lnTo>
                  <a:pt x="2403" y="576"/>
                </a:lnTo>
                <a:lnTo>
                  <a:pt x="2383" y="597"/>
                </a:lnTo>
                <a:lnTo>
                  <a:pt x="2363" y="617"/>
                </a:lnTo>
                <a:lnTo>
                  <a:pt x="2342" y="638"/>
                </a:lnTo>
                <a:lnTo>
                  <a:pt x="2322" y="658"/>
                </a:lnTo>
                <a:lnTo>
                  <a:pt x="2303" y="678"/>
                </a:lnTo>
                <a:lnTo>
                  <a:pt x="2337" y="713"/>
                </a:lnTo>
                <a:lnTo>
                  <a:pt x="2372" y="747"/>
                </a:lnTo>
                <a:lnTo>
                  <a:pt x="2406" y="782"/>
                </a:lnTo>
                <a:lnTo>
                  <a:pt x="2440" y="816"/>
                </a:lnTo>
                <a:lnTo>
                  <a:pt x="2475" y="852"/>
                </a:lnTo>
                <a:lnTo>
                  <a:pt x="2510" y="886"/>
                </a:lnTo>
                <a:lnTo>
                  <a:pt x="2545" y="921"/>
                </a:lnTo>
                <a:lnTo>
                  <a:pt x="2579" y="955"/>
                </a:lnTo>
                <a:lnTo>
                  <a:pt x="2606" y="980"/>
                </a:lnTo>
                <a:lnTo>
                  <a:pt x="2619" y="991"/>
                </a:lnTo>
                <a:lnTo>
                  <a:pt x="2630" y="998"/>
                </a:lnTo>
                <a:lnTo>
                  <a:pt x="2643" y="1006"/>
                </a:lnTo>
                <a:lnTo>
                  <a:pt x="2654" y="1011"/>
                </a:lnTo>
                <a:lnTo>
                  <a:pt x="2666" y="1015"/>
                </a:lnTo>
                <a:lnTo>
                  <a:pt x="2677" y="1017"/>
                </a:lnTo>
                <a:lnTo>
                  <a:pt x="2689" y="1017"/>
                </a:lnTo>
                <a:lnTo>
                  <a:pt x="2700" y="1016"/>
                </a:lnTo>
                <a:lnTo>
                  <a:pt x="2713" y="1014"/>
                </a:lnTo>
                <a:lnTo>
                  <a:pt x="2724" y="1009"/>
                </a:lnTo>
                <a:lnTo>
                  <a:pt x="2737" y="1001"/>
                </a:lnTo>
                <a:lnTo>
                  <a:pt x="2751" y="992"/>
                </a:lnTo>
                <a:lnTo>
                  <a:pt x="2764" y="980"/>
                </a:lnTo>
                <a:lnTo>
                  <a:pt x="2778" y="968"/>
                </a:lnTo>
                <a:lnTo>
                  <a:pt x="2787" y="959"/>
                </a:lnTo>
                <a:lnTo>
                  <a:pt x="2794" y="950"/>
                </a:lnTo>
                <a:lnTo>
                  <a:pt x="2803" y="941"/>
                </a:lnTo>
                <a:lnTo>
                  <a:pt x="2811" y="932"/>
                </a:lnTo>
                <a:lnTo>
                  <a:pt x="2819" y="923"/>
                </a:lnTo>
                <a:lnTo>
                  <a:pt x="2828" y="913"/>
                </a:lnTo>
                <a:lnTo>
                  <a:pt x="2835" y="904"/>
                </a:lnTo>
                <a:lnTo>
                  <a:pt x="2842" y="894"/>
                </a:lnTo>
                <a:lnTo>
                  <a:pt x="2871" y="923"/>
                </a:lnTo>
                <a:lnTo>
                  <a:pt x="2900" y="951"/>
                </a:lnTo>
                <a:lnTo>
                  <a:pt x="2928" y="980"/>
                </a:lnTo>
                <a:lnTo>
                  <a:pt x="2957" y="1009"/>
                </a:lnTo>
                <a:lnTo>
                  <a:pt x="2985" y="1038"/>
                </a:lnTo>
                <a:lnTo>
                  <a:pt x="3015" y="1066"/>
                </a:lnTo>
                <a:lnTo>
                  <a:pt x="3043" y="1095"/>
                </a:lnTo>
                <a:lnTo>
                  <a:pt x="3072" y="1123"/>
                </a:lnTo>
                <a:lnTo>
                  <a:pt x="3049" y="1148"/>
                </a:lnTo>
                <a:lnTo>
                  <a:pt x="3026" y="1172"/>
                </a:lnTo>
                <a:lnTo>
                  <a:pt x="3003" y="1199"/>
                </a:lnTo>
                <a:lnTo>
                  <a:pt x="2980" y="1224"/>
                </a:lnTo>
                <a:lnTo>
                  <a:pt x="2957" y="1251"/>
                </a:lnTo>
                <a:lnTo>
                  <a:pt x="2934" y="1276"/>
                </a:lnTo>
                <a:lnTo>
                  <a:pt x="2910" y="1303"/>
                </a:lnTo>
                <a:lnTo>
                  <a:pt x="2886" y="1327"/>
                </a:lnTo>
                <a:lnTo>
                  <a:pt x="2862" y="1352"/>
                </a:lnTo>
                <a:lnTo>
                  <a:pt x="2836" y="1374"/>
                </a:lnTo>
                <a:lnTo>
                  <a:pt x="2811" y="1396"/>
                </a:lnTo>
                <a:lnTo>
                  <a:pt x="2783" y="1418"/>
                </a:lnTo>
                <a:lnTo>
                  <a:pt x="2756" y="1436"/>
                </a:lnTo>
                <a:lnTo>
                  <a:pt x="2727" y="1452"/>
                </a:lnTo>
                <a:lnTo>
                  <a:pt x="2712" y="1459"/>
                </a:lnTo>
                <a:lnTo>
                  <a:pt x="2696" y="1465"/>
                </a:lnTo>
                <a:lnTo>
                  <a:pt x="2681" y="1470"/>
                </a:lnTo>
                <a:lnTo>
                  <a:pt x="2666" y="1474"/>
                </a:lnTo>
                <a:lnTo>
                  <a:pt x="2650" y="1476"/>
                </a:lnTo>
                <a:lnTo>
                  <a:pt x="2634" y="1479"/>
                </a:lnTo>
                <a:lnTo>
                  <a:pt x="2617" y="1480"/>
                </a:lnTo>
                <a:lnTo>
                  <a:pt x="2601" y="1480"/>
                </a:lnTo>
                <a:lnTo>
                  <a:pt x="2584" y="1478"/>
                </a:lnTo>
                <a:lnTo>
                  <a:pt x="2566" y="1475"/>
                </a:lnTo>
                <a:lnTo>
                  <a:pt x="2550" y="1471"/>
                </a:lnTo>
                <a:lnTo>
                  <a:pt x="2532" y="1465"/>
                </a:lnTo>
                <a:lnTo>
                  <a:pt x="2513" y="1459"/>
                </a:lnTo>
                <a:lnTo>
                  <a:pt x="2495" y="1450"/>
                </a:lnTo>
                <a:lnTo>
                  <a:pt x="2476" y="1439"/>
                </a:lnTo>
                <a:lnTo>
                  <a:pt x="2458" y="1427"/>
                </a:lnTo>
                <a:lnTo>
                  <a:pt x="2438" y="1414"/>
                </a:lnTo>
                <a:lnTo>
                  <a:pt x="2419" y="1397"/>
                </a:lnTo>
                <a:lnTo>
                  <a:pt x="2398" y="1381"/>
                </a:lnTo>
                <a:lnTo>
                  <a:pt x="2379" y="1360"/>
                </a:lnTo>
                <a:lnTo>
                  <a:pt x="2331" y="1313"/>
                </a:lnTo>
                <a:lnTo>
                  <a:pt x="2284" y="1266"/>
                </a:lnTo>
                <a:lnTo>
                  <a:pt x="2237" y="1219"/>
                </a:lnTo>
                <a:lnTo>
                  <a:pt x="2189" y="1170"/>
                </a:lnTo>
                <a:lnTo>
                  <a:pt x="2141" y="1123"/>
                </a:lnTo>
                <a:lnTo>
                  <a:pt x="2094" y="1076"/>
                </a:lnTo>
                <a:lnTo>
                  <a:pt x="2047" y="1029"/>
                </a:lnTo>
                <a:lnTo>
                  <a:pt x="2000" y="982"/>
                </a:lnTo>
                <a:lnTo>
                  <a:pt x="1983" y="997"/>
                </a:lnTo>
                <a:lnTo>
                  <a:pt x="1968" y="1014"/>
                </a:lnTo>
                <a:lnTo>
                  <a:pt x="1951" y="1029"/>
                </a:lnTo>
                <a:lnTo>
                  <a:pt x="1935" y="1046"/>
                </a:lnTo>
                <a:lnTo>
                  <a:pt x="1919" y="1061"/>
                </a:lnTo>
                <a:lnTo>
                  <a:pt x="1903" y="1077"/>
                </a:lnTo>
                <a:lnTo>
                  <a:pt x="1888" y="1094"/>
                </a:lnTo>
                <a:lnTo>
                  <a:pt x="1871" y="1109"/>
                </a:lnTo>
                <a:lnTo>
                  <a:pt x="1891" y="1117"/>
                </a:lnTo>
                <a:lnTo>
                  <a:pt x="1913" y="1126"/>
                </a:lnTo>
                <a:lnTo>
                  <a:pt x="1933" y="1135"/>
                </a:lnTo>
                <a:lnTo>
                  <a:pt x="1954" y="1145"/>
                </a:lnTo>
                <a:lnTo>
                  <a:pt x="1975" y="1156"/>
                </a:lnTo>
                <a:lnTo>
                  <a:pt x="1996" y="1168"/>
                </a:lnTo>
                <a:lnTo>
                  <a:pt x="2038" y="1195"/>
                </a:lnTo>
                <a:lnTo>
                  <a:pt x="2079" y="1224"/>
                </a:lnTo>
                <a:lnTo>
                  <a:pt x="2121" y="1257"/>
                </a:lnTo>
                <a:lnTo>
                  <a:pt x="2163" y="1294"/>
                </a:lnTo>
                <a:lnTo>
                  <a:pt x="2203" y="1334"/>
                </a:lnTo>
                <a:lnTo>
                  <a:pt x="2131" y="1406"/>
                </a:lnTo>
                <a:lnTo>
                  <a:pt x="2058" y="1479"/>
                </a:lnTo>
                <a:lnTo>
                  <a:pt x="1986" y="1552"/>
                </a:lnTo>
                <a:lnTo>
                  <a:pt x="1913" y="1624"/>
                </a:lnTo>
                <a:lnTo>
                  <a:pt x="1840" y="1697"/>
                </a:lnTo>
                <a:lnTo>
                  <a:pt x="1768" y="1771"/>
                </a:lnTo>
                <a:lnTo>
                  <a:pt x="1695" y="1844"/>
                </a:lnTo>
                <a:lnTo>
                  <a:pt x="1623" y="1916"/>
                </a:lnTo>
                <a:lnTo>
                  <a:pt x="1640" y="1930"/>
                </a:lnTo>
                <a:lnTo>
                  <a:pt x="1660" y="1943"/>
                </a:lnTo>
                <a:lnTo>
                  <a:pt x="1679" y="1955"/>
                </a:lnTo>
                <a:lnTo>
                  <a:pt x="1699" y="1965"/>
                </a:lnTo>
                <a:lnTo>
                  <a:pt x="1718" y="1971"/>
                </a:lnTo>
                <a:lnTo>
                  <a:pt x="1739" y="1978"/>
                </a:lnTo>
                <a:lnTo>
                  <a:pt x="1759" y="1981"/>
                </a:lnTo>
                <a:lnTo>
                  <a:pt x="1778" y="1983"/>
                </a:lnTo>
                <a:lnTo>
                  <a:pt x="1798" y="1983"/>
                </a:lnTo>
                <a:lnTo>
                  <a:pt x="1819" y="1980"/>
                </a:lnTo>
                <a:lnTo>
                  <a:pt x="1838" y="1975"/>
                </a:lnTo>
                <a:lnTo>
                  <a:pt x="1858" y="1969"/>
                </a:lnTo>
                <a:lnTo>
                  <a:pt x="1877" y="1960"/>
                </a:lnTo>
                <a:lnTo>
                  <a:pt x="1896" y="1948"/>
                </a:lnTo>
                <a:lnTo>
                  <a:pt x="1914" y="1934"/>
                </a:lnTo>
                <a:lnTo>
                  <a:pt x="1933" y="1918"/>
                </a:lnTo>
                <a:lnTo>
                  <a:pt x="1949" y="1901"/>
                </a:lnTo>
                <a:lnTo>
                  <a:pt x="1963" y="1882"/>
                </a:lnTo>
                <a:lnTo>
                  <a:pt x="1975" y="1860"/>
                </a:lnTo>
                <a:lnTo>
                  <a:pt x="1982" y="1849"/>
                </a:lnTo>
                <a:lnTo>
                  <a:pt x="1987" y="1837"/>
                </a:lnTo>
                <a:lnTo>
                  <a:pt x="1991" y="1825"/>
                </a:lnTo>
                <a:lnTo>
                  <a:pt x="1993" y="1811"/>
                </a:lnTo>
                <a:lnTo>
                  <a:pt x="1996" y="1798"/>
                </a:lnTo>
                <a:lnTo>
                  <a:pt x="1997" y="1784"/>
                </a:lnTo>
                <a:lnTo>
                  <a:pt x="1996" y="1768"/>
                </a:lnTo>
                <a:lnTo>
                  <a:pt x="1995" y="1754"/>
                </a:lnTo>
                <a:lnTo>
                  <a:pt x="1991" y="1739"/>
                </a:lnTo>
                <a:lnTo>
                  <a:pt x="1986" y="1724"/>
                </a:lnTo>
                <a:lnTo>
                  <a:pt x="2023" y="1687"/>
                </a:lnTo>
                <a:lnTo>
                  <a:pt x="2058" y="1651"/>
                </a:lnTo>
                <a:lnTo>
                  <a:pt x="2095" y="1614"/>
                </a:lnTo>
                <a:lnTo>
                  <a:pt x="2131" y="1578"/>
                </a:lnTo>
                <a:lnTo>
                  <a:pt x="2166" y="1543"/>
                </a:lnTo>
                <a:lnTo>
                  <a:pt x="2203" y="1506"/>
                </a:lnTo>
                <a:lnTo>
                  <a:pt x="2239" y="1470"/>
                </a:lnTo>
                <a:lnTo>
                  <a:pt x="2276" y="1433"/>
                </a:lnTo>
                <a:lnTo>
                  <a:pt x="2286" y="1456"/>
                </a:lnTo>
                <a:lnTo>
                  <a:pt x="2296" y="1478"/>
                </a:lnTo>
                <a:lnTo>
                  <a:pt x="2305" y="1499"/>
                </a:lnTo>
                <a:lnTo>
                  <a:pt x="2312" y="1522"/>
                </a:lnTo>
                <a:lnTo>
                  <a:pt x="2318" y="1545"/>
                </a:lnTo>
                <a:lnTo>
                  <a:pt x="2323" y="1567"/>
                </a:lnTo>
                <a:lnTo>
                  <a:pt x="2327" y="1590"/>
                </a:lnTo>
                <a:lnTo>
                  <a:pt x="2331" y="1613"/>
                </a:lnTo>
                <a:lnTo>
                  <a:pt x="2332" y="1636"/>
                </a:lnTo>
                <a:lnTo>
                  <a:pt x="2333" y="1659"/>
                </a:lnTo>
                <a:lnTo>
                  <a:pt x="2333" y="1680"/>
                </a:lnTo>
                <a:lnTo>
                  <a:pt x="2332" y="1703"/>
                </a:lnTo>
                <a:lnTo>
                  <a:pt x="2330" y="1726"/>
                </a:lnTo>
                <a:lnTo>
                  <a:pt x="2326" y="1748"/>
                </a:lnTo>
                <a:lnTo>
                  <a:pt x="2322" y="1771"/>
                </a:lnTo>
                <a:lnTo>
                  <a:pt x="2317" y="1793"/>
                </a:lnTo>
                <a:lnTo>
                  <a:pt x="2312" y="1814"/>
                </a:lnTo>
                <a:lnTo>
                  <a:pt x="2304" y="1837"/>
                </a:lnTo>
                <a:lnTo>
                  <a:pt x="2296" y="1859"/>
                </a:lnTo>
                <a:lnTo>
                  <a:pt x="2289" y="1879"/>
                </a:lnTo>
                <a:lnTo>
                  <a:pt x="2280" y="1901"/>
                </a:lnTo>
                <a:lnTo>
                  <a:pt x="2270" y="1923"/>
                </a:lnTo>
                <a:lnTo>
                  <a:pt x="2258" y="1943"/>
                </a:lnTo>
                <a:lnTo>
                  <a:pt x="2247" y="1964"/>
                </a:lnTo>
                <a:lnTo>
                  <a:pt x="2235" y="1983"/>
                </a:lnTo>
                <a:lnTo>
                  <a:pt x="2223" y="2003"/>
                </a:lnTo>
                <a:lnTo>
                  <a:pt x="2194" y="2041"/>
                </a:lnTo>
                <a:lnTo>
                  <a:pt x="2164" y="2078"/>
                </a:lnTo>
                <a:lnTo>
                  <a:pt x="2131" y="2113"/>
                </a:lnTo>
                <a:lnTo>
                  <a:pt x="2107" y="2136"/>
                </a:lnTo>
                <a:lnTo>
                  <a:pt x="2082" y="2157"/>
                </a:lnTo>
                <a:lnTo>
                  <a:pt x="2057" y="2178"/>
                </a:lnTo>
                <a:lnTo>
                  <a:pt x="2031" y="2198"/>
                </a:lnTo>
                <a:lnTo>
                  <a:pt x="2006" y="2216"/>
                </a:lnTo>
                <a:lnTo>
                  <a:pt x="1979" y="2233"/>
                </a:lnTo>
                <a:lnTo>
                  <a:pt x="1953" y="2248"/>
                </a:lnTo>
                <a:lnTo>
                  <a:pt x="1926" y="2262"/>
                </a:lnTo>
                <a:lnTo>
                  <a:pt x="1899" y="2273"/>
                </a:lnTo>
                <a:lnTo>
                  <a:pt x="1871" y="2285"/>
                </a:lnTo>
                <a:lnTo>
                  <a:pt x="1844" y="2295"/>
                </a:lnTo>
                <a:lnTo>
                  <a:pt x="1816" y="2303"/>
                </a:lnTo>
                <a:lnTo>
                  <a:pt x="1788" y="2309"/>
                </a:lnTo>
                <a:lnTo>
                  <a:pt x="1760" y="2314"/>
                </a:lnTo>
                <a:lnTo>
                  <a:pt x="1732" y="2318"/>
                </a:lnTo>
                <a:lnTo>
                  <a:pt x="1703" y="2321"/>
                </a:lnTo>
                <a:lnTo>
                  <a:pt x="1675" y="2322"/>
                </a:lnTo>
                <a:lnTo>
                  <a:pt x="1647" y="2321"/>
                </a:lnTo>
                <a:lnTo>
                  <a:pt x="1619" y="2318"/>
                </a:lnTo>
                <a:lnTo>
                  <a:pt x="1590" y="2314"/>
                </a:lnTo>
                <a:lnTo>
                  <a:pt x="1561" y="2309"/>
                </a:lnTo>
                <a:lnTo>
                  <a:pt x="1533" y="2301"/>
                </a:lnTo>
                <a:lnTo>
                  <a:pt x="1505" y="2294"/>
                </a:lnTo>
                <a:lnTo>
                  <a:pt x="1479" y="2282"/>
                </a:lnTo>
                <a:lnTo>
                  <a:pt x="1451" y="2271"/>
                </a:lnTo>
                <a:lnTo>
                  <a:pt x="1424" y="2257"/>
                </a:lnTo>
                <a:lnTo>
                  <a:pt x="1397" y="2241"/>
                </a:lnTo>
                <a:lnTo>
                  <a:pt x="1370" y="2225"/>
                </a:lnTo>
                <a:lnTo>
                  <a:pt x="1344" y="2206"/>
                </a:lnTo>
                <a:lnTo>
                  <a:pt x="1318" y="2185"/>
                </a:lnTo>
                <a:lnTo>
                  <a:pt x="1293" y="2164"/>
                </a:lnTo>
                <a:lnTo>
                  <a:pt x="1267" y="2139"/>
                </a:lnTo>
                <a:lnTo>
                  <a:pt x="1238" y="2108"/>
                </a:lnTo>
                <a:lnTo>
                  <a:pt x="1210" y="2074"/>
                </a:lnTo>
                <a:lnTo>
                  <a:pt x="1186" y="2040"/>
                </a:lnTo>
                <a:lnTo>
                  <a:pt x="1163" y="2004"/>
                </a:lnTo>
                <a:lnTo>
                  <a:pt x="1144" y="1969"/>
                </a:lnTo>
                <a:lnTo>
                  <a:pt x="1127" y="1932"/>
                </a:lnTo>
                <a:lnTo>
                  <a:pt x="1113" y="1893"/>
                </a:lnTo>
                <a:lnTo>
                  <a:pt x="1103" y="1854"/>
                </a:lnTo>
                <a:lnTo>
                  <a:pt x="1069" y="1854"/>
                </a:lnTo>
                <a:lnTo>
                  <a:pt x="1035" y="1854"/>
                </a:lnTo>
                <a:lnTo>
                  <a:pt x="1001" y="1854"/>
                </a:lnTo>
                <a:lnTo>
                  <a:pt x="968" y="1854"/>
                </a:lnTo>
                <a:lnTo>
                  <a:pt x="934" y="1854"/>
                </a:lnTo>
                <a:lnTo>
                  <a:pt x="900" y="1854"/>
                </a:lnTo>
                <a:lnTo>
                  <a:pt x="866" y="1854"/>
                </a:lnTo>
                <a:lnTo>
                  <a:pt x="832" y="1854"/>
                </a:lnTo>
                <a:lnTo>
                  <a:pt x="851" y="1873"/>
                </a:lnTo>
                <a:lnTo>
                  <a:pt x="869" y="1891"/>
                </a:lnTo>
                <a:lnTo>
                  <a:pt x="888" y="1910"/>
                </a:lnTo>
                <a:lnTo>
                  <a:pt x="906" y="1928"/>
                </a:lnTo>
                <a:lnTo>
                  <a:pt x="925" y="1947"/>
                </a:lnTo>
                <a:lnTo>
                  <a:pt x="944" y="1966"/>
                </a:lnTo>
                <a:lnTo>
                  <a:pt x="962" y="1984"/>
                </a:lnTo>
                <a:lnTo>
                  <a:pt x="981" y="2003"/>
                </a:lnTo>
                <a:lnTo>
                  <a:pt x="943" y="2040"/>
                </a:lnTo>
                <a:lnTo>
                  <a:pt x="904" y="2078"/>
                </a:lnTo>
                <a:lnTo>
                  <a:pt x="866" y="2117"/>
                </a:lnTo>
                <a:lnTo>
                  <a:pt x="829" y="2155"/>
                </a:lnTo>
                <a:lnTo>
                  <a:pt x="791" y="2192"/>
                </a:lnTo>
                <a:lnTo>
                  <a:pt x="753" y="2230"/>
                </a:lnTo>
                <a:lnTo>
                  <a:pt x="716" y="2268"/>
                </a:lnTo>
                <a:lnTo>
                  <a:pt x="678" y="2305"/>
                </a:lnTo>
                <a:lnTo>
                  <a:pt x="653" y="2282"/>
                </a:lnTo>
                <a:lnTo>
                  <a:pt x="630" y="2259"/>
                </a:lnTo>
                <a:lnTo>
                  <a:pt x="608" y="2235"/>
                </a:lnTo>
                <a:lnTo>
                  <a:pt x="583" y="2212"/>
                </a:lnTo>
                <a:lnTo>
                  <a:pt x="560" y="2188"/>
                </a:lnTo>
                <a:lnTo>
                  <a:pt x="536" y="2165"/>
                </a:lnTo>
                <a:lnTo>
                  <a:pt x="513" y="2142"/>
                </a:lnTo>
                <a:lnTo>
                  <a:pt x="490" y="2118"/>
                </a:lnTo>
                <a:lnTo>
                  <a:pt x="429" y="2118"/>
                </a:lnTo>
                <a:lnTo>
                  <a:pt x="367" y="2118"/>
                </a:lnTo>
                <a:lnTo>
                  <a:pt x="306" y="2118"/>
                </a:lnTo>
                <a:lnTo>
                  <a:pt x="245" y="2118"/>
                </a:lnTo>
                <a:lnTo>
                  <a:pt x="183" y="2118"/>
                </a:lnTo>
                <a:lnTo>
                  <a:pt x="122" y="2118"/>
                </a:lnTo>
                <a:lnTo>
                  <a:pt x="61" y="2118"/>
                </a:lnTo>
                <a:lnTo>
                  <a:pt x="0" y="2118"/>
                </a:lnTo>
                <a:lnTo>
                  <a:pt x="31" y="2148"/>
                </a:lnTo>
                <a:lnTo>
                  <a:pt x="61" y="2179"/>
                </a:lnTo>
                <a:lnTo>
                  <a:pt x="92" y="2210"/>
                </a:lnTo>
                <a:lnTo>
                  <a:pt x="122" y="2240"/>
                </a:lnTo>
                <a:lnTo>
                  <a:pt x="153" y="2271"/>
                </a:lnTo>
                <a:lnTo>
                  <a:pt x="183" y="2301"/>
                </a:lnTo>
                <a:lnTo>
                  <a:pt x="214" y="2333"/>
                </a:lnTo>
                <a:lnTo>
                  <a:pt x="246" y="2364"/>
                </a:lnTo>
                <a:lnTo>
                  <a:pt x="265" y="2343"/>
                </a:lnTo>
                <a:lnTo>
                  <a:pt x="285" y="2323"/>
                </a:lnTo>
                <a:lnTo>
                  <a:pt x="306" y="2303"/>
                </a:lnTo>
                <a:lnTo>
                  <a:pt x="326" y="2282"/>
                </a:lnTo>
                <a:lnTo>
                  <a:pt x="346" y="2262"/>
                </a:lnTo>
                <a:lnTo>
                  <a:pt x="367" y="2241"/>
                </a:lnTo>
                <a:lnTo>
                  <a:pt x="387" y="2221"/>
                </a:lnTo>
                <a:lnTo>
                  <a:pt x="408" y="2201"/>
                </a:lnTo>
                <a:lnTo>
                  <a:pt x="430" y="2225"/>
                </a:lnTo>
                <a:lnTo>
                  <a:pt x="453" y="2248"/>
                </a:lnTo>
                <a:lnTo>
                  <a:pt x="478" y="2271"/>
                </a:lnTo>
                <a:lnTo>
                  <a:pt x="501" y="2295"/>
                </a:lnTo>
                <a:lnTo>
                  <a:pt x="523" y="2318"/>
                </a:lnTo>
                <a:lnTo>
                  <a:pt x="548" y="2341"/>
                </a:lnTo>
                <a:lnTo>
                  <a:pt x="571" y="2365"/>
                </a:lnTo>
                <a:lnTo>
                  <a:pt x="594" y="2388"/>
                </a:lnTo>
                <a:lnTo>
                  <a:pt x="573" y="2408"/>
                </a:lnTo>
                <a:lnTo>
                  <a:pt x="554" y="2429"/>
                </a:lnTo>
                <a:lnTo>
                  <a:pt x="534" y="2449"/>
                </a:lnTo>
                <a:lnTo>
                  <a:pt x="513" y="2470"/>
                </a:lnTo>
                <a:lnTo>
                  <a:pt x="493" y="2489"/>
                </a:lnTo>
                <a:lnTo>
                  <a:pt x="473" y="2509"/>
                </a:lnTo>
                <a:lnTo>
                  <a:pt x="452" y="2530"/>
                </a:lnTo>
                <a:lnTo>
                  <a:pt x="432" y="2550"/>
                </a:lnTo>
                <a:lnTo>
                  <a:pt x="466" y="2584"/>
                </a:lnTo>
                <a:lnTo>
                  <a:pt x="501" y="2620"/>
                </a:lnTo>
                <a:lnTo>
                  <a:pt x="536" y="2655"/>
                </a:lnTo>
                <a:lnTo>
                  <a:pt x="571" y="2689"/>
                </a:lnTo>
                <a:lnTo>
                  <a:pt x="605" y="2723"/>
                </a:lnTo>
                <a:lnTo>
                  <a:pt x="639" y="2758"/>
                </a:lnTo>
                <a:lnTo>
                  <a:pt x="674" y="2792"/>
                </a:lnTo>
                <a:lnTo>
                  <a:pt x="708" y="2828"/>
                </a:lnTo>
                <a:lnTo>
                  <a:pt x="735" y="2852"/>
                </a:lnTo>
                <a:lnTo>
                  <a:pt x="748" y="2862"/>
                </a:lnTo>
                <a:lnTo>
                  <a:pt x="760" y="2871"/>
                </a:lnTo>
                <a:lnTo>
                  <a:pt x="772" y="2878"/>
                </a:lnTo>
                <a:lnTo>
                  <a:pt x="783" y="2884"/>
                </a:lnTo>
                <a:lnTo>
                  <a:pt x="795" y="2888"/>
                </a:lnTo>
                <a:lnTo>
                  <a:pt x="807" y="2890"/>
                </a:lnTo>
                <a:lnTo>
                  <a:pt x="819" y="2890"/>
                </a:lnTo>
                <a:lnTo>
                  <a:pt x="830" y="2889"/>
                </a:lnTo>
                <a:lnTo>
                  <a:pt x="842" y="2885"/>
                </a:lnTo>
                <a:lnTo>
                  <a:pt x="855" y="2880"/>
                </a:lnTo>
                <a:lnTo>
                  <a:pt x="867" y="2874"/>
                </a:lnTo>
                <a:lnTo>
                  <a:pt x="880" y="2864"/>
                </a:lnTo>
                <a:lnTo>
                  <a:pt x="894" y="2853"/>
                </a:lnTo>
                <a:lnTo>
                  <a:pt x="908" y="2839"/>
                </a:lnTo>
                <a:lnTo>
                  <a:pt x="916" y="2831"/>
                </a:lnTo>
                <a:lnTo>
                  <a:pt x="925" y="2822"/>
                </a:lnTo>
                <a:lnTo>
                  <a:pt x="932" y="2813"/>
                </a:lnTo>
                <a:lnTo>
                  <a:pt x="941" y="2804"/>
                </a:lnTo>
                <a:lnTo>
                  <a:pt x="949" y="2795"/>
                </a:lnTo>
                <a:lnTo>
                  <a:pt x="957" y="2786"/>
                </a:lnTo>
                <a:lnTo>
                  <a:pt x="964" y="2776"/>
                </a:lnTo>
                <a:lnTo>
                  <a:pt x="972" y="2767"/>
                </a:lnTo>
                <a:lnTo>
                  <a:pt x="1001" y="2795"/>
                </a:lnTo>
                <a:lnTo>
                  <a:pt x="1029" y="2824"/>
                </a:lnTo>
                <a:lnTo>
                  <a:pt x="1058" y="2852"/>
                </a:lnTo>
                <a:lnTo>
                  <a:pt x="1086" y="2882"/>
                </a:lnTo>
                <a:lnTo>
                  <a:pt x="1116" y="2910"/>
                </a:lnTo>
                <a:lnTo>
                  <a:pt x="1144" y="2939"/>
                </a:lnTo>
                <a:lnTo>
                  <a:pt x="1173" y="2967"/>
                </a:lnTo>
                <a:lnTo>
                  <a:pt x="1201" y="2996"/>
                </a:lnTo>
                <a:lnTo>
                  <a:pt x="1178" y="3019"/>
                </a:lnTo>
                <a:lnTo>
                  <a:pt x="1155" y="3045"/>
                </a:lnTo>
                <a:lnTo>
                  <a:pt x="1132" y="3070"/>
                </a:lnTo>
                <a:lnTo>
                  <a:pt x="1109" y="3097"/>
                </a:lnTo>
                <a:lnTo>
                  <a:pt x="1086" y="3122"/>
                </a:lnTo>
                <a:lnTo>
                  <a:pt x="1063" y="3149"/>
                </a:lnTo>
                <a:lnTo>
                  <a:pt x="1041" y="3175"/>
                </a:lnTo>
                <a:lnTo>
                  <a:pt x="1016" y="3199"/>
                </a:lnTo>
                <a:lnTo>
                  <a:pt x="996" y="3219"/>
                </a:lnTo>
                <a:lnTo>
                  <a:pt x="976" y="3239"/>
                </a:lnTo>
                <a:lnTo>
                  <a:pt x="955" y="3256"/>
                </a:lnTo>
                <a:lnTo>
                  <a:pt x="934" y="3274"/>
                </a:lnTo>
                <a:lnTo>
                  <a:pt x="912" y="3291"/>
                </a:lnTo>
                <a:lnTo>
                  <a:pt x="889" y="3305"/>
                </a:lnTo>
                <a:lnTo>
                  <a:pt x="866" y="3319"/>
                </a:lnTo>
                <a:lnTo>
                  <a:pt x="843" y="3330"/>
                </a:lnTo>
                <a:lnTo>
                  <a:pt x="836" y="3333"/>
                </a:lnTo>
                <a:lnTo>
                  <a:pt x="829" y="3335"/>
                </a:lnTo>
                <a:lnTo>
                  <a:pt x="822" y="3338"/>
                </a:lnTo>
                <a:lnTo>
                  <a:pt x="815" y="3342"/>
                </a:lnTo>
                <a:lnTo>
                  <a:pt x="807" y="3344"/>
                </a:lnTo>
                <a:lnTo>
                  <a:pt x="801" y="3347"/>
                </a:lnTo>
                <a:lnTo>
                  <a:pt x="795" y="3349"/>
                </a:lnTo>
                <a:lnTo>
                  <a:pt x="787" y="3352"/>
                </a:lnTo>
                <a:lnTo>
                  <a:pt x="1160" y="3352"/>
                </a:lnTo>
                <a:lnTo>
                  <a:pt x="1533" y="3352"/>
                </a:lnTo>
                <a:lnTo>
                  <a:pt x="1905" y="3352"/>
                </a:lnTo>
                <a:lnTo>
                  <a:pt x="2279" y="3352"/>
                </a:lnTo>
                <a:lnTo>
                  <a:pt x="2652" y="3352"/>
                </a:lnTo>
                <a:lnTo>
                  <a:pt x="3024" y="3352"/>
                </a:lnTo>
                <a:lnTo>
                  <a:pt x="3397" y="3352"/>
                </a:lnTo>
                <a:lnTo>
                  <a:pt x="3770" y="3352"/>
                </a:lnTo>
                <a:lnTo>
                  <a:pt x="3770" y="2971"/>
                </a:lnTo>
                <a:lnTo>
                  <a:pt x="3770" y="2588"/>
                </a:lnTo>
                <a:lnTo>
                  <a:pt x="3770" y="2207"/>
                </a:lnTo>
                <a:lnTo>
                  <a:pt x="3770" y="1825"/>
                </a:lnTo>
                <a:lnTo>
                  <a:pt x="3770" y="1443"/>
                </a:lnTo>
                <a:lnTo>
                  <a:pt x="3770" y="1062"/>
                </a:lnTo>
                <a:lnTo>
                  <a:pt x="3770" y="680"/>
                </a:lnTo>
                <a:lnTo>
                  <a:pt x="3770" y="298"/>
                </a:lnTo>
                <a:lnTo>
                  <a:pt x="3767" y="307"/>
                </a:lnTo>
                <a:lnTo>
                  <a:pt x="3765" y="316"/>
                </a:lnTo>
                <a:lnTo>
                  <a:pt x="3762" y="326"/>
                </a:lnTo>
                <a:lnTo>
                  <a:pt x="3760" y="335"/>
                </a:lnTo>
                <a:lnTo>
                  <a:pt x="3757" y="346"/>
                </a:lnTo>
                <a:lnTo>
                  <a:pt x="3755" y="354"/>
                </a:lnTo>
                <a:lnTo>
                  <a:pt x="3752" y="363"/>
                </a:lnTo>
                <a:lnTo>
                  <a:pt x="3750" y="374"/>
                </a:lnTo>
                <a:close/>
                <a:moveTo>
                  <a:pt x="1284" y="2913"/>
                </a:moveTo>
                <a:lnTo>
                  <a:pt x="1218" y="2847"/>
                </a:lnTo>
                <a:lnTo>
                  <a:pt x="1151" y="2781"/>
                </a:lnTo>
                <a:lnTo>
                  <a:pt x="1085" y="2714"/>
                </a:lnTo>
                <a:lnTo>
                  <a:pt x="1020" y="2648"/>
                </a:lnTo>
                <a:lnTo>
                  <a:pt x="954" y="2582"/>
                </a:lnTo>
                <a:lnTo>
                  <a:pt x="888" y="2516"/>
                </a:lnTo>
                <a:lnTo>
                  <a:pt x="822" y="2451"/>
                </a:lnTo>
                <a:lnTo>
                  <a:pt x="755" y="2384"/>
                </a:lnTo>
                <a:lnTo>
                  <a:pt x="793" y="2346"/>
                </a:lnTo>
                <a:lnTo>
                  <a:pt x="830" y="2308"/>
                </a:lnTo>
                <a:lnTo>
                  <a:pt x="869" y="2270"/>
                </a:lnTo>
                <a:lnTo>
                  <a:pt x="907" y="2233"/>
                </a:lnTo>
                <a:lnTo>
                  <a:pt x="945" y="2194"/>
                </a:lnTo>
                <a:lnTo>
                  <a:pt x="982" y="2156"/>
                </a:lnTo>
                <a:lnTo>
                  <a:pt x="1020" y="2119"/>
                </a:lnTo>
                <a:lnTo>
                  <a:pt x="1058" y="2081"/>
                </a:lnTo>
                <a:lnTo>
                  <a:pt x="1125" y="2147"/>
                </a:lnTo>
                <a:lnTo>
                  <a:pt x="1191" y="2213"/>
                </a:lnTo>
                <a:lnTo>
                  <a:pt x="1256" y="2278"/>
                </a:lnTo>
                <a:lnTo>
                  <a:pt x="1322" y="2345"/>
                </a:lnTo>
                <a:lnTo>
                  <a:pt x="1388" y="2411"/>
                </a:lnTo>
                <a:lnTo>
                  <a:pt x="1455" y="2477"/>
                </a:lnTo>
                <a:lnTo>
                  <a:pt x="1521" y="2544"/>
                </a:lnTo>
                <a:lnTo>
                  <a:pt x="1587" y="2610"/>
                </a:lnTo>
                <a:lnTo>
                  <a:pt x="1549" y="2648"/>
                </a:lnTo>
                <a:lnTo>
                  <a:pt x="1512" y="2685"/>
                </a:lnTo>
                <a:lnTo>
                  <a:pt x="1474" y="2723"/>
                </a:lnTo>
                <a:lnTo>
                  <a:pt x="1435" y="2762"/>
                </a:lnTo>
                <a:lnTo>
                  <a:pt x="1397" y="2800"/>
                </a:lnTo>
                <a:lnTo>
                  <a:pt x="1360" y="2837"/>
                </a:lnTo>
                <a:lnTo>
                  <a:pt x="1322" y="2875"/>
                </a:lnTo>
                <a:lnTo>
                  <a:pt x="1284" y="2913"/>
                </a:lnTo>
                <a:close/>
              </a:path>
            </a:pathLst>
          </a:custGeom>
          <a:solidFill>
            <a:srgbClr val="76CE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48400" y="6540500"/>
            <a:ext cx="1435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2012-01-23</a:t>
            </a:r>
            <a:endParaRPr lang="en-GB"/>
          </a:p>
        </p:txBody>
      </p:sp>
      <p:sp>
        <p:nvSpPr>
          <p:cNvPr id="5128" name="TIETOCOPYRIGHT"/>
          <p:cNvSpPr txBox="1">
            <a:spLocks noChangeArrowheads="1"/>
          </p:cNvSpPr>
          <p:nvPr userDrawn="1"/>
        </p:nvSpPr>
        <p:spPr bwMode="auto">
          <a:xfrm>
            <a:off x="927100" y="6540500"/>
            <a:ext cx="1447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000">
                <a:solidFill>
                  <a:srgbClr val="000000"/>
                </a:solidFill>
              </a:rPr>
              <a:t>© 2012 Tieto Corporation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62" r:id="rId4"/>
    <p:sldLayoutId id="2147483763" r:id="rId5"/>
    <p:sldLayoutId id="2147483786" r:id="rId6"/>
    <p:sldLayoutId id="2147483764" r:id="rId7"/>
    <p:sldLayoutId id="2147483765" r:id="rId8"/>
    <p:sldLayoutId id="2147483766" r:id="rId9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76CEE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76CEEA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76CEEA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76CEEA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76CEEA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ts val="5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Relationship Id="rId6" Type="http://schemas.openxmlformats.org/officeDocument/2006/relationships/chart" Target="../charts/chart1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419475" y="1555750"/>
            <a:ext cx="5067300" cy="18002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/>
              <a:t>Pracovní fórum </a:t>
            </a:r>
            <a:br>
              <a:rPr lang="cs-CZ" dirty="0" smtClean="0"/>
            </a:br>
            <a:r>
              <a:rPr lang="cs-CZ" dirty="0" smtClean="0"/>
              <a:t>Konkurenceschopnost města Ostravy</a:t>
            </a:r>
            <a:endParaRPr lang="en-US" dirty="0"/>
          </a:p>
        </p:txBody>
      </p:sp>
      <p:sp>
        <p:nvSpPr>
          <p:cNvPr id="26627" name="Subtitle 6"/>
          <p:cNvSpPr>
            <a:spLocks noGrp="1"/>
          </p:cNvSpPr>
          <p:nvPr>
            <p:ph type="subTitle" idx="1"/>
          </p:nvPr>
        </p:nvSpPr>
        <p:spPr>
          <a:xfrm>
            <a:off x="3419475" y="3521075"/>
            <a:ext cx="5067300" cy="6223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cs-CZ" sz="3200" smtClean="0"/>
              <a:t>Tieto</a:t>
            </a:r>
            <a:endParaRPr lang="en-US" smtClean="0"/>
          </a:p>
        </p:txBody>
      </p:sp>
      <p:sp>
        <p:nvSpPr>
          <p:cNvPr id="26628" name="CONTACTINFO"/>
          <p:cNvSpPr txBox="1">
            <a:spLocks noChangeArrowheads="1"/>
          </p:cNvSpPr>
          <p:nvPr/>
        </p:nvSpPr>
        <p:spPr bwMode="auto">
          <a:xfrm>
            <a:off x="4572000" y="5661025"/>
            <a:ext cx="106362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sz="1400" b="1">
                <a:solidFill>
                  <a:schemeClr val="bg1"/>
                </a:solidFill>
                <a:sym typeface="Arial" pitchFamily="34" charset="0"/>
              </a:rPr>
              <a:t>Petr Lukasik</a:t>
            </a:r>
            <a:endParaRPr lang="en-US" sz="1400" b="1">
              <a:solidFill>
                <a:schemeClr val="bg1"/>
              </a:solidFill>
              <a:sym typeface="Arial" pitchFamily="34" charset="0"/>
            </a:endParaRPr>
          </a:p>
          <a:p>
            <a:endParaRPr lang="en-US" sz="1000">
              <a:sym typeface="Arial" pitchFamily="34" charset="0"/>
            </a:endParaRPr>
          </a:p>
          <a:p>
            <a:r>
              <a:rPr lang="cs-CZ" sz="1000">
                <a:sym typeface="Arial" pitchFamily="34" charset="0"/>
              </a:rPr>
              <a:t>Generální ředitel</a:t>
            </a:r>
            <a:endParaRPr lang="en-US" sz="1000">
              <a:sym typeface="Arial" pitchFamily="34" charset="0"/>
            </a:endParaRPr>
          </a:p>
          <a:p>
            <a:r>
              <a:rPr lang="en-US" sz="1000">
                <a:sym typeface="Arial" pitchFamily="34" charset="0"/>
              </a:rPr>
              <a:t>Tieto</a:t>
            </a:r>
            <a:r>
              <a:rPr lang="cs-CZ" sz="1000">
                <a:sym typeface="Arial" pitchFamily="34" charset="0"/>
              </a:rPr>
              <a:t> Czech</a:t>
            </a:r>
            <a:endParaRPr lang="en-US" sz="1000">
              <a:sym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TIETOTITLEPICTUR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63" y="-188913"/>
            <a:ext cx="4572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8"/>
          <p:cNvSpPr txBox="1">
            <a:spLocks noChangeArrowheads="1"/>
          </p:cNvSpPr>
          <p:nvPr/>
        </p:nvSpPr>
        <p:spPr bwMode="auto">
          <a:xfrm>
            <a:off x="347663" y="1268413"/>
            <a:ext cx="4729162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84" charset="0"/>
              <a:buChar char="•"/>
              <a:defRPr/>
            </a:pP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cs-CZ" sz="1600" i="1" dirty="0">
                <a:solidFill>
                  <a:schemeClr val="tx2"/>
                </a:solidFill>
                <a:latin typeface="+mn-lt"/>
                <a:cs typeface="+mn-cs"/>
              </a:rPr>
              <a:t>Přední</a:t>
            </a:r>
            <a:r>
              <a:rPr lang="en-US" sz="1600" i="1" dirty="0">
                <a:solidFill>
                  <a:schemeClr val="tx2"/>
                </a:solidFill>
                <a:latin typeface="+mn-lt"/>
                <a:cs typeface="+mn-cs"/>
              </a:rPr>
              <a:t> </a:t>
            </a:r>
            <a:r>
              <a:rPr lang="cs-CZ" sz="1600" i="1" dirty="0">
                <a:solidFill>
                  <a:schemeClr val="tx2"/>
                </a:solidFill>
                <a:latin typeface="+mn-lt"/>
                <a:cs typeface="+mn-cs"/>
              </a:rPr>
              <a:t>poskytovatel I</a:t>
            </a:r>
            <a:r>
              <a:rPr lang="en-US" sz="1600" i="1" dirty="0">
                <a:solidFill>
                  <a:schemeClr val="tx2"/>
                </a:solidFill>
                <a:latin typeface="+mn-lt"/>
                <a:cs typeface="+mn-cs"/>
              </a:rPr>
              <a:t>T </a:t>
            </a:r>
            <a:r>
              <a:rPr lang="cs-CZ" sz="1600" i="1" dirty="0">
                <a:solidFill>
                  <a:schemeClr val="tx2"/>
                </a:solidFill>
                <a:latin typeface="+mn-lt"/>
                <a:cs typeface="+mn-cs"/>
              </a:rPr>
              <a:t>služeb v severní Evropě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84" charset="0"/>
              <a:buChar char="•"/>
              <a:defRPr/>
            </a:pPr>
            <a:r>
              <a:rPr lang="cs-CZ" sz="1600" i="1" dirty="0">
                <a:solidFill>
                  <a:schemeClr val="tx2"/>
                </a:solidFill>
                <a:latin typeface="+mn-lt"/>
                <a:cs typeface="+mn-cs"/>
              </a:rPr>
              <a:t> Působení ve </a:t>
            </a: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30 </a:t>
            </a:r>
            <a:r>
              <a:rPr lang="cs-CZ" sz="1600" kern="0" dirty="0">
                <a:solidFill>
                  <a:schemeClr val="tx2"/>
                </a:solidFill>
                <a:latin typeface="Arial" charset="0"/>
                <a:cs typeface="+mn-cs"/>
              </a:rPr>
              <a:t>zemích</a:t>
            </a:r>
            <a:endParaRPr lang="en-US" sz="1600" kern="0" dirty="0">
              <a:solidFill>
                <a:schemeClr val="tx2"/>
              </a:solidFill>
              <a:latin typeface="Arial" charset="0"/>
              <a:cs typeface="+mn-cs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cs-CZ" sz="1600" kern="0" dirty="0">
                <a:solidFill>
                  <a:schemeClr val="tx2"/>
                </a:solidFill>
                <a:latin typeface="Arial" charset="0"/>
                <a:cs typeface="+mn-cs"/>
              </a:rPr>
              <a:t>Přibližně</a:t>
            </a: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18 000 IT </a:t>
            </a: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expert</a:t>
            </a:r>
            <a:r>
              <a:rPr lang="cs-CZ" sz="1600" kern="0" dirty="0">
                <a:solidFill>
                  <a:schemeClr val="tx2"/>
                </a:solidFill>
                <a:latin typeface="Arial" charset="0"/>
                <a:cs typeface="+mn-cs"/>
              </a:rPr>
              <a:t>ů</a:t>
            </a:r>
            <a:endParaRPr lang="en-US" sz="1600" kern="0" dirty="0">
              <a:solidFill>
                <a:schemeClr val="tx2"/>
              </a:solidFill>
              <a:latin typeface="Arial" charset="0"/>
              <a:cs typeface="+mn-cs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cs-CZ" sz="1600" dirty="0">
                <a:solidFill>
                  <a:schemeClr val="tx2"/>
                </a:solidFill>
                <a:latin typeface="Arial" charset="0"/>
                <a:cs typeface="+mn-cs"/>
              </a:rPr>
              <a:t>Obrat</a:t>
            </a:r>
            <a:r>
              <a:rPr lang="en-US" sz="160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Arial" charset="0"/>
                <a:cs typeface="+mn-cs"/>
              </a:rPr>
              <a:t>EUR 1 713 million </a:t>
            </a:r>
            <a:r>
              <a:rPr lang="cs-CZ" sz="1600" dirty="0">
                <a:solidFill>
                  <a:schemeClr val="tx2"/>
                </a:solidFill>
                <a:latin typeface="Arial" charset="0"/>
                <a:cs typeface="+mn-cs"/>
              </a:rPr>
              <a:t>v</a:t>
            </a:r>
            <a:r>
              <a:rPr lang="en-US" sz="160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Arial" charset="0"/>
                <a:cs typeface="+mn-cs"/>
              </a:rPr>
              <a:t>2010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cs-CZ" sz="1600" kern="0" dirty="0">
                <a:solidFill>
                  <a:schemeClr val="tx2"/>
                </a:solidFill>
                <a:latin typeface="Arial" charset="0"/>
                <a:cs typeface="+mn-cs"/>
              </a:rPr>
              <a:t>Obchodováno na</a:t>
            </a:r>
            <a:r>
              <a:rPr lang="fi-FI" sz="1600" kern="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fi-FI" sz="1600" kern="0" dirty="0">
                <a:solidFill>
                  <a:schemeClr val="tx2"/>
                </a:solidFill>
                <a:latin typeface="Arial" charset="0"/>
                <a:cs typeface="+mn-cs"/>
              </a:rPr>
              <a:t>NASDAQ OMX Helsinki, Stockholm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600" kern="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cs-CZ" sz="1600" kern="0" dirty="0">
                <a:solidFill>
                  <a:schemeClr val="tx2"/>
                </a:solidFill>
                <a:latin typeface="Arial" charset="0"/>
                <a:cs typeface="+mn-cs"/>
              </a:rPr>
              <a:t>Založeno</a:t>
            </a: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 1968</a:t>
            </a:r>
            <a:endParaRPr lang="en-US" sz="1600" kern="0" dirty="0">
              <a:solidFill>
                <a:schemeClr val="tx2"/>
              </a:solidFill>
              <a:latin typeface="Arial" charset="0"/>
              <a:cs typeface="+mn-cs"/>
            </a:endParaRPr>
          </a:p>
        </p:txBody>
      </p:sp>
      <p:cxnSp>
        <p:nvCxnSpPr>
          <p:cNvPr id="27652" name="Straight Connector 40"/>
          <p:cNvCxnSpPr>
            <a:cxnSpLocks noChangeShapeType="1"/>
          </p:cNvCxnSpPr>
          <p:nvPr/>
        </p:nvCxnSpPr>
        <p:spPr bwMode="auto">
          <a:xfrm>
            <a:off x="352425" y="1196975"/>
            <a:ext cx="4579938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524" name="Rectangle 68"/>
          <p:cNvSpPr>
            <a:spLocks noChangeArrowheads="1"/>
          </p:cNvSpPr>
          <p:nvPr/>
        </p:nvSpPr>
        <p:spPr bwMode="auto">
          <a:xfrm>
            <a:off x="4787900" y="2940050"/>
            <a:ext cx="432117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84" charset="0"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+mn-lt"/>
                <a:cs typeface="+mn-cs"/>
              </a:rPr>
              <a:t>  </a:t>
            </a:r>
            <a:r>
              <a:rPr lang="cs-CZ" sz="1600" dirty="0">
                <a:solidFill>
                  <a:schemeClr val="tx2"/>
                </a:solidFill>
                <a:latin typeface="+mn-lt"/>
                <a:cs typeface="+mn-cs"/>
              </a:rPr>
              <a:t>Největší zaměstnavatel v IT službách v ČR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84" charset="0"/>
              <a:buChar char="•"/>
              <a:defRPr/>
            </a:pPr>
            <a:r>
              <a:rPr lang="cs-CZ" sz="1600" dirty="0">
                <a:solidFill>
                  <a:schemeClr val="tx2"/>
                </a:solidFill>
                <a:latin typeface="+mn-lt"/>
                <a:cs typeface="+mn-cs"/>
              </a:rPr>
              <a:t> V Ostravě přibližně </a:t>
            </a: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 </a:t>
            </a:r>
            <a:r>
              <a:rPr lang="cs-CZ" sz="1600" kern="0" dirty="0">
                <a:solidFill>
                  <a:schemeClr val="tx2"/>
                </a:solidFill>
                <a:latin typeface="Arial" charset="0"/>
                <a:cs typeface="+mn-cs"/>
              </a:rPr>
              <a:t>2</a:t>
            </a:r>
            <a:r>
              <a:rPr lang="en-US" sz="1600" kern="0" dirty="0">
                <a:solidFill>
                  <a:schemeClr val="tx2"/>
                </a:solidFill>
                <a:latin typeface="Arial" charset="0"/>
                <a:cs typeface="+mn-cs"/>
              </a:rPr>
              <a:t>000 IT expert</a:t>
            </a:r>
            <a:r>
              <a:rPr lang="cs-CZ" sz="1600" kern="0" dirty="0">
                <a:solidFill>
                  <a:schemeClr val="tx2"/>
                </a:solidFill>
                <a:latin typeface="Arial" charset="0"/>
                <a:cs typeface="+mn-cs"/>
              </a:rPr>
              <a:t>ů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kern="0" dirty="0">
                <a:solidFill>
                  <a:schemeClr val="tx2"/>
                </a:solidFill>
                <a:latin typeface="Arial" charset="0"/>
                <a:cs typeface="+mn-cs"/>
              </a:rPr>
              <a:t> Ostravská pobočka založena 2004 </a:t>
            </a:r>
            <a:endParaRPr lang="en-US" sz="1600" kern="0" dirty="0">
              <a:solidFill>
                <a:schemeClr val="tx2"/>
              </a:solidFill>
              <a:latin typeface="Arial" charset="0"/>
              <a:cs typeface="+mn-cs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chemeClr val="tx2"/>
              </a:solidFill>
              <a:latin typeface="+mn-lt"/>
              <a:cs typeface="+mn-cs"/>
            </a:endParaRPr>
          </a:p>
        </p:txBody>
      </p:sp>
      <p:cxnSp>
        <p:nvCxnSpPr>
          <p:cNvPr id="27654" name="Straight Connector 40"/>
          <p:cNvCxnSpPr>
            <a:cxnSpLocks noChangeShapeType="1"/>
          </p:cNvCxnSpPr>
          <p:nvPr/>
        </p:nvCxnSpPr>
        <p:spPr bwMode="auto">
          <a:xfrm>
            <a:off x="4787900" y="4221163"/>
            <a:ext cx="41275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5" name="Straight Connector 8"/>
          <p:cNvCxnSpPr>
            <a:cxnSpLocks noChangeShapeType="1"/>
          </p:cNvCxnSpPr>
          <p:nvPr/>
        </p:nvCxnSpPr>
        <p:spPr bwMode="auto">
          <a:xfrm rot="5400000" flipH="1" flipV="1">
            <a:off x="7391400" y="5029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6" name="Rectangle 2"/>
          <p:cNvSpPr>
            <a:spLocks noChangeArrowheads="1"/>
          </p:cNvSpPr>
          <p:nvPr/>
        </p:nvSpPr>
        <p:spPr bwMode="auto">
          <a:xfrm>
            <a:off x="400050" y="609600"/>
            <a:ext cx="851535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cs-CZ" sz="3200" b="1">
                <a:solidFill>
                  <a:schemeClr val="tx2"/>
                </a:solidFill>
              </a:rPr>
              <a:t>Kdo je Tieto</a:t>
            </a:r>
            <a:endParaRPr lang="en-GB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Tieto v Ostravě</a:t>
            </a:r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D4A97D8-59EF-43E3-8AA5-FE3718F9D83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/>
          </a:p>
        </p:txBody>
      </p:sp>
      <p:pic>
        <p:nvPicPr>
          <p:cNvPr id="2867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2278063"/>
            <a:ext cx="4875213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1441450"/>
            <a:ext cx="380047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00" y="4108450"/>
            <a:ext cx="3795713" cy="238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460165" y="2205285"/>
          <a:ext cx="7523561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3357563"/>
            <a:ext cx="3725862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13" y="155575"/>
            <a:ext cx="8515350" cy="3937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2800" i="1" dirty="0"/>
              <a:t>Spolupráce s městem Ostravou a </a:t>
            </a:r>
            <a:r>
              <a:rPr lang="cs-CZ" sz="2800" i="1" dirty="0" smtClean="0"/>
              <a:t>univerzitami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989138"/>
            <a:ext cx="4968875" cy="50403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cs-CZ" sz="2400" b="1" i="1" dirty="0"/>
              <a:t>Město</a:t>
            </a:r>
          </a:p>
          <a:p>
            <a:pPr marL="0" indent="0">
              <a:buFontTx/>
              <a:buNone/>
              <a:defRPr/>
            </a:pPr>
            <a:endParaRPr lang="cs-CZ" sz="2000" dirty="0"/>
          </a:p>
          <a:p>
            <a:pPr>
              <a:defRPr/>
            </a:pPr>
            <a:r>
              <a:rPr lang="cs-CZ" sz="2000" i="1" dirty="0" smtClean="0"/>
              <a:t>Členství </a:t>
            </a:r>
            <a:r>
              <a:rPr lang="cs-CZ" sz="2000" i="1" dirty="0"/>
              <a:t>v ITCluster</a:t>
            </a:r>
          </a:p>
          <a:p>
            <a:pPr>
              <a:defRPr/>
            </a:pPr>
            <a:r>
              <a:rPr lang="cs-CZ" sz="2000" i="1" dirty="0" smtClean="0"/>
              <a:t>Členství </a:t>
            </a:r>
            <a:r>
              <a:rPr lang="cs-CZ" sz="2000" i="1" dirty="0"/>
              <a:t>v IT4Innovation</a:t>
            </a:r>
          </a:p>
          <a:p>
            <a:pPr>
              <a:defRPr/>
            </a:pPr>
            <a:r>
              <a:rPr lang="cs-CZ" sz="2000" i="1" dirty="0"/>
              <a:t>Tieto Towers – propojení na oblast budoucího společenského centra Karolína</a:t>
            </a:r>
            <a:endParaRPr lang="en-US" sz="2000" i="1" dirty="0"/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5E4A6DE-D30B-4450-92A8-72FC19A82FC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427538" y="908050"/>
            <a:ext cx="4389437" cy="40798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cs-CZ" sz="2400" b="1" i="1" dirty="0"/>
              <a:t>Univerzity</a:t>
            </a:r>
          </a:p>
          <a:p>
            <a:pPr>
              <a:defRPr/>
            </a:pPr>
            <a:endParaRPr lang="cs-CZ" sz="2000" dirty="0" smtClean="0"/>
          </a:p>
          <a:p>
            <a:pPr>
              <a:defRPr/>
            </a:pPr>
            <a:r>
              <a:rPr lang="cs-CZ" sz="2000" i="1" dirty="0"/>
              <a:t>Program přípravy studentů pro praxi </a:t>
            </a:r>
          </a:p>
          <a:p>
            <a:pPr lvl="1">
              <a:defRPr/>
            </a:pPr>
            <a:r>
              <a:rPr lang="cs-CZ" sz="1600" i="1" dirty="0"/>
              <a:t>Odborné praxe studentů</a:t>
            </a:r>
          </a:p>
          <a:p>
            <a:pPr>
              <a:defRPr/>
            </a:pPr>
            <a:r>
              <a:rPr lang="cs-CZ" sz="2000" i="1" dirty="0"/>
              <a:t>Participace na studijním procesu</a:t>
            </a:r>
          </a:p>
          <a:p>
            <a:pPr>
              <a:defRPr/>
            </a:pPr>
            <a:r>
              <a:rPr lang="cs-CZ" sz="2000" i="1" dirty="0"/>
              <a:t>IT academy – vzdělávací program</a:t>
            </a:r>
          </a:p>
          <a:p>
            <a:pPr>
              <a:defRPr/>
            </a:pPr>
            <a:endParaRPr lang="cs-CZ" sz="2000" dirty="0" smtClean="0"/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Oblasti pro zlepšení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8888" y="4149725"/>
            <a:ext cx="2808287" cy="14398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cs-CZ" b="1" i="1" dirty="0" smtClean="0"/>
              <a:t>Kvalita života</a:t>
            </a:r>
            <a:endParaRPr lang="cs-CZ" sz="2000" i="1" dirty="0"/>
          </a:p>
          <a:p>
            <a:pPr>
              <a:defRPr/>
            </a:pPr>
            <a:r>
              <a:rPr lang="cs-CZ" sz="2000" i="1" dirty="0"/>
              <a:t>P</a:t>
            </a:r>
            <a:r>
              <a:rPr lang="cs-CZ" sz="2000" i="1" dirty="0" smtClean="0"/>
              <a:t>ředškolní </a:t>
            </a:r>
            <a:r>
              <a:rPr lang="cs-CZ" sz="2000" i="1" dirty="0"/>
              <a:t>zařízení</a:t>
            </a:r>
          </a:p>
          <a:p>
            <a:pPr>
              <a:defRPr/>
            </a:pPr>
            <a:r>
              <a:rPr lang="cs-CZ" sz="2000" i="1" dirty="0" smtClean="0"/>
              <a:t>Bezpečnost</a:t>
            </a:r>
          </a:p>
          <a:p>
            <a:pPr>
              <a:defRPr/>
            </a:pPr>
            <a:r>
              <a:rPr lang="cs-CZ" sz="2000" i="1" dirty="0" smtClean="0"/>
              <a:t>Kvalita ovzduší</a:t>
            </a:r>
            <a:endParaRPr lang="cs-CZ" sz="2000" i="1" dirty="0"/>
          </a:p>
          <a:p>
            <a:pPr marL="0" indent="0">
              <a:buFontTx/>
              <a:buNone/>
              <a:defRPr/>
            </a:pPr>
            <a:endParaRPr lang="cs-CZ" sz="2000" i="1" dirty="0"/>
          </a:p>
          <a:p>
            <a:pPr marL="0" indent="0">
              <a:buFontTx/>
              <a:buNone/>
              <a:defRPr/>
            </a:pPr>
            <a:endParaRPr lang="cs-CZ" dirty="0"/>
          </a:p>
          <a:p>
            <a:pPr marL="0" indent="0">
              <a:buFontTx/>
              <a:buNone/>
              <a:defRPr/>
            </a:pPr>
            <a:endParaRPr lang="cs-CZ" dirty="0"/>
          </a:p>
          <a:p>
            <a:pPr marL="0" indent="0">
              <a:buFontTx/>
              <a:buNone/>
              <a:defRPr/>
            </a:pPr>
            <a:endParaRPr lang="cs-CZ" dirty="0"/>
          </a:p>
          <a:p>
            <a:pPr marL="0" indent="0">
              <a:buFontTx/>
              <a:buNone/>
              <a:defRPr/>
            </a:pPr>
            <a:endParaRPr lang="cs-CZ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4E76C2-BD9B-4F18-B774-88BE83EB8C77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/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/>
              <a:t> </a:t>
            </a:r>
          </a:p>
        </p:txBody>
      </p:sp>
      <p:pic>
        <p:nvPicPr>
          <p:cNvPr id="30726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8" y="3787775"/>
            <a:ext cx="2652712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68313" y="1638300"/>
            <a:ext cx="7632700" cy="215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>
            <a:lvl1pPr marL="342900" indent="-3429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har char="•"/>
              <a:defRPr sz="2400" kern="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har char="•"/>
              <a:defRPr sz="2000" kern="0" spc="0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har char="•"/>
              <a:defRPr sz="1800" kern="0" spc="0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har char="•"/>
              <a:defRPr sz="1800" kern="0" spc="0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har char="•"/>
              <a:defRPr sz="1800" kern="0" spc="0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cs-CZ" b="1" i="1" dirty="0" smtClean="0"/>
              <a:t>Vzdělání</a:t>
            </a:r>
            <a:endParaRPr lang="cs-CZ" sz="2000" i="1" dirty="0" smtClean="0"/>
          </a:p>
          <a:p>
            <a:pPr>
              <a:defRPr/>
            </a:pPr>
            <a:r>
              <a:rPr lang="cs-CZ" sz="2000" i="1" dirty="0" smtClean="0"/>
              <a:t> Jazyk (ZŠ, Střední školy)</a:t>
            </a:r>
          </a:p>
          <a:p>
            <a:pPr>
              <a:defRPr/>
            </a:pPr>
            <a:r>
              <a:rPr lang="cs-CZ" sz="2000" i="1" dirty="0" smtClean="0"/>
              <a:t> Zvýšení úrovně odborných znalostí absoloventů</a:t>
            </a:r>
            <a:r>
              <a:rPr lang="cs-CZ" sz="2000" i="1" dirty="0" smtClean="0"/>
              <a:t> VŠ s ohledem na technologický </a:t>
            </a:r>
            <a:r>
              <a:rPr lang="cs-CZ" sz="2000" i="1" dirty="0" smtClean="0"/>
              <a:t>vývoj</a:t>
            </a:r>
            <a:r>
              <a:rPr lang="en-US" sz="2000" i="1" dirty="0" smtClean="0"/>
              <a:t> a </a:t>
            </a:r>
            <a:r>
              <a:rPr lang="cs-CZ" sz="2000" i="1" dirty="0" smtClean="0"/>
              <a:t>vertikální znalosti – spojení VŠB a OU</a:t>
            </a:r>
            <a:endParaRPr lang="cs-CZ" sz="2000" i="1" dirty="0" smtClean="0"/>
          </a:p>
          <a:p>
            <a:pPr>
              <a:defRPr/>
            </a:pPr>
            <a:r>
              <a:rPr lang="cs-CZ" sz="2000" i="1" dirty="0" smtClean="0"/>
              <a:t> Soft skills</a:t>
            </a:r>
            <a:r>
              <a:rPr lang="cs-CZ" sz="2000" i="1" dirty="0" smtClean="0"/>
              <a:t> (presentace, komunikace, teamová </a:t>
            </a:r>
            <a:r>
              <a:rPr lang="cs-CZ" sz="2000" i="1" smtClean="0"/>
              <a:t>práce</a:t>
            </a:r>
            <a:r>
              <a:rPr lang="cs-CZ" sz="2000" i="1" smtClean="0"/>
              <a:t>…)</a:t>
            </a:r>
            <a:endParaRPr lang="cs-CZ" sz="2000" i="1" dirty="0" smtClean="0"/>
          </a:p>
          <a:p>
            <a:pPr marL="0" indent="0">
              <a:buFontTx/>
              <a:buNone/>
              <a:defRPr/>
            </a:pPr>
            <a:endParaRPr lang="cs-CZ" sz="2000" i="1" dirty="0" smtClean="0"/>
          </a:p>
          <a:p>
            <a:pPr marL="0" indent="0">
              <a:buFontTx/>
              <a:buNone/>
              <a:defRPr/>
            </a:pPr>
            <a:endParaRPr lang="cs-CZ" dirty="0" smtClean="0"/>
          </a:p>
          <a:p>
            <a:pPr marL="0" indent="0">
              <a:buFontTx/>
              <a:buNone/>
              <a:defRPr/>
            </a:pPr>
            <a:endParaRPr lang="cs-CZ" dirty="0" smtClean="0"/>
          </a:p>
          <a:p>
            <a:pPr marL="0" indent="0">
              <a:buFontTx/>
              <a:buNone/>
              <a:defRPr/>
            </a:pPr>
            <a:endParaRPr lang="cs-CZ" b="1" dirty="0" smtClean="0"/>
          </a:p>
          <a:p>
            <a:pPr marL="0" indent="0">
              <a:buFontTx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smtClean="0"/>
              <a:t>Rozvoj IT v Ostravě</a:t>
            </a:r>
            <a:endParaRPr lang="en-US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323850" y="1484313"/>
            <a:ext cx="8513763" cy="4079875"/>
          </a:xfrm>
        </p:spPr>
        <p:txBody>
          <a:bodyPr/>
          <a:lstStyle/>
          <a:p>
            <a:pPr lvl="1"/>
            <a:endParaRPr lang="cs-CZ" i="1" dirty="0" smtClean="0"/>
          </a:p>
          <a:p>
            <a:pPr lvl="1"/>
            <a:endParaRPr lang="cs-CZ" i="1" dirty="0" smtClean="0"/>
          </a:p>
          <a:p>
            <a:pPr lvl="1"/>
            <a:r>
              <a:rPr lang="cs-CZ" i="1" dirty="0" smtClean="0"/>
              <a:t>Ostrava jako  IT outsourcingové centrum i pro Českou Republiku </a:t>
            </a:r>
          </a:p>
          <a:p>
            <a:pPr lvl="1"/>
            <a:endParaRPr lang="cs-CZ" i="1" dirty="0" smtClean="0"/>
          </a:p>
          <a:p>
            <a:pPr lvl="1"/>
            <a:r>
              <a:rPr lang="cs-CZ" i="1" dirty="0" smtClean="0"/>
              <a:t>Rozvoj kompetenčních center </a:t>
            </a:r>
            <a:r>
              <a:rPr lang="cs-CZ" i="1" dirty="0" err="1" smtClean="0"/>
              <a:t>excelance</a:t>
            </a:r>
            <a:r>
              <a:rPr lang="cs-CZ" i="1" dirty="0" smtClean="0"/>
              <a:t> pro vybrané průmyslové oblasti</a:t>
            </a:r>
          </a:p>
          <a:p>
            <a:pPr lvl="1"/>
            <a:endParaRPr lang="cs-CZ" dirty="0" smtClean="0"/>
          </a:p>
          <a:p>
            <a:pPr lvl="1"/>
            <a:r>
              <a:rPr lang="cs-CZ" i="1" dirty="0" smtClean="0"/>
              <a:t>IT jako podpora snížení </a:t>
            </a:r>
            <a:r>
              <a:rPr lang="cs-CZ" i="1" dirty="0" smtClean="0"/>
              <a:t>uhlíkové </a:t>
            </a:r>
            <a:r>
              <a:rPr lang="cs-CZ" i="1" dirty="0" smtClean="0"/>
              <a:t>stopy</a:t>
            </a: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A154DF8-91AA-42DB-8434-78DD6AEAF70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t page green">
  <a:themeElements>
    <a:clrScheme name="Tieto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62859"/>
      </a:accent1>
      <a:accent2>
        <a:srgbClr val="76CEEA"/>
      </a:accent2>
      <a:accent3>
        <a:srgbClr val="0080C6"/>
      </a:accent3>
      <a:accent4>
        <a:srgbClr val="99CC33"/>
      </a:accent4>
      <a:accent5>
        <a:srgbClr val="FF9933"/>
      </a:accent5>
      <a:accent6>
        <a:srgbClr val="E62859"/>
      </a:accent6>
      <a:hlink>
        <a:srgbClr val="0080C6"/>
      </a:hlink>
      <a:folHlink>
        <a:srgbClr val="0080C6"/>
      </a:folHlink>
    </a:clrScheme>
    <a:fontScheme name="Tie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eto 1">
        <a:dk1>
          <a:srgbClr val="000000"/>
        </a:dk1>
        <a:lt1>
          <a:srgbClr val="FFFFFF"/>
        </a:lt1>
        <a:dk2>
          <a:srgbClr val="95C540"/>
        </a:dk2>
        <a:lt2>
          <a:srgbClr val="FFFFFF"/>
        </a:lt2>
        <a:accent1>
          <a:srgbClr val="E62859"/>
        </a:accent1>
        <a:accent2>
          <a:srgbClr val="F7A945"/>
        </a:accent2>
        <a:accent3>
          <a:srgbClr val="FFFFFF"/>
        </a:accent3>
        <a:accent4>
          <a:srgbClr val="000000"/>
        </a:accent4>
        <a:accent5>
          <a:srgbClr val="F0ACB5"/>
        </a:accent5>
        <a:accent6>
          <a:srgbClr val="E0993E"/>
        </a:accent6>
        <a:hlink>
          <a:srgbClr val="00A0D6"/>
        </a:hlink>
        <a:folHlink>
          <a:srgbClr val="76CE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tent page red">
  <a:themeElements>
    <a:clrScheme name="Tieto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62859"/>
      </a:accent1>
      <a:accent2>
        <a:srgbClr val="76CEEA"/>
      </a:accent2>
      <a:accent3>
        <a:srgbClr val="0080C6"/>
      </a:accent3>
      <a:accent4>
        <a:srgbClr val="99CC33"/>
      </a:accent4>
      <a:accent5>
        <a:srgbClr val="FF9933"/>
      </a:accent5>
      <a:accent6>
        <a:srgbClr val="E62859"/>
      </a:accent6>
      <a:hlink>
        <a:srgbClr val="0080C6"/>
      </a:hlink>
      <a:folHlink>
        <a:srgbClr val="0080C6"/>
      </a:folHlink>
    </a:clrScheme>
    <a:fontScheme name="Tie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eto 1">
        <a:dk1>
          <a:srgbClr val="000000"/>
        </a:dk1>
        <a:lt1>
          <a:srgbClr val="FFFFFF"/>
        </a:lt1>
        <a:dk2>
          <a:srgbClr val="95C540"/>
        </a:dk2>
        <a:lt2>
          <a:srgbClr val="FFFFFF"/>
        </a:lt2>
        <a:accent1>
          <a:srgbClr val="E62859"/>
        </a:accent1>
        <a:accent2>
          <a:srgbClr val="F7A945"/>
        </a:accent2>
        <a:accent3>
          <a:srgbClr val="FFFFFF"/>
        </a:accent3>
        <a:accent4>
          <a:srgbClr val="000000"/>
        </a:accent4>
        <a:accent5>
          <a:srgbClr val="F0ACB5"/>
        </a:accent5>
        <a:accent6>
          <a:srgbClr val="E0993E"/>
        </a:accent6>
        <a:hlink>
          <a:srgbClr val="00A0D6"/>
        </a:hlink>
        <a:folHlink>
          <a:srgbClr val="76CE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ntent page orange">
  <a:themeElements>
    <a:clrScheme name="Tieto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62859"/>
      </a:accent1>
      <a:accent2>
        <a:srgbClr val="76CEEA"/>
      </a:accent2>
      <a:accent3>
        <a:srgbClr val="0080C6"/>
      </a:accent3>
      <a:accent4>
        <a:srgbClr val="99CC33"/>
      </a:accent4>
      <a:accent5>
        <a:srgbClr val="FF9933"/>
      </a:accent5>
      <a:accent6>
        <a:srgbClr val="E62859"/>
      </a:accent6>
      <a:hlink>
        <a:srgbClr val="0080C6"/>
      </a:hlink>
      <a:folHlink>
        <a:srgbClr val="0080C6"/>
      </a:folHlink>
    </a:clrScheme>
    <a:fontScheme name="Tie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eto 1">
        <a:dk1>
          <a:srgbClr val="000000"/>
        </a:dk1>
        <a:lt1>
          <a:srgbClr val="FFFFFF"/>
        </a:lt1>
        <a:dk2>
          <a:srgbClr val="95C540"/>
        </a:dk2>
        <a:lt2>
          <a:srgbClr val="FFFFFF"/>
        </a:lt2>
        <a:accent1>
          <a:srgbClr val="E62859"/>
        </a:accent1>
        <a:accent2>
          <a:srgbClr val="F7A945"/>
        </a:accent2>
        <a:accent3>
          <a:srgbClr val="FFFFFF"/>
        </a:accent3>
        <a:accent4>
          <a:srgbClr val="000000"/>
        </a:accent4>
        <a:accent5>
          <a:srgbClr val="F0ACB5"/>
        </a:accent5>
        <a:accent6>
          <a:srgbClr val="E0993E"/>
        </a:accent6>
        <a:hlink>
          <a:srgbClr val="00A0D6"/>
        </a:hlink>
        <a:folHlink>
          <a:srgbClr val="76CE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ontent page blue">
  <a:themeElements>
    <a:clrScheme name="Tieto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62859"/>
      </a:accent1>
      <a:accent2>
        <a:srgbClr val="76CEEA"/>
      </a:accent2>
      <a:accent3>
        <a:srgbClr val="0080C6"/>
      </a:accent3>
      <a:accent4>
        <a:srgbClr val="99CC33"/>
      </a:accent4>
      <a:accent5>
        <a:srgbClr val="FF9933"/>
      </a:accent5>
      <a:accent6>
        <a:srgbClr val="E62859"/>
      </a:accent6>
      <a:hlink>
        <a:srgbClr val="0080C6"/>
      </a:hlink>
      <a:folHlink>
        <a:srgbClr val="0080C6"/>
      </a:folHlink>
    </a:clrScheme>
    <a:fontScheme name="Tie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eto 1">
        <a:dk1>
          <a:srgbClr val="000000"/>
        </a:dk1>
        <a:lt1>
          <a:srgbClr val="FFFFFF"/>
        </a:lt1>
        <a:dk2>
          <a:srgbClr val="95C540"/>
        </a:dk2>
        <a:lt2>
          <a:srgbClr val="FFFFFF"/>
        </a:lt2>
        <a:accent1>
          <a:srgbClr val="E62859"/>
        </a:accent1>
        <a:accent2>
          <a:srgbClr val="F7A945"/>
        </a:accent2>
        <a:accent3>
          <a:srgbClr val="FFFFFF"/>
        </a:accent3>
        <a:accent4>
          <a:srgbClr val="000000"/>
        </a:accent4>
        <a:accent5>
          <a:srgbClr val="F0ACB5"/>
        </a:accent5>
        <a:accent6>
          <a:srgbClr val="E0993E"/>
        </a:accent6>
        <a:hlink>
          <a:srgbClr val="00A0D6"/>
        </a:hlink>
        <a:folHlink>
          <a:srgbClr val="76CE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ontent page lightblue">
  <a:themeElements>
    <a:clrScheme name="Tieto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62859"/>
      </a:accent1>
      <a:accent2>
        <a:srgbClr val="76CEEA"/>
      </a:accent2>
      <a:accent3>
        <a:srgbClr val="0080C6"/>
      </a:accent3>
      <a:accent4>
        <a:srgbClr val="99CC33"/>
      </a:accent4>
      <a:accent5>
        <a:srgbClr val="FF9933"/>
      </a:accent5>
      <a:accent6>
        <a:srgbClr val="E62859"/>
      </a:accent6>
      <a:hlink>
        <a:srgbClr val="0080C6"/>
      </a:hlink>
      <a:folHlink>
        <a:srgbClr val="0080C6"/>
      </a:folHlink>
    </a:clrScheme>
    <a:fontScheme name="Tie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eto 1">
        <a:dk1>
          <a:srgbClr val="000000"/>
        </a:dk1>
        <a:lt1>
          <a:srgbClr val="FFFFFF"/>
        </a:lt1>
        <a:dk2>
          <a:srgbClr val="95C540"/>
        </a:dk2>
        <a:lt2>
          <a:srgbClr val="FFFFFF"/>
        </a:lt2>
        <a:accent1>
          <a:srgbClr val="E62859"/>
        </a:accent1>
        <a:accent2>
          <a:srgbClr val="F7A945"/>
        </a:accent2>
        <a:accent3>
          <a:srgbClr val="FFFFFF"/>
        </a:accent3>
        <a:accent4>
          <a:srgbClr val="000000"/>
        </a:accent4>
        <a:accent5>
          <a:srgbClr val="F0ACB5"/>
        </a:accent5>
        <a:accent6>
          <a:srgbClr val="E0993E"/>
        </a:accent6>
        <a:hlink>
          <a:srgbClr val="00A0D6"/>
        </a:hlink>
        <a:folHlink>
          <a:srgbClr val="76CE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62859"/>
      </a:accent1>
      <a:accent2>
        <a:srgbClr val="76CEEA"/>
      </a:accent2>
      <a:accent3>
        <a:srgbClr val="FFFFFF"/>
      </a:accent3>
      <a:accent4>
        <a:srgbClr val="000000"/>
      </a:accent4>
      <a:accent5>
        <a:srgbClr val="F0ACB5"/>
      </a:accent5>
      <a:accent6>
        <a:srgbClr val="6ABAD4"/>
      </a:accent6>
      <a:hlink>
        <a:srgbClr val="0080C6"/>
      </a:hlink>
      <a:folHlink>
        <a:srgbClr val="0080C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62859"/>
      </a:accent1>
      <a:accent2>
        <a:srgbClr val="76CEEA"/>
      </a:accent2>
      <a:accent3>
        <a:srgbClr val="FFFFFF"/>
      </a:accent3>
      <a:accent4>
        <a:srgbClr val="000000"/>
      </a:accent4>
      <a:accent5>
        <a:srgbClr val="F0ACB5"/>
      </a:accent5>
      <a:accent6>
        <a:srgbClr val="6ABAD4"/>
      </a:accent6>
      <a:hlink>
        <a:srgbClr val="0080C6"/>
      </a:hlink>
      <a:folHlink>
        <a:srgbClr val="0080C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Tieto</Template>
  <TotalTime>2092</TotalTime>
  <Words>279</Words>
  <Application>Microsoft Office PowerPoint</Application>
  <PresentationFormat>On-screen Show (4:3)</PresentationFormat>
  <Paragraphs>69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ヒラギノ角ゴ Pro W3</vt:lpstr>
      <vt:lpstr>MS PGothic</vt:lpstr>
      <vt:lpstr>Content page green</vt:lpstr>
      <vt:lpstr>Content page red</vt:lpstr>
      <vt:lpstr>Content page orange</vt:lpstr>
      <vt:lpstr>Content page blue</vt:lpstr>
      <vt:lpstr>Content page lightblue</vt:lpstr>
      <vt:lpstr>Pracovní fórum  Konkurenceschopnost města Ostravy</vt:lpstr>
      <vt:lpstr>PowerPoint Presentation</vt:lpstr>
      <vt:lpstr>Tieto v Ostravě</vt:lpstr>
      <vt:lpstr>Spolupráce s městem Ostravou a univerzitami</vt:lpstr>
      <vt:lpstr>Oblasti pro zlepšení</vt:lpstr>
      <vt:lpstr>Rozvoj IT v Ostravě</vt:lpstr>
    </vt:vector>
  </TitlesOfParts>
  <Company>Tieto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pariztom</dc:creator>
  <cp:lastModifiedBy>Petr Lukasik</cp:lastModifiedBy>
  <cp:revision>34</cp:revision>
  <dcterms:created xsi:type="dcterms:W3CDTF">2012-01-23T09:08:15Z</dcterms:created>
  <dcterms:modified xsi:type="dcterms:W3CDTF">2012-01-25T10:14:25Z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lour1">
    <vt:lpwstr>51,130,0</vt:lpwstr>
  </property>
  <property fmtid="{D5CDD505-2E9C-101B-9397-08002B2CF9AE}" pid="3" name="Colour2">
    <vt:lpwstr>169,0,0</vt:lpwstr>
  </property>
  <property fmtid="{D5CDD505-2E9C-101B-9397-08002B2CF9AE}" pid="4" name="Colour3">
    <vt:lpwstr>0,64,154</vt:lpwstr>
  </property>
  <property fmtid="{D5CDD505-2E9C-101B-9397-08002B2CF9AE}" pid="5" name="Colour4">
    <vt:lpwstr>255,51,0</vt:lpwstr>
  </property>
  <property fmtid="{D5CDD505-2E9C-101B-9397-08002B2CF9AE}" pid="6" name="Colour5">
    <vt:lpwstr>210,210,210</vt:lpwstr>
  </property>
  <property fmtid="{D5CDD505-2E9C-101B-9397-08002B2CF9AE}" pid="7" name="Colour6">
    <vt:lpwstr>193,193,193</vt:lpwstr>
  </property>
  <property fmtid="{D5CDD505-2E9C-101B-9397-08002B2CF9AE}" pid="8" name="Colour7">
    <vt:lpwstr>153,153,153</vt:lpwstr>
  </property>
  <property fmtid="{D5CDD505-2E9C-101B-9397-08002B2CF9AE}" pid="9" name="Colour8">
    <vt:lpwstr>123,123,123</vt:lpwstr>
  </property>
</Properties>
</file>