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49" r:id="rId3"/>
    <p:sldMasterId id="2147483655" r:id="rId4"/>
    <p:sldMasterId id="2147483700" r:id="rId5"/>
    <p:sldMasterId id="2147483712" r:id="rId6"/>
  </p:sldMasterIdLst>
  <p:notesMasterIdLst>
    <p:notesMasterId r:id="rId39"/>
  </p:notesMasterIdLst>
  <p:handoutMasterIdLst>
    <p:handoutMasterId r:id="rId40"/>
  </p:handoutMasterIdLst>
  <p:sldIdLst>
    <p:sldId id="260" r:id="rId7"/>
    <p:sldId id="351" r:id="rId8"/>
    <p:sldId id="419" r:id="rId9"/>
    <p:sldId id="388" r:id="rId10"/>
    <p:sldId id="389" r:id="rId11"/>
    <p:sldId id="412" r:id="rId12"/>
    <p:sldId id="406" r:id="rId13"/>
    <p:sldId id="390" r:id="rId14"/>
    <p:sldId id="391" r:id="rId15"/>
    <p:sldId id="401" r:id="rId16"/>
    <p:sldId id="392" r:id="rId17"/>
    <p:sldId id="407" r:id="rId18"/>
    <p:sldId id="410" r:id="rId19"/>
    <p:sldId id="398" r:id="rId20"/>
    <p:sldId id="397" r:id="rId21"/>
    <p:sldId id="393" r:id="rId22"/>
    <p:sldId id="408" r:id="rId23"/>
    <p:sldId id="403" r:id="rId24"/>
    <p:sldId id="404" r:id="rId25"/>
    <p:sldId id="402" r:id="rId26"/>
    <p:sldId id="411" r:id="rId27"/>
    <p:sldId id="415" r:id="rId28"/>
    <p:sldId id="414" r:id="rId29"/>
    <p:sldId id="405" r:id="rId30"/>
    <p:sldId id="413" r:id="rId31"/>
    <p:sldId id="426" r:id="rId32"/>
    <p:sldId id="427" r:id="rId33"/>
    <p:sldId id="420" r:id="rId34"/>
    <p:sldId id="421" r:id="rId35"/>
    <p:sldId id="422" r:id="rId36"/>
    <p:sldId id="423" r:id="rId37"/>
    <p:sldId id="417" r:id="rId3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99"/>
    <a:srgbClr val="5F5F5F"/>
    <a:srgbClr val="FFFF99"/>
    <a:srgbClr val="99CC00"/>
    <a:srgbClr val="EAEAEA"/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1667" autoAdjust="0"/>
  </p:normalViewPr>
  <p:slideViewPr>
    <p:cSldViewPr>
      <p:cViewPr>
        <p:scale>
          <a:sx n="60" d="100"/>
          <a:sy n="60" d="100"/>
        </p:scale>
        <p:origin x="-143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958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91A38-3C10-45CD-B02D-54B328F1EF52}" type="doc">
      <dgm:prSet loTypeId="urn:microsoft.com/office/officeart/2005/8/layout/hProcess6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1C86D08D-B7C1-4DD8-B5CB-483EAF209E9B}">
      <dgm:prSet phldrT="[Text]"/>
      <dgm:spPr/>
      <dgm:t>
        <a:bodyPr/>
        <a:lstStyle/>
        <a:p>
          <a:r>
            <a:rPr lang="cs-CZ" dirty="0" smtClean="0"/>
            <a:t>RIS 1</a:t>
          </a:r>
          <a:endParaRPr lang="cs-CZ" dirty="0"/>
        </a:p>
      </dgm:t>
    </dgm:pt>
    <dgm:pt modelId="{DF59CC29-F0A6-4EA2-92BB-7379C19626F0}" type="parTrans" cxnId="{7934D000-71B7-467A-934A-17409FF9B9F0}">
      <dgm:prSet/>
      <dgm:spPr/>
      <dgm:t>
        <a:bodyPr/>
        <a:lstStyle/>
        <a:p>
          <a:endParaRPr lang="cs-CZ"/>
        </a:p>
      </dgm:t>
    </dgm:pt>
    <dgm:pt modelId="{CCB13D8C-5343-42CD-A069-FDF38CB165D1}" type="sibTrans" cxnId="{7934D000-71B7-467A-934A-17409FF9B9F0}">
      <dgm:prSet/>
      <dgm:spPr/>
      <dgm:t>
        <a:bodyPr/>
        <a:lstStyle/>
        <a:p>
          <a:endParaRPr lang="cs-CZ"/>
        </a:p>
      </dgm:t>
    </dgm:pt>
    <dgm:pt modelId="{835F318D-1824-4C18-BF23-159B1379DFA3}">
      <dgm:prSet phldrT="[Text]"/>
      <dgm:spPr/>
      <dgm:t>
        <a:bodyPr/>
        <a:lstStyle/>
        <a:p>
          <a:r>
            <a:rPr lang="cs-CZ" dirty="0" smtClean="0"/>
            <a:t>2002</a:t>
          </a:r>
          <a:endParaRPr lang="cs-CZ" dirty="0"/>
        </a:p>
      </dgm:t>
    </dgm:pt>
    <dgm:pt modelId="{6563D9C1-CCDF-4A84-B513-85143AEB7883}" type="parTrans" cxnId="{F6759357-0998-4CCA-A779-73F877415FE1}">
      <dgm:prSet/>
      <dgm:spPr/>
      <dgm:t>
        <a:bodyPr/>
        <a:lstStyle/>
        <a:p>
          <a:endParaRPr lang="cs-CZ"/>
        </a:p>
      </dgm:t>
    </dgm:pt>
    <dgm:pt modelId="{1AF7EB77-3046-48BE-8378-6C917D6EAF20}" type="sibTrans" cxnId="{F6759357-0998-4CCA-A779-73F877415FE1}">
      <dgm:prSet/>
      <dgm:spPr/>
      <dgm:t>
        <a:bodyPr/>
        <a:lstStyle/>
        <a:p>
          <a:endParaRPr lang="cs-CZ"/>
        </a:p>
      </dgm:t>
    </dgm:pt>
    <dgm:pt modelId="{B911AC69-1141-4F5D-9886-520CF30DF7BB}">
      <dgm:prSet phldrT="[Text]"/>
      <dgm:spPr/>
      <dgm:t>
        <a:bodyPr/>
        <a:lstStyle/>
        <a:p>
          <a:r>
            <a:rPr lang="cs-CZ" dirty="0" smtClean="0"/>
            <a:t>RIS 2</a:t>
          </a:r>
          <a:endParaRPr lang="cs-CZ" dirty="0"/>
        </a:p>
      </dgm:t>
    </dgm:pt>
    <dgm:pt modelId="{5D4773CB-D77B-46DA-A317-F0F492C43EE2}" type="parTrans" cxnId="{BD71F9B8-ABBA-49EF-8186-06B4691C817E}">
      <dgm:prSet/>
      <dgm:spPr/>
      <dgm:t>
        <a:bodyPr/>
        <a:lstStyle/>
        <a:p>
          <a:endParaRPr lang="cs-CZ"/>
        </a:p>
      </dgm:t>
    </dgm:pt>
    <dgm:pt modelId="{B53C7F26-A229-41CB-B9F2-0411F027FCDE}" type="sibTrans" cxnId="{BD71F9B8-ABBA-49EF-8186-06B4691C817E}">
      <dgm:prSet/>
      <dgm:spPr/>
      <dgm:t>
        <a:bodyPr/>
        <a:lstStyle/>
        <a:p>
          <a:endParaRPr lang="cs-CZ"/>
        </a:p>
      </dgm:t>
    </dgm:pt>
    <dgm:pt modelId="{D4F1FE41-897A-487C-9B5F-DCC02E3E9388}">
      <dgm:prSet phldrT="[Text]"/>
      <dgm:spPr/>
      <dgm:t>
        <a:bodyPr/>
        <a:lstStyle/>
        <a:p>
          <a:r>
            <a:rPr lang="cs-CZ" dirty="0" smtClean="0"/>
            <a:t>2005</a:t>
          </a:r>
          <a:endParaRPr lang="cs-CZ" dirty="0"/>
        </a:p>
      </dgm:t>
    </dgm:pt>
    <dgm:pt modelId="{84D719BF-2E11-4E73-B5E9-DC11B1F76BF4}" type="parTrans" cxnId="{D28DBEBC-430B-4789-9F6D-F11721E5819E}">
      <dgm:prSet/>
      <dgm:spPr/>
      <dgm:t>
        <a:bodyPr/>
        <a:lstStyle/>
        <a:p>
          <a:endParaRPr lang="cs-CZ"/>
        </a:p>
      </dgm:t>
    </dgm:pt>
    <dgm:pt modelId="{57649BD0-2948-455E-8B77-73B9EEEFC6AF}" type="sibTrans" cxnId="{D28DBEBC-430B-4789-9F6D-F11721E5819E}">
      <dgm:prSet/>
      <dgm:spPr/>
      <dgm:t>
        <a:bodyPr/>
        <a:lstStyle/>
        <a:p>
          <a:endParaRPr lang="cs-CZ"/>
        </a:p>
      </dgm:t>
    </dgm:pt>
    <dgm:pt modelId="{89FA0E53-BD30-4D09-A8C8-5F71C3705B6C}">
      <dgm:prSet phldrT="[Text]"/>
      <dgm:spPr/>
      <dgm:t>
        <a:bodyPr/>
        <a:lstStyle/>
        <a:p>
          <a:r>
            <a:rPr lang="cs-CZ" dirty="0" smtClean="0"/>
            <a:t>RIS 3</a:t>
          </a:r>
          <a:endParaRPr lang="cs-CZ" dirty="0"/>
        </a:p>
      </dgm:t>
    </dgm:pt>
    <dgm:pt modelId="{A3ACC119-81B7-45E5-BDF6-CA0EE3A36968}" type="parTrans" cxnId="{753094C9-04AD-4138-8222-BE374572BECA}">
      <dgm:prSet/>
      <dgm:spPr/>
      <dgm:t>
        <a:bodyPr/>
        <a:lstStyle/>
        <a:p>
          <a:endParaRPr lang="cs-CZ"/>
        </a:p>
      </dgm:t>
    </dgm:pt>
    <dgm:pt modelId="{2FBECD49-D80F-405D-BFD3-5752DF05D243}" type="sibTrans" cxnId="{753094C9-04AD-4138-8222-BE374572BECA}">
      <dgm:prSet/>
      <dgm:spPr/>
      <dgm:t>
        <a:bodyPr/>
        <a:lstStyle/>
        <a:p>
          <a:endParaRPr lang="cs-CZ"/>
        </a:p>
      </dgm:t>
    </dgm:pt>
    <dgm:pt modelId="{CF696CE1-B357-427F-AEF9-A07F640506D4}">
      <dgm:prSet phldrT="[Text]"/>
      <dgm:spPr>
        <a:solidFill>
          <a:srgbClr val="C00000">
            <a:alpha val="64000"/>
          </a:srgb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2009</a:t>
          </a:r>
          <a:endParaRPr lang="cs-CZ" dirty="0">
            <a:solidFill>
              <a:schemeClr val="bg1"/>
            </a:solidFill>
          </a:endParaRPr>
        </a:p>
      </dgm:t>
    </dgm:pt>
    <dgm:pt modelId="{AD8B2104-2524-4254-A008-CCA9EF970BF1}" type="parTrans" cxnId="{A43261C8-0456-444D-8F9D-28F948863009}">
      <dgm:prSet/>
      <dgm:spPr/>
      <dgm:t>
        <a:bodyPr/>
        <a:lstStyle/>
        <a:p>
          <a:endParaRPr lang="cs-CZ"/>
        </a:p>
      </dgm:t>
    </dgm:pt>
    <dgm:pt modelId="{8435CFB8-82CE-4F45-A10A-AB82F3E5D396}" type="sibTrans" cxnId="{A43261C8-0456-444D-8F9D-28F948863009}">
      <dgm:prSet/>
      <dgm:spPr/>
      <dgm:t>
        <a:bodyPr/>
        <a:lstStyle/>
        <a:p>
          <a:endParaRPr lang="cs-CZ"/>
        </a:p>
      </dgm:t>
    </dgm:pt>
    <dgm:pt modelId="{2A056355-9CD8-4065-8F91-6BA465B4C407}" type="pres">
      <dgm:prSet presAssocID="{1B991A38-3C10-45CD-B02D-54B328F1EF5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59D6A9E-D00D-48D0-BF5C-9674CF77E2A1}" type="pres">
      <dgm:prSet presAssocID="{1C86D08D-B7C1-4DD8-B5CB-483EAF209E9B}" presName="compNode" presStyleCnt="0"/>
      <dgm:spPr/>
    </dgm:pt>
    <dgm:pt modelId="{5D4E5432-CE4A-4A2E-B114-22863D6A28F6}" type="pres">
      <dgm:prSet presAssocID="{1C86D08D-B7C1-4DD8-B5CB-483EAF209E9B}" presName="noGeometry" presStyleCnt="0"/>
      <dgm:spPr/>
    </dgm:pt>
    <dgm:pt modelId="{61C4E213-47B5-4EC3-84A0-F11EAEA08486}" type="pres">
      <dgm:prSet presAssocID="{1C86D08D-B7C1-4DD8-B5CB-483EAF209E9B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6249C0-146F-4D7F-801C-6817AEE89DCF}" type="pres">
      <dgm:prSet presAssocID="{1C86D08D-B7C1-4DD8-B5CB-483EAF209E9B}" presName="childTextHidden" presStyleLbl="bgAccFollowNode1" presStyleIdx="0" presStyleCnt="3"/>
      <dgm:spPr/>
      <dgm:t>
        <a:bodyPr/>
        <a:lstStyle/>
        <a:p>
          <a:endParaRPr lang="cs-CZ"/>
        </a:p>
      </dgm:t>
    </dgm:pt>
    <dgm:pt modelId="{B6F7AC9D-15AD-4347-B25F-211B0F6C0066}" type="pres">
      <dgm:prSet presAssocID="{1C86D08D-B7C1-4DD8-B5CB-483EAF209E9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E19484-9CAB-4F80-BF62-8DEFB233DFB5}" type="pres">
      <dgm:prSet presAssocID="{1C86D08D-B7C1-4DD8-B5CB-483EAF209E9B}" presName="aSpace" presStyleCnt="0"/>
      <dgm:spPr/>
    </dgm:pt>
    <dgm:pt modelId="{2A3E3802-BB49-44D1-8534-A9FDD96BB35D}" type="pres">
      <dgm:prSet presAssocID="{B911AC69-1141-4F5D-9886-520CF30DF7BB}" presName="compNode" presStyleCnt="0"/>
      <dgm:spPr/>
    </dgm:pt>
    <dgm:pt modelId="{D88D6593-75D6-4792-A017-E17135E864D4}" type="pres">
      <dgm:prSet presAssocID="{B911AC69-1141-4F5D-9886-520CF30DF7BB}" presName="noGeometry" presStyleCnt="0"/>
      <dgm:spPr/>
    </dgm:pt>
    <dgm:pt modelId="{79B0CA48-614B-4708-9FBA-630FAAC5E3DF}" type="pres">
      <dgm:prSet presAssocID="{B911AC69-1141-4F5D-9886-520CF30DF7B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9F69D3-9293-4E45-AEFF-090A67B1C411}" type="pres">
      <dgm:prSet presAssocID="{B911AC69-1141-4F5D-9886-520CF30DF7BB}" presName="childTextHidden" presStyleLbl="bgAccFollowNode1" presStyleIdx="1" presStyleCnt="3"/>
      <dgm:spPr/>
      <dgm:t>
        <a:bodyPr/>
        <a:lstStyle/>
        <a:p>
          <a:endParaRPr lang="cs-CZ"/>
        </a:p>
      </dgm:t>
    </dgm:pt>
    <dgm:pt modelId="{92BD8002-77E0-4059-8A2C-BEB41FF3A714}" type="pres">
      <dgm:prSet presAssocID="{B911AC69-1141-4F5D-9886-520CF30DF7B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12C64D-DDF6-4C99-AE18-D057F3DC6DC1}" type="pres">
      <dgm:prSet presAssocID="{B911AC69-1141-4F5D-9886-520CF30DF7BB}" presName="aSpace" presStyleCnt="0"/>
      <dgm:spPr/>
    </dgm:pt>
    <dgm:pt modelId="{54E8876B-9EE1-4BEC-AF95-D1651E254BFD}" type="pres">
      <dgm:prSet presAssocID="{89FA0E53-BD30-4D09-A8C8-5F71C3705B6C}" presName="compNode" presStyleCnt="0"/>
      <dgm:spPr/>
    </dgm:pt>
    <dgm:pt modelId="{511159F2-0EB7-4936-B09D-6D20F7D9C408}" type="pres">
      <dgm:prSet presAssocID="{89FA0E53-BD30-4D09-A8C8-5F71C3705B6C}" presName="noGeometry" presStyleCnt="0"/>
      <dgm:spPr/>
    </dgm:pt>
    <dgm:pt modelId="{D10F3736-5F58-49BB-A8BE-83A4D457733D}" type="pres">
      <dgm:prSet presAssocID="{89FA0E53-BD30-4D09-A8C8-5F71C3705B6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D90C9D-4E72-4149-9728-7EF86F5AF695}" type="pres">
      <dgm:prSet presAssocID="{89FA0E53-BD30-4D09-A8C8-5F71C3705B6C}" presName="childTextHidden" presStyleLbl="bgAccFollowNode1" presStyleIdx="2" presStyleCnt="3"/>
      <dgm:spPr/>
      <dgm:t>
        <a:bodyPr/>
        <a:lstStyle/>
        <a:p>
          <a:endParaRPr lang="cs-CZ"/>
        </a:p>
      </dgm:t>
    </dgm:pt>
    <dgm:pt modelId="{CD6A7790-886C-4553-9C8E-00A77BA12FAB}" type="pres">
      <dgm:prSet presAssocID="{89FA0E53-BD30-4D09-A8C8-5F71C3705B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1A9326B-C1C9-4BD6-A875-2DEE79696AB6}" type="presOf" srcId="{D4F1FE41-897A-487C-9B5F-DCC02E3E9388}" destId="{79B0CA48-614B-4708-9FBA-630FAAC5E3DF}" srcOrd="0" destOrd="0" presId="urn:microsoft.com/office/officeart/2005/8/layout/hProcess6"/>
    <dgm:cxn modelId="{03E2C2B3-3A3C-4E2A-AEA5-6D1B41B8B2DD}" type="presOf" srcId="{B911AC69-1141-4F5D-9886-520CF30DF7BB}" destId="{92BD8002-77E0-4059-8A2C-BEB41FF3A714}" srcOrd="0" destOrd="0" presId="urn:microsoft.com/office/officeart/2005/8/layout/hProcess6"/>
    <dgm:cxn modelId="{896BCCF4-D688-4B19-A639-4D51D5798531}" type="presOf" srcId="{D4F1FE41-897A-487C-9B5F-DCC02E3E9388}" destId="{5A9F69D3-9293-4E45-AEFF-090A67B1C411}" srcOrd="1" destOrd="0" presId="urn:microsoft.com/office/officeart/2005/8/layout/hProcess6"/>
    <dgm:cxn modelId="{D435CAA5-1160-4FD6-AF90-3397E535F213}" type="presOf" srcId="{835F318D-1824-4C18-BF23-159B1379DFA3}" destId="{61C4E213-47B5-4EC3-84A0-F11EAEA08486}" srcOrd="0" destOrd="0" presId="urn:microsoft.com/office/officeart/2005/8/layout/hProcess6"/>
    <dgm:cxn modelId="{3DD25EB4-D864-4A70-AEEB-FC2590422290}" type="presOf" srcId="{835F318D-1824-4C18-BF23-159B1379DFA3}" destId="{8D6249C0-146F-4D7F-801C-6817AEE89DCF}" srcOrd="1" destOrd="0" presId="urn:microsoft.com/office/officeart/2005/8/layout/hProcess6"/>
    <dgm:cxn modelId="{F6759357-0998-4CCA-A779-73F877415FE1}" srcId="{1C86D08D-B7C1-4DD8-B5CB-483EAF209E9B}" destId="{835F318D-1824-4C18-BF23-159B1379DFA3}" srcOrd="0" destOrd="0" parTransId="{6563D9C1-CCDF-4A84-B513-85143AEB7883}" sibTransId="{1AF7EB77-3046-48BE-8378-6C917D6EAF20}"/>
    <dgm:cxn modelId="{B91A5A9C-40F1-47C1-9E9D-3B2E956ECF39}" type="presOf" srcId="{1C86D08D-B7C1-4DD8-B5CB-483EAF209E9B}" destId="{B6F7AC9D-15AD-4347-B25F-211B0F6C0066}" srcOrd="0" destOrd="0" presId="urn:microsoft.com/office/officeart/2005/8/layout/hProcess6"/>
    <dgm:cxn modelId="{94B4F66D-747B-4692-963C-FBF5A7430C3D}" type="presOf" srcId="{89FA0E53-BD30-4D09-A8C8-5F71C3705B6C}" destId="{CD6A7790-886C-4553-9C8E-00A77BA12FAB}" srcOrd="0" destOrd="0" presId="urn:microsoft.com/office/officeart/2005/8/layout/hProcess6"/>
    <dgm:cxn modelId="{A43261C8-0456-444D-8F9D-28F948863009}" srcId="{89FA0E53-BD30-4D09-A8C8-5F71C3705B6C}" destId="{CF696CE1-B357-427F-AEF9-A07F640506D4}" srcOrd="0" destOrd="0" parTransId="{AD8B2104-2524-4254-A008-CCA9EF970BF1}" sibTransId="{8435CFB8-82CE-4F45-A10A-AB82F3E5D396}"/>
    <dgm:cxn modelId="{7EA418E1-B9FB-4085-8EAF-7B81D9D0D6D6}" type="presOf" srcId="{CF696CE1-B357-427F-AEF9-A07F640506D4}" destId="{E9D90C9D-4E72-4149-9728-7EF86F5AF695}" srcOrd="1" destOrd="0" presId="urn:microsoft.com/office/officeart/2005/8/layout/hProcess6"/>
    <dgm:cxn modelId="{BD71F9B8-ABBA-49EF-8186-06B4691C817E}" srcId="{1B991A38-3C10-45CD-B02D-54B328F1EF52}" destId="{B911AC69-1141-4F5D-9886-520CF30DF7BB}" srcOrd="1" destOrd="0" parTransId="{5D4773CB-D77B-46DA-A317-F0F492C43EE2}" sibTransId="{B53C7F26-A229-41CB-B9F2-0411F027FCDE}"/>
    <dgm:cxn modelId="{753094C9-04AD-4138-8222-BE374572BECA}" srcId="{1B991A38-3C10-45CD-B02D-54B328F1EF52}" destId="{89FA0E53-BD30-4D09-A8C8-5F71C3705B6C}" srcOrd="2" destOrd="0" parTransId="{A3ACC119-81B7-45E5-BDF6-CA0EE3A36968}" sibTransId="{2FBECD49-D80F-405D-BFD3-5752DF05D243}"/>
    <dgm:cxn modelId="{7934D000-71B7-467A-934A-17409FF9B9F0}" srcId="{1B991A38-3C10-45CD-B02D-54B328F1EF52}" destId="{1C86D08D-B7C1-4DD8-B5CB-483EAF209E9B}" srcOrd="0" destOrd="0" parTransId="{DF59CC29-F0A6-4EA2-92BB-7379C19626F0}" sibTransId="{CCB13D8C-5343-42CD-A069-FDF38CB165D1}"/>
    <dgm:cxn modelId="{D28DBEBC-430B-4789-9F6D-F11721E5819E}" srcId="{B911AC69-1141-4F5D-9886-520CF30DF7BB}" destId="{D4F1FE41-897A-487C-9B5F-DCC02E3E9388}" srcOrd="0" destOrd="0" parTransId="{84D719BF-2E11-4E73-B5E9-DC11B1F76BF4}" sibTransId="{57649BD0-2948-455E-8B77-73B9EEEFC6AF}"/>
    <dgm:cxn modelId="{88CEDF50-B974-48C5-A980-88EEDFD3A730}" type="presOf" srcId="{1B991A38-3C10-45CD-B02D-54B328F1EF52}" destId="{2A056355-9CD8-4065-8F91-6BA465B4C407}" srcOrd="0" destOrd="0" presId="urn:microsoft.com/office/officeart/2005/8/layout/hProcess6"/>
    <dgm:cxn modelId="{AAC0807E-CBB6-4DAE-ABCB-C7B454633B70}" type="presOf" srcId="{CF696CE1-B357-427F-AEF9-A07F640506D4}" destId="{D10F3736-5F58-49BB-A8BE-83A4D457733D}" srcOrd="0" destOrd="0" presId="urn:microsoft.com/office/officeart/2005/8/layout/hProcess6"/>
    <dgm:cxn modelId="{A9F5EF37-1A3D-4927-8C5D-56C88CADB5A2}" type="presParOf" srcId="{2A056355-9CD8-4065-8F91-6BA465B4C407}" destId="{E59D6A9E-D00D-48D0-BF5C-9674CF77E2A1}" srcOrd="0" destOrd="0" presId="urn:microsoft.com/office/officeart/2005/8/layout/hProcess6"/>
    <dgm:cxn modelId="{640AD0D9-4F7C-4219-9C88-35E2FE1CA1DB}" type="presParOf" srcId="{E59D6A9E-D00D-48D0-BF5C-9674CF77E2A1}" destId="{5D4E5432-CE4A-4A2E-B114-22863D6A28F6}" srcOrd="0" destOrd="0" presId="urn:microsoft.com/office/officeart/2005/8/layout/hProcess6"/>
    <dgm:cxn modelId="{6A7E3897-7A03-45D5-B14D-212AF80D0BBD}" type="presParOf" srcId="{E59D6A9E-D00D-48D0-BF5C-9674CF77E2A1}" destId="{61C4E213-47B5-4EC3-84A0-F11EAEA08486}" srcOrd="1" destOrd="0" presId="urn:microsoft.com/office/officeart/2005/8/layout/hProcess6"/>
    <dgm:cxn modelId="{DD91F64B-02B5-4655-8F82-44194FEDCA39}" type="presParOf" srcId="{E59D6A9E-D00D-48D0-BF5C-9674CF77E2A1}" destId="{8D6249C0-146F-4D7F-801C-6817AEE89DCF}" srcOrd="2" destOrd="0" presId="urn:microsoft.com/office/officeart/2005/8/layout/hProcess6"/>
    <dgm:cxn modelId="{ACD31C85-F49E-4C47-8F15-511379F83D0E}" type="presParOf" srcId="{E59D6A9E-D00D-48D0-BF5C-9674CF77E2A1}" destId="{B6F7AC9D-15AD-4347-B25F-211B0F6C0066}" srcOrd="3" destOrd="0" presId="urn:microsoft.com/office/officeart/2005/8/layout/hProcess6"/>
    <dgm:cxn modelId="{0EBF44A9-1135-4509-9D5F-BC41803BD229}" type="presParOf" srcId="{2A056355-9CD8-4065-8F91-6BA465B4C407}" destId="{81E19484-9CAB-4F80-BF62-8DEFB233DFB5}" srcOrd="1" destOrd="0" presId="urn:microsoft.com/office/officeart/2005/8/layout/hProcess6"/>
    <dgm:cxn modelId="{1F78338C-8884-4BB5-AB62-CD3422821E48}" type="presParOf" srcId="{2A056355-9CD8-4065-8F91-6BA465B4C407}" destId="{2A3E3802-BB49-44D1-8534-A9FDD96BB35D}" srcOrd="2" destOrd="0" presId="urn:microsoft.com/office/officeart/2005/8/layout/hProcess6"/>
    <dgm:cxn modelId="{BD8B6DA0-B146-4AF2-A263-4937B3504FBC}" type="presParOf" srcId="{2A3E3802-BB49-44D1-8534-A9FDD96BB35D}" destId="{D88D6593-75D6-4792-A017-E17135E864D4}" srcOrd="0" destOrd="0" presId="urn:microsoft.com/office/officeart/2005/8/layout/hProcess6"/>
    <dgm:cxn modelId="{4710AA21-50D1-4D78-8180-3E50EEF061DA}" type="presParOf" srcId="{2A3E3802-BB49-44D1-8534-A9FDD96BB35D}" destId="{79B0CA48-614B-4708-9FBA-630FAAC5E3DF}" srcOrd="1" destOrd="0" presId="urn:microsoft.com/office/officeart/2005/8/layout/hProcess6"/>
    <dgm:cxn modelId="{CC620930-5F7F-49AF-850C-55982F9843C8}" type="presParOf" srcId="{2A3E3802-BB49-44D1-8534-A9FDD96BB35D}" destId="{5A9F69D3-9293-4E45-AEFF-090A67B1C411}" srcOrd="2" destOrd="0" presId="urn:microsoft.com/office/officeart/2005/8/layout/hProcess6"/>
    <dgm:cxn modelId="{F0D26BA0-500F-44FD-A91D-1B30C57AC5C0}" type="presParOf" srcId="{2A3E3802-BB49-44D1-8534-A9FDD96BB35D}" destId="{92BD8002-77E0-4059-8A2C-BEB41FF3A714}" srcOrd="3" destOrd="0" presId="urn:microsoft.com/office/officeart/2005/8/layout/hProcess6"/>
    <dgm:cxn modelId="{74EF6776-EBF6-4A26-811E-147106FF4ED3}" type="presParOf" srcId="{2A056355-9CD8-4065-8F91-6BA465B4C407}" destId="{FB12C64D-DDF6-4C99-AE18-D057F3DC6DC1}" srcOrd="3" destOrd="0" presId="urn:microsoft.com/office/officeart/2005/8/layout/hProcess6"/>
    <dgm:cxn modelId="{598D281F-D54C-4D4F-867C-25648D49FD26}" type="presParOf" srcId="{2A056355-9CD8-4065-8F91-6BA465B4C407}" destId="{54E8876B-9EE1-4BEC-AF95-D1651E254BFD}" srcOrd="4" destOrd="0" presId="urn:microsoft.com/office/officeart/2005/8/layout/hProcess6"/>
    <dgm:cxn modelId="{1B852D51-5E41-4BCD-817C-F929E1CDB5CF}" type="presParOf" srcId="{54E8876B-9EE1-4BEC-AF95-D1651E254BFD}" destId="{511159F2-0EB7-4936-B09D-6D20F7D9C408}" srcOrd="0" destOrd="0" presId="urn:microsoft.com/office/officeart/2005/8/layout/hProcess6"/>
    <dgm:cxn modelId="{EFE56F8E-B9B9-4E04-A678-02CB673DC234}" type="presParOf" srcId="{54E8876B-9EE1-4BEC-AF95-D1651E254BFD}" destId="{D10F3736-5F58-49BB-A8BE-83A4D457733D}" srcOrd="1" destOrd="0" presId="urn:microsoft.com/office/officeart/2005/8/layout/hProcess6"/>
    <dgm:cxn modelId="{CB67A45C-E134-4CBD-B40C-172D01C64556}" type="presParOf" srcId="{54E8876B-9EE1-4BEC-AF95-D1651E254BFD}" destId="{E9D90C9D-4E72-4149-9728-7EF86F5AF695}" srcOrd="2" destOrd="0" presId="urn:microsoft.com/office/officeart/2005/8/layout/hProcess6"/>
    <dgm:cxn modelId="{3C85EE53-5236-47FA-AD2E-501C09C37356}" type="presParOf" srcId="{54E8876B-9EE1-4BEC-AF95-D1651E254BFD}" destId="{CD6A7790-886C-4553-9C8E-00A77BA12FA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98DC5-B94B-435D-AD3C-8973B450EA46}" type="doc">
      <dgm:prSet loTypeId="urn:microsoft.com/office/officeart/2005/8/layout/funne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2C971F09-012B-449C-9A78-E2816B775671}">
      <dgm:prSet phldrT="[Text]" custT="1"/>
      <dgm:spPr/>
      <dgm:t>
        <a:bodyPr/>
        <a:lstStyle/>
        <a:p>
          <a:r>
            <a:rPr lang="cs-CZ" sz="2000" dirty="0" smtClean="0"/>
            <a:t>Regionální </a:t>
          </a:r>
          <a:r>
            <a:rPr lang="cs-CZ" sz="2000" dirty="0" err="1" smtClean="0"/>
            <a:t>benchmarking</a:t>
          </a:r>
          <a:endParaRPr lang="cs-CZ" sz="2000" dirty="0"/>
        </a:p>
      </dgm:t>
    </dgm:pt>
    <dgm:pt modelId="{8A255AC3-5665-4B7A-B41D-3FB9660FEBB9}" type="parTrans" cxnId="{4C62CFF6-BDEC-4BA3-A3D4-7B81227134C2}">
      <dgm:prSet/>
      <dgm:spPr/>
      <dgm:t>
        <a:bodyPr/>
        <a:lstStyle/>
        <a:p>
          <a:endParaRPr lang="cs-CZ"/>
        </a:p>
      </dgm:t>
    </dgm:pt>
    <dgm:pt modelId="{72BEA9A3-1103-4356-A4C1-50AF5F5CF4E4}" type="sibTrans" cxnId="{4C62CFF6-BDEC-4BA3-A3D4-7B81227134C2}">
      <dgm:prSet/>
      <dgm:spPr/>
      <dgm:t>
        <a:bodyPr/>
        <a:lstStyle/>
        <a:p>
          <a:endParaRPr lang="cs-CZ"/>
        </a:p>
      </dgm:t>
    </dgm:pt>
    <dgm:pt modelId="{42E92953-EA50-4A78-81E3-C34D91DA2077}">
      <dgm:prSet phldrT="[Text]" custT="1"/>
      <dgm:spPr/>
      <dgm:t>
        <a:bodyPr/>
        <a:lstStyle/>
        <a:p>
          <a:r>
            <a:rPr lang="cs-CZ" sz="2000" dirty="0" smtClean="0"/>
            <a:t>Terénní průzkum firem</a:t>
          </a:r>
          <a:endParaRPr lang="cs-CZ" sz="2000" dirty="0"/>
        </a:p>
      </dgm:t>
    </dgm:pt>
    <dgm:pt modelId="{7D1C75B3-D878-4177-953D-3AE4721A4435}" type="parTrans" cxnId="{C63F7BDC-7517-4B87-9C0E-E799A3695F32}">
      <dgm:prSet/>
      <dgm:spPr/>
      <dgm:t>
        <a:bodyPr/>
        <a:lstStyle/>
        <a:p>
          <a:endParaRPr lang="cs-CZ"/>
        </a:p>
      </dgm:t>
    </dgm:pt>
    <dgm:pt modelId="{59CABF9B-A508-4970-A933-7780258C1335}" type="sibTrans" cxnId="{C63F7BDC-7517-4B87-9C0E-E799A3695F32}">
      <dgm:prSet/>
      <dgm:spPr/>
      <dgm:t>
        <a:bodyPr/>
        <a:lstStyle/>
        <a:p>
          <a:endParaRPr lang="cs-CZ"/>
        </a:p>
      </dgm:t>
    </dgm:pt>
    <dgm:pt modelId="{2CFEAC1A-55A1-4535-840F-C58434EA6D6A}">
      <dgm:prSet phldrT="[Text]" custT="1"/>
      <dgm:spPr>
        <a:solidFill>
          <a:srgbClr val="CC0000"/>
        </a:solidFill>
      </dgm:spPr>
      <dgm:t>
        <a:bodyPr/>
        <a:lstStyle/>
        <a:p>
          <a:r>
            <a:rPr lang="cs-CZ" sz="2000" dirty="0" smtClean="0"/>
            <a:t>Pracovní skupiny</a:t>
          </a:r>
          <a:endParaRPr lang="cs-CZ" sz="2000" dirty="0"/>
        </a:p>
      </dgm:t>
    </dgm:pt>
    <dgm:pt modelId="{FCBA5E7B-0EA5-4593-86CD-BC14492B014E}" type="parTrans" cxnId="{9ED83779-FA8D-4AD6-A911-816404EE91FB}">
      <dgm:prSet/>
      <dgm:spPr/>
      <dgm:t>
        <a:bodyPr/>
        <a:lstStyle/>
        <a:p>
          <a:endParaRPr lang="cs-CZ"/>
        </a:p>
      </dgm:t>
    </dgm:pt>
    <dgm:pt modelId="{64B9799F-2598-4704-B4F6-45E7719E1696}" type="sibTrans" cxnId="{9ED83779-FA8D-4AD6-A911-816404EE91FB}">
      <dgm:prSet/>
      <dgm:spPr/>
      <dgm:t>
        <a:bodyPr/>
        <a:lstStyle/>
        <a:p>
          <a:endParaRPr lang="cs-CZ"/>
        </a:p>
      </dgm:t>
    </dgm:pt>
    <dgm:pt modelId="{06DDFFB3-9DCB-43EE-AD53-ABE80B865CB1}">
      <dgm:prSet phldrT="[Text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Regionální inovační strategie 3 </a:t>
          </a:r>
        </a:p>
      </dgm:t>
    </dgm:pt>
    <dgm:pt modelId="{9DDBFB8A-1905-4C70-994B-207D04F85F7F}" type="parTrans" cxnId="{BD113B45-E27B-4D6A-A3CA-059DF971399C}">
      <dgm:prSet/>
      <dgm:spPr/>
      <dgm:t>
        <a:bodyPr/>
        <a:lstStyle/>
        <a:p>
          <a:endParaRPr lang="cs-CZ"/>
        </a:p>
      </dgm:t>
    </dgm:pt>
    <dgm:pt modelId="{57A033BA-9155-4EF2-9F5C-C96DAA3FB212}" type="sibTrans" cxnId="{BD113B45-E27B-4D6A-A3CA-059DF971399C}">
      <dgm:prSet/>
      <dgm:spPr/>
      <dgm:t>
        <a:bodyPr/>
        <a:lstStyle/>
        <a:p>
          <a:endParaRPr lang="cs-CZ"/>
        </a:p>
      </dgm:t>
    </dgm:pt>
    <dgm:pt modelId="{4F206D6B-F16D-4DD6-B190-62E24ED84046}">
      <dgm:prSet phldrT="[Text]" custScaleX="147532" custScaleY="133641" custLinFactNeighborX="16538" custLinFactNeighborY="-21862"/>
      <dgm:spPr/>
      <dgm:t>
        <a:bodyPr/>
        <a:lstStyle/>
        <a:p>
          <a:endParaRPr lang="cs-CZ" dirty="0"/>
        </a:p>
      </dgm:t>
    </dgm:pt>
    <dgm:pt modelId="{437D062B-9403-40BE-BCB7-F5A6D7265B02}" type="parTrans" cxnId="{71479625-5EE5-4CBC-A430-95976B065FE3}">
      <dgm:prSet/>
      <dgm:spPr/>
      <dgm:t>
        <a:bodyPr/>
        <a:lstStyle/>
        <a:p>
          <a:endParaRPr lang="cs-CZ"/>
        </a:p>
      </dgm:t>
    </dgm:pt>
    <dgm:pt modelId="{F8008AF8-C174-4B5D-8448-E0B91FBA2380}" type="sibTrans" cxnId="{71479625-5EE5-4CBC-A430-95976B065FE3}">
      <dgm:prSet/>
      <dgm:spPr/>
      <dgm:t>
        <a:bodyPr/>
        <a:lstStyle/>
        <a:p>
          <a:endParaRPr lang="cs-CZ"/>
        </a:p>
      </dgm:t>
    </dgm:pt>
    <dgm:pt modelId="{57D81432-79D0-4B84-B42F-D620E993B941}" type="pres">
      <dgm:prSet presAssocID="{07798DC5-B94B-435D-AD3C-8973B450EA4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8F6734A-D40E-4794-8EF3-F2527A7ED379}" type="pres">
      <dgm:prSet presAssocID="{07798DC5-B94B-435D-AD3C-8973B450EA46}" presName="ellipse" presStyleLbl="trBgShp" presStyleIdx="0" presStyleCnt="1" custLinFactNeighborX="3467" custLinFactNeighborY="3108"/>
      <dgm:spPr/>
      <dgm:t>
        <a:bodyPr/>
        <a:lstStyle/>
        <a:p>
          <a:endParaRPr lang="cs-CZ"/>
        </a:p>
      </dgm:t>
    </dgm:pt>
    <dgm:pt modelId="{48E56025-FF11-4395-8859-47646D4F1B17}" type="pres">
      <dgm:prSet presAssocID="{07798DC5-B94B-435D-AD3C-8973B450EA46}" presName="arrow1" presStyleLbl="fgShp" presStyleIdx="0" presStyleCnt="1" custLinFactY="-37703" custLinFactNeighborX="1187" custLinFactNeighborY="-100000"/>
      <dgm:spPr/>
      <dgm:t>
        <a:bodyPr/>
        <a:lstStyle/>
        <a:p>
          <a:endParaRPr lang="cs-CZ"/>
        </a:p>
      </dgm:t>
    </dgm:pt>
    <dgm:pt modelId="{430AD8B6-3BCD-4F11-8759-46020F25776E}" type="pres">
      <dgm:prSet presAssocID="{07798DC5-B94B-435D-AD3C-8973B450EA46}" presName="rectangle" presStyleLbl="revTx" presStyleIdx="0" presStyleCnt="1" custScaleX="139181" custScaleY="97076" custLinFactNeighborX="2924" custLinFactNeighborY="-762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8856D0-263A-4F82-A124-24166F104287}" type="pres">
      <dgm:prSet presAssocID="{42E92953-EA50-4A78-81E3-C34D91DA2077}" presName="item1" presStyleLbl="node1" presStyleIdx="0" presStyleCnt="3" custScaleX="147532" custScaleY="133641" custLinFactNeighborX="22068" custLinFactNeighborY="-426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3BF158-B3C9-41AF-AD10-37A7FB3A2DDD}" type="pres">
      <dgm:prSet presAssocID="{2CFEAC1A-55A1-4535-840F-C58434EA6D6A}" presName="item2" presStyleLbl="node1" presStyleIdx="1" presStyleCnt="3" custScaleX="195906" custScaleY="176968" custLinFactNeighborX="-37427" custLinFactNeighborY="-158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3ABCEA-3ED6-4EAA-BD57-FEAA9C3ED8CC}" type="pres">
      <dgm:prSet presAssocID="{06DDFFB3-9DCB-43EE-AD53-ABE80B865CB1}" presName="item3" presStyleLbl="node1" presStyleIdx="2" presStyleCnt="3" custScaleX="150839" custScaleY="144035" custLinFactNeighborX="61247" custLinFactNeighborY="-72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4DE5F6-8B77-4F8A-85CC-DBF51C2EC2DF}" type="pres">
      <dgm:prSet presAssocID="{07798DC5-B94B-435D-AD3C-8973B450EA46}" presName="funnel" presStyleLbl="trAlignAcc1" presStyleIdx="0" presStyleCnt="1" custScaleX="194486" custScaleY="68539" custLinFactNeighborX="1359" custLinFactNeighborY="2079"/>
      <dgm:spPr/>
      <dgm:t>
        <a:bodyPr/>
        <a:lstStyle/>
        <a:p>
          <a:endParaRPr lang="cs-CZ"/>
        </a:p>
      </dgm:t>
    </dgm:pt>
  </dgm:ptLst>
  <dgm:cxnLst>
    <dgm:cxn modelId="{56814EF0-FDB1-4C23-8B24-3D06DFA73DED}" type="presOf" srcId="{2CFEAC1A-55A1-4535-840F-C58434EA6D6A}" destId="{5D8856D0-263A-4F82-A124-24166F104287}" srcOrd="0" destOrd="0" presId="urn:microsoft.com/office/officeart/2005/8/layout/funnel1"/>
    <dgm:cxn modelId="{BD113B45-E27B-4D6A-A3CA-059DF971399C}" srcId="{07798DC5-B94B-435D-AD3C-8973B450EA46}" destId="{06DDFFB3-9DCB-43EE-AD53-ABE80B865CB1}" srcOrd="3" destOrd="0" parTransId="{9DDBFB8A-1905-4C70-994B-207D04F85F7F}" sibTransId="{57A033BA-9155-4EF2-9F5C-C96DAA3FB212}"/>
    <dgm:cxn modelId="{FB7AE48D-30AA-4C4C-B00B-0BE0E864EBE2}" type="presOf" srcId="{42E92953-EA50-4A78-81E3-C34D91DA2077}" destId="{8B3BF158-B3C9-41AF-AD10-37A7FB3A2DDD}" srcOrd="0" destOrd="0" presId="urn:microsoft.com/office/officeart/2005/8/layout/funnel1"/>
    <dgm:cxn modelId="{4C62CFF6-BDEC-4BA3-A3D4-7B81227134C2}" srcId="{07798DC5-B94B-435D-AD3C-8973B450EA46}" destId="{2C971F09-012B-449C-9A78-E2816B775671}" srcOrd="0" destOrd="0" parTransId="{8A255AC3-5665-4B7A-B41D-3FB9660FEBB9}" sibTransId="{72BEA9A3-1103-4356-A4C1-50AF5F5CF4E4}"/>
    <dgm:cxn modelId="{9ED83779-FA8D-4AD6-A911-816404EE91FB}" srcId="{07798DC5-B94B-435D-AD3C-8973B450EA46}" destId="{2CFEAC1A-55A1-4535-840F-C58434EA6D6A}" srcOrd="2" destOrd="0" parTransId="{FCBA5E7B-0EA5-4593-86CD-BC14492B014E}" sibTransId="{64B9799F-2598-4704-B4F6-45E7719E1696}"/>
    <dgm:cxn modelId="{71479625-5EE5-4CBC-A430-95976B065FE3}" srcId="{07798DC5-B94B-435D-AD3C-8973B450EA46}" destId="{4F206D6B-F16D-4DD6-B190-62E24ED84046}" srcOrd="4" destOrd="0" parTransId="{437D062B-9403-40BE-BCB7-F5A6D7265B02}" sibTransId="{F8008AF8-C174-4B5D-8448-E0B91FBA2380}"/>
    <dgm:cxn modelId="{C63F7BDC-7517-4B87-9C0E-E799A3695F32}" srcId="{07798DC5-B94B-435D-AD3C-8973B450EA46}" destId="{42E92953-EA50-4A78-81E3-C34D91DA2077}" srcOrd="1" destOrd="0" parTransId="{7D1C75B3-D878-4177-953D-3AE4721A4435}" sibTransId="{59CABF9B-A508-4970-A933-7780258C1335}"/>
    <dgm:cxn modelId="{1BE4BD03-2113-4730-9A77-A954612A04FB}" type="presOf" srcId="{2C971F09-012B-449C-9A78-E2816B775671}" destId="{443ABCEA-3ED6-4EAA-BD57-FEAA9C3ED8CC}" srcOrd="0" destOrd="0" presId="urn:microsoft.com/office/officeart/2005/8/layout/funnel1"/>
    <dgm:cxn modelId="{E5CF5A90-2FBA-4FBF-B6D9-4DE041DF393E}" type="presOf" srcId="{07798DC5-B94B-435D-AD3C-8973B450EA46}" destId="{57D81432-79D0-4B84-B42F-D620E993B941}" srcOrd="0" destOrd="0" presId="urn:microsoft.com/office/officeart/2005/8/layout/funnel1"/>
    <dgm:cxn modelId="{6FD56FC9-79F4-4A3A-8B7A-969569849476}" type="presOf" srcId="{06DDFFB3-9DCB-43EE-AD53-ABE80B865CB1}" destId="{430AD8B6-3BCD-4F11-8759-46020F25776E}" srcOrd="0" destOrd="0" presId="urn:microsoft.com/office/officeart/2005/8/layout/funnel1"/>
    <dgm:cxn modelId="{F98CD11D-23AA-4F05-BC5E-88F121E46C0F}" type="presParOf" srcId="{57D81432-79D0-4B84-B42F-D620E993B941}" destId="{E8F6734A-D40E-4794-8EF3-F2527A7ED379}" srcOrd="0" destOrd="0" presId="urn:microsoft.com/office/officeart/2005/8/layout/funnel1"/>
    <dgm:cxn modelId="{350B72B1-12A7-4345-B554-D2BA75E5F7BA}" type="presParOf" srcId="{57D81432-79D0-4B84-B42F-D620E993B941}" destId="{48E56025-FF11-4395-8859-47646D4F1B17}" srcOrd="1" destOrd="0" presId="urn:microsoft.com/office/officeart/2005/8/layout/funnel1"/>
    <dgm:cxn modelId="{CD12EC5C-AF1A-4413-9C1E-01FFD85A207B}" type="presParOf" srcId="{57D81432-79D0-4B84-B42F-D620E993B941}" destId="{430AD8B6-3BCD-4F11-8759-46020F25776E}" srcOrd="2" destOrd="0" presId="urn:microsoft.com/office/officeart/2005/8/layout/funnel1"/>
    <dgm:cxn modelId="{A778EC8A-9FC7-4C52-A623-6A0B3A9F84AE}" type="presParOf" srcId="{57D81432-79D0-4B84-B42F-D620E993B941}" destId="{5D8856D0-263A-4F82-A124-24166F104287}" srcOrd="3" destOrd="0" presId="urn:microsoft.com/office/officeart/2005/8/layout/funnel1"/>
    <dgm:cxn modelId="{1718BA8F-7C84-4E58-AB8F-EEB83C14A61F}" type="presParOf" srcId="{57D81432-79D0-4B84-B42F-D620E993B941}" destId="{8B3BF158-B3C9-41AF-AD10-37A7FB3A2DDD}" srcOrd="4" destOrd="0" presId="urn:microsoft.com/office/officeart/2005/8/layout/funnel1"/>
    <dgm:cxn modelId="{906CE384-83CF-4060-818C-B4FBD13C7669}" type="presParOf" srcId="{57D81432-79D0-4B84-B42F-D620E993B941}" destId="{443ABCEA-3ED6-4EAA-BD57-FEAA9C3ED8CC}" srcOrd="5" destOrd="0" presId="urn:microsoft.com/office/officeart/2005/8/layout/funnel1"/>
    <dgm:cxn modelId="{B7E2C1EB-625D-46C6-A619-2F9E2DBF954B}" type="presParOf" srcId="{57D81432-79D0-4B84-B42F-D620E993B941}" destId="{734DE5F6-8B77-4F8A-85CC-DBF51C2EC2DF}" srcOrd="6" destOrd="0" presId="urn:microsoft.com/office/officeart/2005/8/layout/funnel1"/>
  </dgm:cxnLst>
  <dgm:bg/>
  <dgm:whole>
    <a:ln>
      <a:solidFill>
        <a:schemeClr val="tx1">
          <a:lumMod val="95000"/>
          <a:lumOff val="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4E213-47B5-4EC3-84A0-F11EAEA08486}">
      <dsp:nvSpPr>
        <dsp:cNvPr id="0" name=""/>
        <dsp:cNvSpPr/>
      </dsp:nvSpPr>
      <dsp:spPr>
        <a:xfrm>
          <a:off x="554856" y="287429"/>
          <a:ext cx="2202738" cy="19254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660" tIns="18415" rIns="3683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2002</a:t>
          </a:r>
          <a:endParaRPr lang="cs-CZ" sz="2900" kern="1200" dirty="0"/>
        </a:p>
      </dsp:txBody>
      <dsp:txXfrm>
        <a:off x="1105541" y="287429"/>
        <a:ext cx="1652053" cy="1925470"/>
      </dsp:txXfrm>
    </dsp:sp>
    <dsp:sp modelId="{B6F7AC9D-15AD-4347-B25F-211B0F6C0066}">
      <dsp:nvSpPr>
        <dsp:cNvPr id="0" name=""/>
        <dsp:cNvSpPr/>
      </dsp:nvSpPr>
      <dsp:spPr>
        <a:xfrm>
          <a:off x="4171" y="699480"/>
          <a:ext cx="1101369" cy="11013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RIS 1</a:t>
          </a:r>
          <a:endParaRPr lang="cs-CZ" sz="2600" kern="1200" dirty="0"/>
        </a:p>
      </dsp:txBody>
      <dsp:txXfrm>
        <a:off x="4171" y="699480"/>
        <a:ext cx="1101369" cy="1101369"/>
      </dsp:txXfrm>
    </dsp:sp>
    <dsp:sp modelId="{79B0CA48-614B-4708-9FBA-630FAAC5E3DF}">
      <dsp:nvSpPr>
        <dsp:cNvPr id="0" name=""/>
        <dsp:cNvSpPr/>
      </dsp:nvSpPr>
      <dsp:spPr>
        <a:xfrm>
          <a:off x="3445951" y="287429"/>
          <a:ext cx="2202738" cy="19254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660" tIns="18415" rIns="3683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2005</a:t>
          </a:r>
          <a:endParaRPr lang="cs-CZ" sz="2900" kern="1200" dirty="0"/>
        </a:p>
      </dsp:txBody>
      <dsp:txXfrm>
        <a:off x="3996635" y="287429"/>
        <a:ext cx="1652053" cy="1925470"/>
      </dsp:txXfrm>
    </dsp:sp>
    <dsp:sp modelId="{92BD8002-77E0-4059-8A2C-BEB41FF3A714}">
      <dsp:nvSpPr>
        <dsp:cNvPr id="0" name=""/>
        <dsp:cNvSpPr/>
      </dsp:nvSpPr>
      <dsp:spPr>
        <a:xfrm>
          <a:off x="2895266" y="699480"/>
          <a:ext cx="1101369" cy="11013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RIS 2</a:t>
          </a:r>
          <a:endParaRPr lang="cs-CZ" sz="2600" kern="1200" dirty="0"/>
        </a:p>
      </dsp:txBody>
      <dsp:txXfrm>
        <a:off x="2895266" y="699480"/>
        <a:ext cx="1101369" cy="1101369"/>
      </dsp:txXfrm>
    </dsp:sp>
    <dsp:sp modelId="{D10F3736-5F58-49BB-A8BE-83A4D457733D}">
      <dsp:nvSpPr>
        <dsp:cNvPr id="0" name=""/>
        <dsp:cNvSpPr/>
      </dsp:nvSpPr>
      <dsp:spPr>
        <a:xfrm>
          <a:off x="6337045" y="287429"/>
          <a:ext cx="2202738" cy="1925470"/>
        </a:xfrm>
        <a:prstGeom prst="rightArrow">
          <a:avLst>
            <a:gd name="adj1" fmla="val 70000"/>
            <a:gd name="adj2" fmla="val 50000"/>
          </a:avLst>
        </a:prstGeom>
        <a:solidFill>
          <a:srgbClr val="C00000">
            <a:alpha val="64000"/>
          </a:srgb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660" tIns="18415" rIns="3683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solidFill>
                <a:schemeClr val="bg1"/>
              </a:solidFill>
            </a:rPr>
            <a:t>2009</a:t>
          </a:r>
          <a:endParaRPr lang="cs-CZ" sz="2900" kern="1200" dirty="0">
            <a:solidFill>
              <a:schemeClr val="bg1"/>
            </a:solidFill>
          </a:endParaRPr>
        </a:p>
      </dsp:txBody>
      <dsp:txXfrm>
        <a:off x="6887730" y="287429"/>
        <a:ext cx="1652053" cy="1925470"/>
      </dsp:txXfrm>
    </dsp:sp>
    <dsp:sp modelId="{CD6A7790-886C-4553-9C8E-00A77BA12FAB}">
      <dsp:nvSpPr>
        <dsp:cNvPr id="0" name=""/>
        <dsp:cNvSpPr/>
      </dsp:nvSpPr>
      <dsp:spPr>
        <a:xfrm>
          <a:off x="5786360" y="699480"/>
          <a:ext cx="1101369" cy="11013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RIS 3</a:t>
          </a:r>
          <a:endParaRPr lang="cs-CZ" sz="2600" kern="1200" dirty="0"/>
        </a:p>
      </dsp:txBody>
      <dsp:txXfrm>
        <a:off x="5786360" y="699480"/>
        <a:ext cx="1101369" cy="11013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F6734A-D40E-4794-8EF3-F2527A7ED379}">
      <dsp:nvSpPr>
        <dsp:cNvPr id="0" name=""/>
        <dsp:cNvSpPr/>
      </dsp:nvSpPr>
      <dsp:spPr>
        <a:xfrm>
          <a:off x="2664000" y="224061"/>
          <a:ext cx="3398216" cy="118015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56025-FF11-4395-8859-47646D4F1B17}">
      <dsp:nvSpPr>
        <dsp:cNvPr id="0" name=""/>
        <dsp:cNvSpPr/>
      </dsp:nvSpPr>
      <dsp:spPr>
        <a:xfrm>
          <a:off x="3929093" y="2496786"/>
          <a:ext cx="658569" cy="421484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AD8B6-3BCD-4F11-8759-46020F25776E}">
      <dsp:nvSpPr>
        <dsp:cNvPr id="0" name=""/>
        <dsp:cNvSpPr/>
      </dsp:nvSpPr>
      <dsp:spPr>
        <a:xfrm>
          <a:off x="2143145" y="2823681"/>
          <a:ext cx="4399694" cy="767175"/>
        </a:xfrm>
        <a:prstGeom prst="rect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Regionální inovační strategie 3 </a:t>
          </a:r>
        </a:p>
      </dsp:txBody>
      <dsp:txXfrm>
        <a:off x="2143145" y="2823681"/>
        <a:ext cx="4399694" cy="767175"/>
      </dsp:txXfrm>
    </dsp:sp>
    <dsp:sp modelId="{5D8856D0-263A-4F82-A124-24166F104287}">
      <dsp:nvSpPr>
        <dsp:cNvPr id="0" name=""/>
        <dsp:cNvSpPr/>
      </dsp:nvSpPr>
      <dsp:spPr>
        <a:xfrm>
          <a:off x="3761531" y="1208707"/>
          <a:ext cx="1748880" cy="1584212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Pracovní skupiny</a:t>
          </a:r>
          <a:endParaRPr lang="cs-CZ" sz="2000" kern="1200" dirty="0"/>
        </a:p>
      </dsp:txBody>
      <dsp:txXfrm>
        <a:off x="3761531" y="1208707"/>
        <a:ext cx="1748880" cy="1584212"/>
      </dsp:txXfrm>
    </dsp:sp>
    <dsp:sp modelId="{8B3BF158-B3C9-41AF-AD10-37A7FB3A2DDD}">
      <dsp:nvSpPr>
        <dsp:cNvPr id="0" name=""/>
        <dsp:cNvSpPr/>
      </dsp:nvSpPr>
      <dsp:spPr>
        <a:xfrm>
          <a:off x="1921307" y="0"/>
          <a:ext cx="2322317" cy="20978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Terénní průzkum firem</a:t>
          </a:r>
          <a:endParaRPr lang="cs-CZ" sz="2000" kern="1200" dirty="0"/>
        </a:p>
      </dsp:txBody>
      <dsp:txXfrm>
        <a:off x="1921307" y="0"/>
        <a:ext cx="2322317" cy="2097821"/>
      </dsp:txXfrm>
    </dsp:sp>
    <dsp:sp modelId="{443ABCEA-3ED6-4EAA-BD57-FEAA9C3ED8CC}">
      <dsp:nvSpPr>
        <dsp:cNvPr id="0" name=""/>
        <dsp:cNvSpPr/>
      </dsp:nvSpPr>
      <dsp:spPr>
        <a:xfrm>
          <a:off x="4569897" y="0"/>
          <a:ext cx="1788082" cy="1707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Regionální </a:t>
          </a:r>
          <a:r>
            <a:rPr lang="cs-CZ" sz="2000" kern="1200" dirty="0" err="1" smtClean="0"/>
            <a:t>benchmarking</a:t>
          </a:r>
          <a:endParaRPr lang="cs-CZ" sz="2000" kern="1200" dirty="0"/>
        </a:p>
      </dsp:txBody>
      <dsp:txXfrm>
        <a:off x="4569897" y="0"/>
        <a:ext cx="1788082" cy="1707425"/>
      </dsp:txXfrm>
    </dsp:sp>
    <dsp:sp modelId="{734DE5F6-8B77-4F8A-85CC-DBF51C2EC2DF}">
      <dsp:nvSpPr>
        <dsp:cNvPr id="0" name=""/>
        <dsp:cNvSpPr/>
      </dsp:nvSpPr>
      <dsp:spPr>
        <a:xfrm>
          <a:off x="714371" y="567946"/>
          <a:ext cx="7172617" cy="20221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FB9AC9-441B-44DE-A3C4-4BFCFBB589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pPr>
              <a:defRPr/>
            </a:pPr>
            <a:fld id="{CD6C9A01-9C13-4B7D-8164-9B0E84746BB9}" type="datetimeFigureOut">
              <a:rPr lang="cs-CZ"/>
              <a:pPr>
                <a:defRPr/>
              </a:pPr>
              <a:t>25.1.2012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pPr>
              <a:defRPr/>
            </a:pPr>
            <a:fld id="{9F696A64-BFB0-4AEE-84B5-F0586861D9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11A956-2217-4639-9A4B-DEB57521B91D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Implicitní výstup z RIS2 – podpora talentů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Vládní usnesení – ICRC se začalo opravdu</a:t>
            </a:r>
            <a:r>
              <a:rPr lang="cs-CZ" baseline="0" dirty="0" smtClean="0"/>
              <a:t> připravovat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Y soft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kontorola</a:t>
            </a:r>
            <a:r>
              <a:rPr lang="cs-CZ" baseline="0" dirty="0" smtClean="0"/>
              <a:t> tisku </a:t>
            </a:r>
          </a:p>
          <a:p>
            <a:endParaRPr lang="cs-CZ" baseline="0" dirty="0" smtClean="0"/>
          </a:p>
          <a:p>
            <a:r>
              <a:rPr lang="cs-CZ" baseline="0" dirty="0" err="1" smtClean="0"/>
              <a:t>Westcom</a:t>
            </a:r>
            <a:r>
              <a:rPr lang="cs-CZ" baseline="0" dirty="0" smtClean="0"/>
              <a:t> – produkt </a:t>
            </a:r>
            <a:r>
              <a:rPr lang="cs-CZ" baseline="0" dirty="0" err="1" smtClean="0"/>
              <a:t>webnode</a:t>
            </a:r>
            <a:r>
              <a:rPr lang="cs-CZ" baseline="0" dirty="0" smtClean="0"/>
              <a:t> – tvorba vlastních stránek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Inovační vouchery</a:t>
            </a:r>
            <a:r>
              <a:rPr lang="cs-CZ" baseline="0" dirty="0" smtClean="0"/>
              <a:t> – 150 tis na rozjetí spolupráce – cílem je iniciovat spolupráci mezi firmami a výzkumem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20 PhD</a:t>
            </a:r>
            <a:r>
              <a:rPr lang="cs-CZ" baseline="0" dirty="0" smtClean="0"/>
              <a:t> studentů </a:t>
            </a:r>
          </a:p>
          <a:p>
            <a:pPr>
              <a:buFontTx/>
              <a:buChar char="-"/>
            </a:pPr>
            <a:endParaRPr lang="cs-CZ" baseline="0" dirty="0" smtClean="0"/>
          </a:p>
          <a:p>
            <a:pPr>
              <a:buFontTx/>
              <a:buChar char="-"/>
            </a:pPr>
            <a:r>
              <a:rPr lang="cs-CZ" baseline="0" dirty="0" smtClean="0"/>
              <a:t>Dostávají od Brna 10 tis měsíčně aby se mohli věnovat jenom vědě 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- Obory – molekulární</a:t>
            </a:r>
            <a:r>
              <a:rPr lang="cs-CZ" baseline="0" dirty="0" smtClean="0"/>
              <a:t> biologie, medicína, materiály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25 vědců </a:t>
            </a:r>
          </a:p>
          <a:p>
            <a:r>
              <a:rPr lang="cs-CZ" dirty="0" smtClean="0"/>
              <a:t>10 z nich přichází z TOP 20 univerzit na světě</a:t>
            </a:r>
          </a:p>
          <a:p>
            <a:r>
              <a:rPr lang="cs-CZ" dirty="0" smtClean="0"/>
              <a:t>70%</a:t>
            </a:r>
            <a:r>
              <a:rPr lang="cs-CZ" baseline="0" dirty="0" smtClean="0"/>
              <a:t> přichází do </a:t>
            </a:r>
            <a:r>
              <a:rPr lang="cs-CZ" baseline="0" dirty="0" err="1" smtClean="0"/>
              <a:t>CEITECu</a:t>
            </a:r>
            <a:r>
              <a:rPr lang="cs-CZ" baseline="0" dirty="0" smtClean="0"/>
              <a:t> a ICRC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Obory:</a:t>
            </a:r>
            <a:r>
              <a:rPr lang="cs-CZ" baseline="0" dirty="0" smtClean="0"/>
              <a:t> </a:t>
            </a:r>
            <a:r>
              <a:rPr lang="cs-CZ" dirty="0" smtClean="0"/>
              <a:t>molekulární</a:t>
            </a:r>
            <a:r>
              <a:rPr lang="cs-CZ" baseline="0" dirty="0" smtClean="0"/>
              <a:t> biologie, medicína, materiály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r>
              <a:rPr lang="cs-CZ" dirty="0" smtClean="0"/>
              <a:t>Cíl prezentace, kolik času proč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20 PhD</a:t>
            </a:r>
            <a:r>
              <a:rPr lang="cs-CZ" baseline="0" dirty="0" smtClean="0"/>
              <a:t> studentů </a:t>
            </a:r>
          </a:p>
          <a:p>
            <a:endParaRPr lang="cs-CZ" dirty="0" smtClean="0"/>
          </a:p>
          <a:p>
            <a:r>
              <a:rPr lang="cs-CZ" dirty="0" smtClean="0"/>
              <a:t>Obory – molekulární</a:t>
            </a:r>
            <a:r>
              <a:rPr lang="cs-CZ" baseline="0" dirty="0" smtClean="0"/>
              <a:t> biologie, medicína, materiály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Shrnutí</a:t>
            </a:r>
            <a:r>
              <a:rPr lang="cs-CZ" baseline="0" dirty="0" smtClean="0"/>
              <a:t>: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r>
              <a:rPr lang="cs-CZ" dirty="0" smtClean="0"/>
              <a:t>Cíl prezentace, kolik času proč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3E208-AF5B-4A59-AAC8-CF4EE0ECCC50}" type="slidenum">
              <a:rPr lang="cs-CZ">
                <a:solidFill>
                  <a:prstClr val="black"/>
                </a:solidFill>
              </a:rPr>
              <a:pPr/>
              <a:t>29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V minulém roce byla zformulována RIS 3. Strategie je založena terénním průzkumu potřeb firem a konsenzu přibližně 300 lidí v regionu.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Strategie posiluje snažení regionu v podpoře vysoce kvalifikovaných lidských zdrojů pro výzkum a vývoj, kdy instrumenty mají za cíl maximalizovat přinosy z nově zřizovaných výzkumných infrastruktur., jako například CEITEC a ICRC.   RIS klad</a:t>
            </a:r>
            <a:r>
              <a:rPr lang="cs-CZ" smtClean="0">
                <a:latin typeface="Arial" charset="0"/>
              </a:rPr>
              <a:t>e</a:t>
            </a:r>
            <a:r>
              <a:rPr lang="cs-CZ" smtClean="0"/>
              <a:t> větší důraz na systémovější pojetí transferu technologíí, podporu kontrahovaného výzkumu a širší podporu začínajících firem. Nově RIS navrhuje nástroje na zvýšení konkurenceschopnosti zralých inovativních firem.  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r>
              <a:rPr lang="cs-CZ" dirty="0" smtClean="0"/>
              <a:t>Cíl prezentace, kolik času proč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38916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38917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CF072-8304-4ADD-9238-3EE7A07805C6}" type="slidenum">
              <a:rPr lang="cs-CZ" smtClean="0"/>
              <a:pPr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39941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4A5F04-B1DB-4834-ACA9-FAC00487F521}" type="slidenum">
              <a:rPr lang="cs-CZ" smtClean="0"/>
              <a:pPr/>
              <a:t>31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r>
              <a:rPr lang="cs-CZ" dirty="0" smtClean="0"/>
              <a:t>Subjektivní hodnocení PCH: </a:t>
            </a:r>
          </a:p>
          <a:p>
            <a:endParaRPr lang="cs-CZ" dirty="0" smtClean="0"/>
          </a:p>
          <a:p>
            <a:r>
              <a:rPr lang="cs-CZ" dirty="0" smtClean="0"/>
              <a:t>Silné osobnosti ve všech třech subsystémech RIS – analýza</a:t>
            </a:r>
            <a:r>
              <a:rPr lang="cs-CZ" baseline="0" dirty="0" smtClean="0"/>
              <a:t> zainteresovaných stran – stačí cca 40 lidí, ve veřejné správě nás bylo v </a:t>
            </a:r>
            <a:r>
              <a:rPr lang="cs-CZ" baseline="0" dirty="0" err="1" smtClean="0"/>
              <a:t>kritckém</a:t>
            </a:r>
            <a:r>
              <a:rPr lang="cs-CZ" baseline="0" dirty="0" smtClean="0"/>
              <a:t> okamžiku šest, z toho 4 geografové </a:t>
            </a:r>
            <a:endParaRPr lang="cs-CZ" dirty="0" smtClean="0"/>
          </a:p>
          <a:p>
            <a:r>
              <a:rPr lang="cs-CZ" dirty="0" smtClean="0"/>
              <a:t>Schopnost se dohodnout a opakovat dohodu na vyšší kvalitativní úrovni – JIC – CEITEC</a:t>
            </a:r>
            <a:r>
              <a:rPr lang="cs-CZ" baseline="0" dirty="0" smtClean="0"/>
              <a:t> </a:t>
            </a:r>
            <a:endParaRPr lang="cs-CZ" dirty="0" smtClean="0"/>
          </a:p>
          <a:p>
            <a:r>
              <a:rPr lang="cs-CZ" dirty="0" smtClean="0"/>
              <a:t>Kontinuální budování důvěry formou intenzivní a kvalitní komunikace a realizací akce – </a:t>
            </a:r>
            <a:r>
              <a:rPr lang="cs-CZ" dirty="0" err="1" smtClean="0"/>
              <a:t>reliazace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ambicioozních</a:t>
            </a:r>
            <a:r>
              <a:rPr lang="cs-CZ" baseline="0" dirty="0" smtClean="0"/>
              <a:t> společných aktivit plus neformální budování důvěry (squash, badminton, kolo) </a:t>
            </a:r>
            <a:endParaRPr lang="cs-CZ" dirty="0" smtClean="0"/>
          </a:p>
          <a:p>
            <a:r>
              <a:rPr lang="cs-CZ" dirty="0" smtClean="0"/>
              <a:t>Vzájemný respekt a úcta ke specifickému </a:t>
            </a:r>
            <a:r>
              <a:rPr lang="cs-CZ" dirty="0" err="1" smtClean="0"/>
              <a:t>know</a:t>
            </a:r>
            <a:r>
              <a:rPr lang="cs-CZ" dirty="0" smtClean="0"/>
              <a:t>-</a:t>
            </a:r>
            <a:r>
              <a:rPr lang="cs-CZ" dirty="0" err="1" smtClean="0"/>
              <a:t>how</a:t>
            </a:r>
            <a:r>
              <a:rPr lang="cs-CZ" dirty="0" smtClean="0"/>
              <a:t> jednotlivých aktérů </a:t>
            </a:r>
          </a:p>
          <a:p>
            <a:r>
              <a:rPr lang="cs-CZ" dirty="0" smtClean="0"/>
              <a:t>Přesvědčení o správnosti nakročené cesty</a:t>
            </a:r>
          </a:p>
          <a:p>
            <a:r>
              <a:rPr lang="cs-CZ" dirty="0" smtClean="0"/>
              <a:t>Dlouhodobá politická angažovanost</a:t>
            </a:r>
          </a:p>
          <a:p>
            <a:r>
              <a:rPr lang="cs-CZ" dirty="0" smtClean="0"/>
              <a:t>Nic jiného, než špičková kvalita (v</a:t>
            </a:r>
            <a:r>
              <a:rPr lang="cs-CZ" baseline="0" dirty="0" smtClean="0"/>
              <a:t> systému máme jen kvalitu, nekonkurujeme na regionální úrovni a v rámci národního systému, Jihomoravský a Olomoucký kraj musí hrát na globálním hřišti).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Založení JIC </a:t>
            </a:r>
          </a:p>
          <a:p>
            <a:r>
              <a:rPr lang="cs-CZ" dirty="0" smtClean="0"/>
              <a:t>První Konsenzus – obrovský</a:t>
            </a:r>
            <a:r>
              <a:rPr lang="cs-CZ" baseline="0" dirty="0" smtClean="0"/>
              <a:t> risk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Potočník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Zahraniční investoři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Zahraniční investoři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r>
              <a:rPr lang="cs-CZ" dirty="0" smtClean="0"/>
              <a:t>Započatí přípravy CEITEC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96A64-BFB0-4AEE-84B5-F0586861D96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BF43-5F63-42F6-A971-B56DFDDEE9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2FB60-4665-4C2E-923E-E4E53A6127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F36F-64A9-4062-8F68-927598B006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1BE5-8708-44D6-9729-0031BFD646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4FDCE-4FA9-42D6-9340-511B42C19E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A12A5-1FDD-44A2-96AC-7F222184FE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3A31-0E34-48D6-B530-1503F3BB3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8CE1-B4DA-4779-88EA-3E508239B5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13915-6408-4404-8402-E9C17EE704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EC01-79F5-4422-AF53-E50A9663E5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32575" y="403225"/>
            <a:ext cx="2054225" cy="58340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68313" y="403225"/>
            <a:ext cx="6011862" cy="58340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B961-5811-44A6-AFFF-F63D34D2CA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EDD1-2361-4CDF-8CAE-F4D22BA8281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E7DC7-F1CE-48FD-9AA8-CC301C161D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DB70-131C-4972-BE63-5F7E703859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E380-49DE-40E8-BF00-4B3635F3C58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4A20-E897-42E5-A795-DB5A176C712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D541-4CE8-4F27-95EB-A37910E49F0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E4916-9A86-423C-88ED-2EC1BAC2C8C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9F1C-E752-452C-BDB2-EAA9E6CE65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F9FF8-7DB7-41ED-A355-83CC3AB1C9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FAD1-E69B-4E81-AA0E-3096BAAE9AD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32575" y="403225"/>
            <a:ext cx="2054225" cy="58340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68313" y="403225"/>
            <a:ext cx="6011862" cy="58340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F24F-E776-4365-8B6A-FD19FCAD13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4438" y="1628775"/>
            <a:ext cx="41751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F5F5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F5F5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F5F5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F5F5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F5F5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F5F5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F5F5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F5F5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6600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6600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6600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FF6600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rgbClr val="FF6600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rgbClr val="FF6600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rgbClr val="FF6600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rgbClr val="FF6600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5" name="Rectangle 17"/>
          <p:cNvSpPr>
            <a:spLocks noChangeArrowheads="1"/>
          </p:cNvSpPr>
          <p:nvPr userDrawn="1"/>
        </p:nvSpPr>
        <p:spPr bwMode="auto">
          <a:xfrm>
            <a:off x="0" y="1844675"/>
            <a:ext cx="9144000" cy="30972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8381" name="Rectangle 13"/>
          <p:cNvSpPr>
            <a:spLocks noChangeArrowheads="1"/>
          </p:cNvSpPr>
          <p:nvPr userDrawn="1"/>
        </p:nvSpPr>
        <p:spPr bwMode="auto">
          <a:xfrm>
            <a:off x="1042988" y="3789363"/>
            <a:ext cx="7488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cs-CZ" sz="2200">
              <a:solidFill>
                <a:srgbClr val="CC0000"/>
              </a:solidFill>
            </a:endParaRPr>
          </a:p>
        </p:txBody>
      </p:sp>
      <p:pic>
        <p:nvPicPr>
          <p:cNvPr id="2052" name="Picture 1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476250"/>
            <a:ext cx="15113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0" descr="3sipk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913" y="479425"/>
            <a:ext cx="18526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6238" y="403225"/>
            <a:ext cx="57705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295" name="Text Box 7"/>
          <p:cNvSpPr txBox="1">
            <a:spLocks noChangeArrowheads="1"/>
          </p:cNvSpPr>
          <p:nvPr userDrawn="1"/>
        </p:nvSpPr>
        <p:spPr bwMode="auto">
          <a:xfrm>
            <a:off x="396875" y="6524625"/>
            <a:ext cx="719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66DE3001-727E-4D89-A744-0EA4FE996ECD}" type="slidenum">
              <a:rPr lang="cs-CZ" sz="1200" b="1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cs-CZ" sz="1200" b="1">
              <a:solidFill>
                <a:schemeClr val="bg1"/>
              </a:solidFill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6600"/>
                </a:solidFill>
              </a:defRPr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87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cs-CZ"/>
              <a:t>Regionální inovační strategie</a:t>
            </a:r>
            <a:br>
              <a:rPr lang="cs-CZ"/>
            </a:br>
            <a:r>
              <a:rPr lang="cs-CZ"/>
              <a:t>Jihomoravského kraje</a:t>
            </a:r>
          </a:p>
        </p:txBody>
      </p:sp>
      <p:sp>
        <p:nvSpPr>
          <p:cNvPr id="123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6600"/>
                </a:solidFill>
              </a:defRPr>
            </a:lvl1pPr>
          </a:lstStyle>
          <a:p>
            <a:pPr>
              <a:defRPr/>
            </a:pPr>
            <a:fld id="{A61509FB-709B-4C6E-9039-9E18443467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3080" name="Picture 19" descr="3sipk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800" y="479425"/>
            <a:ext cx="18526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push dir="r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6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F5F5F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Rectangle 3"/>
          <p:cNvSpPr>
            <a:spLocks noChangeArrowheads="1"/>
          </p:cNvSpPr>
          <p:nvPr userDrawn="1"/>
        </p:nvSpPr>
        <p:spPr bwMode="auto">
          <a:xfrm>
            <a:off x="1042988" y="3789363"/>
            <a:ext cx="7488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cs-CZ" sz="1400">
              <a:latin typeface="Verdana" pitchFamily="34" charset="0"/>
            </a:endParaRPr>
          </a:p>
        </p:txBody>
      </p:sp>
      <p:sp>
        <p:nvSpPr>
          <p:cNvPr id="531460" name="Rectangle 4"/>
          <p:cNvSpPr>
            <a:spLocks noChangeArrowheads="1"/>
          </p:cNvSpPr>
          <p:nvPr userDrawn="1"/>
        </p:nvSpPr>
        <p:spPr bwMode="auto">
          <a:xfrm>
            <a:off x="1258888" y="2205038"/>
            <a:ext cx="74882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cs-CZ" sz="3200" b="1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476250"/>
            <a:ext cx="15113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3sipk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913" y="479425"/>
            <a:ext cx="18526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64" name="Rectangle 8"/>
          <p:cNvSpPr>
            <a:spLocks noChangeArrowheads="1"/>
          </p:cNvSpPr>
          <p:nvPr userDrawn="1"/>
        </p:nvSpPr>
        <p:spPr bwMode="auto">
          <a:xfrm>
            <a:off x="0" y="1844675"/>
            <a:ext cx="9144000" cy="30972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5" name="Rectangle 17"/>
          <p:cNvSpPr>
            <a:spLocks noChangeArrowheads="1"/>
          </p:cNvSpPr>
          <p:nvPr userDrawn="1"/>
        </p:nvSpPr>
        <p:spPr bwMode="auto">
          <a:xfrm>
            <a:off x="0" y="1844675"/>
            <a:ext cx="9144000" cy="30972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 userDrawn="1"/>
        </p:nvSpPr>
        <p:spPr bwMode="auto">
          <a:xfrm>
            <a:off x="1042988" y="3789363"/>
            <a:ext cx="7488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cs-CZ" sz="2200">
              <a:solidFill>
                <a:srgbClr val="CC0000"/>
              </a:solidFill>
            </a:endParaRPr>
          </a:p>
        </p:txBody>
      </p:sp>
      <p:pic>
        <p:nvPicPr>
          <p:cNvPr id="2052" name="Picture 1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476250"/>
            <a:ext cx="15113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0" descr="3sipk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913" y="479425"/>
            <a:ext cx="18526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6238" y="403225"/>
            <a:ext cx="57705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295" name="Text Box 7"/>
          <p:cNvSpPr txBox="1">
            <a:spLocks noChangeArrowheads="1"/>
          </p:cNvSpPr>
          <p:nvPr userDrawn="1"/>
        </p:nvSpPr>
        <p:spPr bwMode="auto">
          <a:xfrm>
            <a:off x="396875" y="6524625"/>
            <a:ext cx="719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3D1F5C77-688B-4332-9CF2-7B98EA9F0DE5}" type="slidenum">
              <a:rPr lang="cs-CZ" sz="1200" b="1">
                <a:solidFill>
                  <a:srgbClr val="FFFFFF"/>
                </a:solidFill>
                <a:cs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cs-CZ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66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RIS JMK III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87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>
                <a:solidFill>
                  <a:srgbClr val="808080"/>
                </a:solidFill>
              </a:rPr>
              <a:t>Regionální inovační strategie</a:t>
            </a:r>
            <a:br>
              <a:rPr lang="cs-CZ">
                <a:solidFill>
                  <a:srgbClr val="808080"/>
                </a:solidFill>
              </a:rPr>
            </a:br>
            <a:r>
              <a:rPr lang="cs-CZ">
                <a:solidFill>
                  <a:srgbClr val="808080"/>
                </a:solidFill>
              </a:rPr>
              <a:t>Jihomoravského kraje</a:t>
            </a:r>
          </a:p>
        </p:txBody>
      </p:sp>
      <p:sp>
        <p:nvSpPr>
          <p:cNvPr id="123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66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F0022E-8DB8-454B-9030-C252D5B4CB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3080" name="Picture 19" descr="3sipk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800" y="479425"/>
            <a:ext cx="18526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push dir="r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6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F5F5F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eg"/><Relationship Id="rId11" Type="http://schemas.openxmlformats.org/officeDocument/2006/relationships/image" Target="../media/image44.gif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gif"/><Relationship Id="rId9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11" Type="http://schemas.openxmlformats.org/officeDocument/2006/relationships/image" Target="../media/image55.jpeg"/><Relationship Id="rId5" Type="http://schemas.openxmlformats.org/officeDocument/2006/relationships/image" Target="../media/image50.jpeg"/><Relationship Id="rId10" Type="http://schemas.openxmlformats.org/officeDocument/2006/relationships/image" Target="../media/image37.gif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18" Type="http://schemas.openxmlformats.org/officeDocument/2006/relationships/image" Target="../media/image74.jpeg"/><Relationship Id="rId3" Type="http://schemas.openxmlformats.org/officeDocument/2006/relationships/image" Target="../media/image59.jpeg"/><Relationship Id="rId21" Type="http://schemas.openxmlformats.org/officeDocument/2006/relationships/image" Target="../media/image7.pn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2.jpe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23" Type="http://schemas.openxmlformats.org/officeDocument/2006/relationships/image" Target="../media/image33.png"/><Relationship Id="rId10" Type="http://schemas.openxmlformats.org/officeDocument/2006/relationships/image" Target="../media/image66.jpeg"/><Relationship Id="rId19" Type="http://schemas.openxmlformats.org/officeDocument/2006/relationships/image" Target="../media/image75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Relationship Id="rId22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jpeg"/><Relationship Id="rId18" Type="http://schemas.openxmlformats.org/officeDocument/2006/relationships/image" Target="../media/image107.jpeg"/><Relationship Id="rId3" Type="http://schemas.openxmlformats.org/officeDocument/2006/relationships/image" Target="../media/image92.jpeg"/><Relationship Id="rId21" Type="http://schemas.openxmlformats.org/officeDocument/2006/relationships/image" Target="../media/image10.jpeg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17" Type="http://schemas.openxmlformats.org/officeDocument/2006/relationships/image" Target="../media/image106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5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5" Type="http://schemas.openxmlformats.org/officeDocument/2006/relationships/image" Target="../media/image104.jpeg"/><Relationship Id="rId10" Type="http://schemas.openxmlformats.org/officeDocument/2006/relationships/image" Target="../media/image99.jpeg"/><Relationship Id="rId19" Type="http://schemas.openxmlformats.org/officeDocument/2006/relationships/image" Target="../media/image108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10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1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13" Type="http://schemas.openxmlformats.org/officeDocument/2006/relationships/image" Target="../media/image121.jpeg"/><Relationship Id="rId18" Type="http://schemas.openxmlformats.org/officeDocument/2006/relationships/image" Target="../media/image126.jpeg"/><Relationship Id="rId3" Type="http://schemas.openxmlformats.org/officeDocument/2006/relationships/image" Target="../media/image111.jpeg"/><Relationship Id="rId21" Type="http://schemas.openxmlformats.org/officeDocument/2006/relationships/image" Target="../media/image129.jpeg"/><Relationship Id="rId7" Type="http://schemas.openxmlformats.org/officeDocument/2006/relationships/image" Target="../media/image115.jpeg"/><Relationship Id="rId12" Type="http://schemas.openxmlformats.org/officeDocument/2006/relationships/image" Target="../media/image120.jpeg"/><Relationship Id="rId17" Type="http://schemas.openxmlformats.org/officeDocument/2006/relationships/image" Target="../media/image125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4.jpeg"/><Relationship Id="rId20" Type="http://schemas.openxmlformats.org/officeDocument/2006/relationships/image" Target="../media/image12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4.jpeg"/><Relationship Id="rId11" Type="http://schemas.openxmlformats.org/officeDocument/2006/relationships/image" Target="../media/image119.jpeg"/><Relationship Id="rId24" Type="http://schemas.openxmlformats.org/officeDocument/2006/relationships/image" Target="../media/image33.png"/><Relationship Id="rId5" Type="http://schemas.openxmlformats.org/officeDocument/2006/relationships/image" Target="../media/image113.jpeg"/><Relationship Id="rId15" Type="http://schemas.openxmlformats.org/officeDocument/2006/relationships/image" Target="../media/image123.jpeg"/><Relationship Id="rId23" Type="http://schemas.openxmlformats.org/officeDocument/2006/relationships/image" Target="../media/image7.png"/><Relationship Id="rId10" Type="http://schemas.openxmlformats.org/officeDocument/2006/relationships/image" Target="../media/image118.jpeg"/><Relationship Id="rId19" Type="http://schemas.openxmlformats.org/officeDocument/2006/relationships/image" Target="../media/image127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Relationship Id="rId14" Type="http://schemas.openxmlformats.org/officeDocument/2006/relationships/image" Target="../media/image122.jpeg"/><Relationship Id="rId22" Type="http://schemas.openxmlformats.org/officeDocument/2006/relationships/image" Target="../media/image1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1.png"/><Relationship Id="rId7" Type="http://schemas.openxmlformats.org/officeDocument/2006/relationships/image" Target="../media/image1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133.png"/><Relationship Id="rId10" Type="http://schemas.openxmlformats.org/officeDocument/2006/relationships/image" Target="../media/image137.jpeg"/><Relationship Id="rId4" Type="http://schemas.openxmlformats.org/officeDocument/2006/relationships/image" Target="../media/image132.jpeg"/><Relationship Id="rId9" Type="http://schemas.openxmlformats.org/officeDocument/2006/relationships/image" Target="../media/image1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eg"/><Relationship Id="rId4" Type="http://schemas.openxmlformats.org/officeDocument/2006/relationships/image" Target="../media/image1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gif"/><Relationship Id="rId13" Type="http://schemas.openxmlformats.org/officeDocument/2006/relationships/image" Target="../media/image149.png"/><Relationship Id="rId3" Type="http://schemas.openxmlformats.org/officeDocument/2006/relationships/image" Target="../media/image141.jpeg"/><Relationship Id="rId7" Type="http://schemas.openxmlformats.org/officeDocument/2006/relationships/image" Target="../media/image145.png"/><Relationship Id="rId12" Type="http://schemas.openxmlformats.org/officeDocument/2006/relationships/image" Target="../media/image47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4.jpeg"/><Relationship Id="rId11" Type="http://schemas.openxmlformats.org/officeDocument/2006/relationships/image" Target="../media/image133.png"/><Relationship Id="rId5" Type="http://schemas.openxmlformats.org/officeDocument/2006/relationships/image" Target="../media/image143.jpeg"/><Relationship Id="rId15" Type="http://schemas.openxmlformats.org/officeDocument/2006/relationships/image" Target="../media/image151.png"/><Relationship Id="rId10" Type="http://schemas.openxmlformats.org/officeDocument/2006/relationships/image" Target="../media/image148.png"/><Relationship Id="rId4" Type="http://schemas.openxmlformats.org/officeDocument/2006/relationships/image" Target="../media/image142.jpeg"/><Relationship Id="rId9" Type="http://schemas.openxmlformats.org/officeDocument/2006/relationships/image" Target="../media/image147.jpeg"/><Relationship Id="rId1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gif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gif"/><Relationship Id="rId4" Type="http://schemas.openxmlformats.org/officeDocument/2006/relationships/image" Target="../media/image20.png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6238" y="403225"/>
            <a:ext cx="6048250" cy="1081088"/>
          </a:xfrm>
        </p:spPr>
        <p:txBody>
          <a:bodyPr/>
          <a:lstStyle/>
          <a:p>
            <a:r>
              <a:rPr lang="cs-CZ" sz="4000" dirty="0" smtClean="0"/>
              <a:t>2005 – </a:t>
            </a:r>
            <a:r>
              <a:rPr lang="cs-CZ" sz="3200" dirty="0" smtClean="0"/>
              <a:t>třetí konsenzus realizován</a:t>
            </a:r>
            <a:endParaRPr lang="cs-CZ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4865" y="4881751"/>
            <a:ext cx="2533279" cy="193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Šipka dolů 15"/>
          <p:cNvSpPr/>
          <p:nvPr/>
        </p:nvSpPr>
        <p:spPr>
          <a:xfrm>
            <a:off x="4301970" y="5085184"/>
            <a:ext cx="540060" cy="216024"/>
          </a:xfrm>
          <a:prstGeom prst="downArrow">
            <a:avLst/>
          </a:prstGeom>
          <a:solidFill>
            <a:srgbClr val="5F5F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Skupina 16"/>
          <p:cNvGrpSpPr/>
          <p:nvPr/>
        </p:nvGrpSpPr>
        <p:grpSpPr>
          <a:xfrm>
            <a:off x="465394" y="1700808"/>
            <a:ext cx="8211062" cy="2972162"/>
            <a:chOff x="465394" y="1844824"/>
            <a:chExt cx="8211062" cy="297216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1844824"/>
              <a:ext cx="3013164" cy="965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 descr="MUNI_logo_velké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394" y="3140968"/>
              <a:ext cx="1658334" cy="165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Obrázek 19" descr="VUT_logo_cz_s napisem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8363" y="3212976"/>
              <a:ext cx="2409661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 descr="Z:\04_MARKETING\Loga\zakladatelé\JmK\nové logo_září 2010\JK_poz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3804" y="1892014"/>
              <a:ext cx="4290244" cy="888914"/>
            </a:xfrm>
            <a:prstGeom prst="rect">
              <a:avLst/>
            </a:prstGeom>
            <a:noFill/>
          </p:spPr>
        </p:pic>
        <p:pic>
          <p:nvPicPr>
            <p:cNvPr id="22" name="Picture 4" descr="Z:\04_MARKETING\Loga\zakladatelé\VFU\VFU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13254" y="3140968"/>
              <a:ext cx="1574970" cy="160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09792" y="3140968"/>
              <a:ext cx="1766664" cy="1676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Zaoblený obdélník 23"/>
          <p:cNvSpPr/>
          <p:nvPr/>
        </p:nvSpPr>
        <p:spPr>
          <a:xfrm>
            <a:off x="179512" y="1484784"/>
            <a:ext cx="8784976" cy="3312368"/>
          </a:xfrm>
          <a:prstGeom prst="roundRect">
            <a:avLst/>
          </a:prstGeom>
          <a:noFill/>
          <a:ln w="57150">
            <a:solidFill>
              <a:srgbClr val="5F5F5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2006 –  </a:t>
            </a:r>
            <a:r>
              <a:rPr lang="cs-CZ" sz="3200" dirty="0" smtClean="0"/>
              <a:t>„schválena“ realizace ICRC</a:t>
            </a:r>
            <a:endParaRPr lang="cs-CZ" sz="32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366" y="5018355"/>
            <a:ext cx="7477269" cy="18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371" y="1589635"/>
            <a:ext cx="6463258" cy="356755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6238" y="403225"/>
            <a:ext cx="6227762" cy="1081088"/>
          </a:xfrm>
        </p:spPr>
        <p:txBody>
          <a:bodyPr/>
          <a:lstStyle/>
          <a:p>
            <a:r>
              <a:rPr lang="cs-CZ" sz="4000" dirty="0" smtClean="0"/>
              <a:t>2006 - </a:t>
            </a:r>
            <a:r>
              <a:rPr lang="cs-CZ" sz="3200" dirty="0" smtClean="0"/>
              <a:t>1832 pracovních míst  </a:t>
            </a:r>
            <a:endParaRPr lang="cs-CZ" sz="32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6" name="Obrázek 5" descr="525-IB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53135"/>
            <a:ext cx="2232248" cy="1176575"/>
          </a:xfrm>
          <a:prstGeom prst="rect">
            <a:avLst/>
          </a:prstGeom>
        </p:spPr>
      </p:pic>
      <p:pic>
        <p:nvPicPr>
          <p:cNvPr id="7" name="Obrázek 6" descr="apv-productpage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780928"/>
            <a:ext cx="2299692" cy="1149846"/>
          </a:xfrm>
          <a:prstGeom prst="rect">
            <a:avLst/>
          </a:prstGeom>
        </p:spPr>
      </p:pic>
      <p:pic>
        <p:nvPicPr>
          <p:cNvPr id="8" name="Obrázek 7" descr="Colgate-Palmolive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7987" y="4757745"/>
            <a:ext cx="2381250" cy="1905000"/>
          </a:xfrm>
          <a:prstGeom prst="rect">
            <a:avLst/>
          </a:prstGeom>
        </p:spPr>
      </p:pic>
      <p:pic>
        <p:nvPicPr>
          <p:cNvPr id="9" name="Obrázek 8" descr="iba grou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357562"/>
            <a:ext cx="1714512" cy="894975"/>
          </a:xfrm>
          <a:prstGeom prst="rect">
            <a:avLst/>
          </a:prstGeom>
        </p:spPr>
      </p:pic>
      <p:pic>
        <p:nvPicPr>
          <p:cNvPr id="10" name="Obrázek 9" descr="logo_BOC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1484784"/>
            <a:ext cx="1316778" cy="1775380"/>
          </a:xfrm>
          <a:prstGeom prst="rect">
            <a:avLst/>
          </a:prstGeom>
        </p:spPr>
      </p:pic>
      <p:pic>
        <p:nvPicPr>
          <p:cNvPr id="11" name="Obrázek 10" descr="logo_Bosch_1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5229200"/>
            <a:ext cx="3304202" cy="734900"/>
          </a:xfrm>
          <a:prstGeom prst="rect">
            <a:avLst/>
          </a:prstGeom>
        </p:spPr>
      </p:pic>
      <p:pic>
        <p:nvPicPr>
          <p:cNvPr id="12" name="Obrázek 11" descr="logo_LOGICACM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1412776"/>
            <a:ext cx="2014514" cy="1678762"/>
          </a:xfrm>
          <a:prstGeom prst="rect">
            <a:avLst/>
          </a:prstGeom>
        </p:spPr>
      </p:pic>
      <p:pic>
        <p:nvPicPr>
          <p:cNvPr id="13" name="Obrázek 12" descr="redhat-logo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4048904"/>
            <a:ext cx="2580318" cy="828332"/>
          </a:xfrm>
          <a:prstGeom prst="rect">
            <a:avLst/>
          </a:prstGeom>
        </p:spPr>
      </p:pic>
      <p:pic>
        <p:nvPicPr>
          <p:cNvPr id="14" name="Obrázek 13" descr="vac_logo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3608" y="2989117"/>
            <a:ext cx="1944216" cy="980209"/>
          </a:xfrm>
          <a:prstGeom prst="rect">
            <a:avLst/>
          </a:prstGeom>
        </p:spPr>
      </p:pic>
      <p:pic>
        <p:nvPicPr>
          <p:cNvPr id="16" name="Obrázek 15" descr="norwel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1560" y="1916832"/>
            <a:ext cx="3271867" cy="77901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2006 </a:t>
            </a:r>
            <a:r>
              <a:rPr lang="cs-CZ" sz="3200" dirty="0" smtClean="0"/>
              <a:t>– první technologické start-</a:t>
            </a:r>
            <a:r>
              <a:rPr lang="cs-CZ" sz="3200" dirty="0" err="1" smtClean="0"/>
              <a:t>upy</a:t>
            </a:r>
            <a:r>
              <a:rPr lang="cs-CZ" sz="3200" dirty="0" smtClean="0"/>
              <a:t> zaznamenávají úspěch </a:t>
            </a:r>
            <a:endParaRPr lang="cs-CZ" sz="32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29698" name="Picture 2" descr="http://www.ysoft.dk/ysoft_var1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65756"/>
            <a:ext cx="4608512" cy="2039308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6388832" cy="112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403225"/>
            <a:ext cx="6336704" cy="1081088"/>
          </a:xfrm>
        </p:spPr>
        <p:txBody>
          <a:bodyPr/>
          <a:lstStyle/>
          <a:p>
            <a:r>
              <a:rPr lang="cs-CZ" sz="4000" dirty="0" smtClean="0"/>
              <a:t>2007  - </a:t>
            </a:r>
            <a:r>
              <a:rPr lang="cs-CZ" sz="3200" dirty="0" smtClean="0"/>
              <a:t>438 pracovních míst </a:t>
            </a:r>
            <a:endParaRPr lang="cs-CZ" sz="32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6" name="Obrázek 5" descr="2-SolarWind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869160"/>
            <a:ext cx="3571868" cy="917059"/>
          </a:xfrm>
          <a:prstGeom prst="rect">
            <a:avLst/>
          </a:prstGeom>
        </p:spPr>
      </p:pic>
      <p:pic>
        <p:nvPicPr>
          <p:cNvPr id="7" name="Obrázek 6" descr="1346_dsg_exp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700808"/>
            <a:ext cx="2143125" cy="1447800"/>
          </a:xfrm>
          <a:prstGeom prst="rect">
            <a:avLst/>
          </a:prstGeom>
        </p:spPr>
      </p:pic>
      <p:pic>
        <p:nvPicPr>
          <p:cNvPr id="8" name="Obrázek 7" descr="eden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789040"/>
            <a:ext cx="1619250" cy="571500"/>
          </a:xfrm>
          <a:prstGeom prst="rect">
            <a:avLst/>
          </a:prstGeom>
        </p:spPr>
      </p:pic>
      <p:pic>
        <p:nvPicPr>
          <p:cNvPr id="9" name="Obrázek 8" descr="logo-ids-sche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844824"/>
            <a:ext cx="2457142" cy="863320"/>
          </a:xfrm>
          <a:prstGeom prst="rect">
            <a:avLst/>
          </a:prstGeom>
        </p:spPr>
      </p:pic>
      <p:pic>
        <p:nvPicPr>
          <p:cNvPr id="10" name="Obrázek 9" descr="pelik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5589240"/>
            <a:ext cx="1533525" cy="733425"/>
          </a:xfrm>
          <a:prstGeom prst="rect">
            <a:avLst/>
          </a:prstGeom>
        </p:spPr>
      </p:pic>
      <p:pic>
        <p:nvPicPr>
          <p:cNvPr id="12" name="Obrázek 11" descr="seik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3277722"/>
            <a:ext cx="2289996" cy="1541931"/>
          </a:xfrm>
          <a:prstGeom prst="rect">
            <a:avLst/>
          </a:prstGeom>
        </p:spPr>
      </p:pic>
      <p:pic>
        <p:nvPicPr>
          <p:cNvPr id="13" name="Obrázek 12" descr="sno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1700808"/>
            <a:ext cx="1269841" cy="1282540"/>
          </a:xfrm>
          <a:prstGeom prst="rect">
            <a:avLst/>
          </a:prstGeom>
        </p:spPr>
      </p:pic>
      <p:pic>
        <p:nvPicPr>
          <p:cNvPr id="14" name="Obrázek 13" descr="vac_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3501008"/>
            <a:ext cx="1867648" cy="933824"/>
          </a:xfrm>
          <a:prstGeom prst="rect">
            <a:avLst/>
          </a:prstGeom>
        </p:spPr>
      </p:pic>
      <p:pic>
        <p:nvPicPr>
          <p:cNvPr id="15" name="Obrázek 14" descr="wienerberg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44208" y="5157192"/>
            <a:ext cx="2349500" cy="10033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5770562" cy="1081088"/>
          </a:xfrm>
        </p:spPr>
        <p:txBody>
          <a:bodyPr/>
          <a:lstStyle/>
          <a:p>
            <a:r>
              <a:rPr lang="cs-CZ" sz="4000" dirty="0" smtClean="0"/>
              <a:t>2008 – </a:t>
            </a:r>
            <a:r>
              <a:rPr lang="cs-CZ" sz="3200" dirty="0" smtClean="0"/>
              <a:t>dalších</a:t>
            </a:r>
            <a:r>
              <a:rPr lang="cs-CZ" sz="4000" dirty="0" smtClean="0"/>
              <a:t> </a:t>
            </a:r>
            <a:r>
              <a:rPr lang="cs-CZ" sz="3200" dirty="0" smtClean="0"/>
              <a:t>6000m</a:t>
            </a:r>
            <a:r>
              <a:rPr lang="cs-CZ" sz="2400" dirty="0" smtClean="0"/>
              <a:t>2  </a:t>
            </a:r>
            <a:r>
              <a:rPr lang="cs-CZ" sz="3200" dirty="0" smtClean="0"/>
              <a:t>prostor pro začínající firmy </a:t>
            </a:r>
            <a:endParaRPr lang="cs-CZ" sz="3200" dirty="0"/>
          </a:p>
        </p:txBody>
      </p:sp>
      <p:pic>
        <p:nvPicPr>
          <p:cNvPr id="6" name="Picture 2" descr="Z:\04_MARKETING\FOTO\Technologický inkubátor II-profi foto\IMG6269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76024"/>
            <a:ext cx="4392488" cy="30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10" descr="inbit 00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528" y="1923507"/>
            <a:ext cx="4211960" cy="31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04_MARKETING\Loga\zakladatelé\JmK\nové logo_září 2010\JK_po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756" y="2018678"/>
            <a:ext cx="4146228" cy="859075"/>
          </a:xfrm>
          <a:prstGeom prst="rect">
            <a:avLst/>
          </a:prstGeom>
          <a:noFill/>
        </p:spPr>
      </p:pic>
      <p:pic>
        <p:nvPicPr>
          <p:cNvPr id="8" name="Picture 3" descr="Z:\04_MARKETING\Logo a šablony  JIC\nová corporate identity\Nová loga projektů a JIC_duben 2009\jic_c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8570" y="5445224"/>
            <a:ext cx="3781902" cy="94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6238" y="547712"/>
            <a:ext cx="5770562" cy="1081088"/>
          </a:xfrm>
        </p:spPr>
        <p:txBody>
          <a:bodyPr/>
          <a:lstStyle/>
          <a:p>
            <a:r>
              <a:rPr lang="cs-CZ" sz="4000" dirty="0" smtClean="0"/>
              <a:t>2009 – prvních 40 voucherů podpořilo spolupráci </a:t>
            </a:r>
            <a:endParaRPr lang="cs-CZ" sz="4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8" name="Obrázek 7" descr="jic_vouchery_c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4581" y="2744962"/>
            <a:ext cx="4174838" cy="1044078"/>
          </a:xfrm>
          <a:prstGeom prst="rect">
            <a:avLst/>
          </a:prstGeom>
        </p:spPr>
      </p:pic>
      <p:pic>
        <p:nvPicPr>
          <p:cNvPr id="17" name="Picture 20" descr="MUNI_logo_velk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1658334" cy="165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VUT_logo_cz_s napise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240966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Z:\04_MARKETING\Loga\zakladatelé\VFU\VF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1486" y="2132856"/>
            <a:ext cx="1574970" cy="160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5816" y="4581128"/>
            <a:ext cx="1766664" cy="167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5418" y="3933056"/>
            <a:ext cx="3013164" cy="96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2009 - </a:t>
            </a:r>
            <a:r>
              <a:rPr lang="cs-CZ" sz="3200" dirty="0" smtClean="0"/>
              <a:t>dvacet nových </a:t>
            </a:r>
            <a:r>
              <a:rPr lang="cs-CZ" dirty="0" smtClean="0"/>
              <a:t> </a:t>
            </a:r>
            <a:r>
              <a:rPr lang="cs-CZ" sz="3200" dirty="0" smtClean="0"/>
              <a:t>PhD talentů podpořeno </a:t>
            </a:r>
            <a:endParaRPr lang="cs-CZ" sz="4000" dirty="0"/>
          </a:p>
        </p:txBody>
      </p:sp>
      <p:pic>
        <p:nvPicPr>
          <p:cNvPr id="6" name="Zástupný symbol pro obsah 5" descr="bort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3645024"/>
            <a:ext cx="1213817" cy="1618424"/>
          </a:xfrm>
        </p:spPr>
      </p:pic>
      <p:pic>
        <p:nvPicPr>
          <p:cNvPr id="9" name="Obrázek 8" descr="dolezal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1160" y="3140968"/>
            <a:ext cx="1089002" cy="1452003"/>
          </a:xfrm>
          <a:prstGeom prst="rect">
            <a:avLst/>
          </a:prstGeom>
        </p:spPr>
      </p:pic>
      <p:pic>
        <p:nvPicPr>
          <p:cNvPr id="10" name="Obrázek 9" descr="haj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924944"/>
            <a:ext cx="1008112" cy="1344150"/>
          </a:xfrm>
          <a:prstGeom prst="rect">
            <a:avLst/>
          </a:prstGeom>
        </p:spPr>
      </p:pic>
      <p:pic>
        <p:nvPicPr>
          <p:cNvPr id="11" name="Obrázek 10" descr="hob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797152"/>
            <a:ext cx="1008112" cy="1344151"/>
          </a:xfrm>
          <a:prstGeom prst="rect">
            <a:avLst/>
          </a:prstGeom>
        </p:spPr>
      </p:pic>
      <p:pic>
        <p:nvPicPr>
          <p:cNvPr id="12" name="Obrázek 11" descr="holu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365104"/>
            <a:ext cx="1026114" cy="1368152"/>
          </a:xfrm>
          <a:prstGeom prst="rect">
            <a:avLst/>
          </a:prstGeom>
        </p:spPr>
      </p:pic>
      <p:pic>
        <p:nvPicPr>
          <p:cNvPr id="13" name="Obrázek 12" descr="ionesc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1" y="5085184"/>
            <a:ext cx="1134125" cy="1512168"/>
          </a:xfrm>
          <a:prstGeom prst="rect">
            <a:avLst/>
          </a:prstGeom>
        </p:spPr>
      </p:pic>
      <p:pic>
        <p:nvPicPr>
          <p:cNvPr id="16" name="Obrázek 15" descr="juren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5" y="5085184"/>
            <a:ext cx="1080119" cy="1440160"/>
          </a:xfrm>
          <a:prstGeom prst="rect">
            <a:avLst/>
          </a:prstGeom>
        </p:spPr>
      </p:pic>
      <p:pic>
        <p:nvPicPr>
          <p:cNvPr id="17" name="Obrázek 16" descr="kretinsk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4101074"/>
            <a:ext cx="1008112" cy="1344150"/>
          </a:xfrm>
          <a:prstGeom prst="rect">
            <a:avLst/>
          </a:prstGeom>
        </p:spPr>
      </p:pic>
      <p:pic>
        <p:nvPicPr>
          <p:cNvPr id="18" name="Obrázek 17" descr="kubelov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5517232"/>
            <a:ext cx="956718" cy="1275624"/>
          </a:xfrm>
          <a:prstGeom prst="rect">
            <a:avLst/>
          </a:prstGeom>
        </p:spPr>
      </p:pic>
      <p:pic>
        <p:nvPicPr>
          <p:cNvPr id="19" name="Obrázek 18" descr="Mraz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9632" y="3356992"/>
            <a:ext cx="1104330" cy="1323683"/>
          </a:xfrm>
          <a:prstGeom prst="rect">
            <a:avLst/>
          </a:prstGeom>
        </p:spPr>
      </p:pic>
      <p:pic>
        <p:nvPicPr>
          <p:cNvPr id="20" name="Obrázek 19" descr="novackov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55776" y="2625069"/>
            <a:ext cx="1034996" cy="1379995"/>
          </a:xfrm>
          <a:prstGeom prst="rect">
            <a:avLst/>
          </a:prstGeom>
        </p:spPr>
      </p:pic>
      <p:pic>
        <p:nvPicPr>
          <p:cNvPr id="21" name="Obrázek 20" descr="pouchly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07904" y="5373216"/>
            <a:ext cx="1080120" cy="1440160"/>
          </a:xfrm>
          <a:prstGeom prst="rect">
            <a:avLst/>
          </a:prstGeom>
        </p:spPr>
      </p:pic>
      <p:pic>
        <p:nvPicPr>
          <p:cNvPr id="23" name="Obrázek 22" descr="povalac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56176" y="1528440"/>
            <a:ext cx="1008112" cy="1344150"/>
          </a:xfrm>
          <a:prstGeom prst="rect">
            <a:avLst/>
          </a:prstGeom>
        </p:spPr>
      </p:pic>
      <p:pic>
        <p:nvPicPr>
          <p:cNvPr id="25" name="Obrázek 24" descr="spackova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54220" y="1628800"/>
            <a:ext cx="1057940" cy="1410587"/>
          </a:xfrm>
          <a:prstGeom prst="rect">
            <a:avLst/>
          </a:prstGeom>
        </p:spPr>
      </p:pic>
      <p:pic>
        <p:nvPicPr>
          <p:cNvPr id="26" name="Obrázek 25" descr="vlckova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35896" y="1916832"/>
            <a:ext cx="1214446" cy="1619262"/>
          </a:xfrm>
          <a:prstGeom prst="rect">
            <a:avLst/>
          </a:prstGeom>
        </p:spPr>
      </p:pic>
      <p:pic>
        <p:nvPicPr>
          <p:cNvPr id="24" name="Obrázek 23" descr="solomek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08304" y="1556792"/>
            <a:ext cx="1008112" cy="1344149"/>
          </a:xfrm>
          <a:prstGeom prst="rect">
            <a:avLst/>
          </a:prstGeom>
        </p:spPr>
      </p:pic>
      <p:pic>
        <p:nvPicPr>
          <p:cNvPr id="27" name="Obrázek 26" descr="zimmermann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308304" y="2960790"/>
            <a:ext cx="1008112" cy="1344149"/>
          </a:xfrm>
          <a:prstGeom prst="rect">
            <a:avLst/>
          </a:prstGeom>
        </p:spPr>
      </p:pic>
      <p:pic>
        <p:nvPicPr>
          <p:cNvPr id="15" name="Obrázek 14" descr="jonas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208" y="3359272"/>
            <a:ext cx="1132416" cy="1509888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84168" y="5877272"/>
            <a:ext cx="3013164" cy="96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budikova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308304" y="4365104"/>
            <a:ext cx="1026114" cy="136815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3" cstate="print"/>
          <a:srcRect t="26095"/>
          <a:stretch>
            <a:fillRect/>
          </a:stretch>
        </p:blipFill>
        <p:spPr bwMode="auto">
          <a:xfrm>
            <a:off x="22497" y="1484784"/>
            <a:ext cx="2533279" cy="142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547712"/>
            <a:ext cx="6516216" cy="1081088"/>
          </a:xfrm>
        </p:spPr>
        <p:txBody>
          <a:bodyPr/>
          <a:lstStyle/>
          <a:p>
            <a:r>
              <a:rPr lang="cs-CZ" sz="4000" dirty="0" smtClean="0"/>
              <a:t>2010 – </a:t>
            </a:r>
            <a:r>
              <a:rPr lang="cs-CZ" sz="3200" dirty="0" smtClean="0"/>
              <a:t>17 miliard do výzkumných infrastruktur</a:t>
            </a:r>
            <a:endParaRPr lang="cs-CZ" sz="32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Regionální inovační strategie</a:t>
            </a:r>
            <a:br>
              <a:rPr lang="cs-CZ" dirty="0" smtClean="0"/>
            </a:br>
            <a:r>
              <a:rPr lang="cs-CZ" dirty="0" smtClean="0"/>
              <a:t>Jihomoravského kraje</a:t>
            </a:r>
            <a:endParaRPr lang="cs-CZ" dirty="0"/>
          </a:p>
        </p:txBody>
      </p:sp>
      <p:pic>
        <p:nvPicPr>
          <p:cNvPr id="6" name="Obrázek 5" descr="LOGO SIX research centre - krivky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66509" y="2132856"/>
            <a:ext cx="1849507" cy="771276"/>
          </a:xfrm>
          <a:prstGeom prst="rect">
            <a:avLst/>
          </a:prstGeom>
          <a:noFill/>
        </p:spPr>
      </p:pic>
      <p:pic>
        <p:nvPicPr>
          <p:cNvPr id="7" name="Obrázek 6"/>
          <p:cNvPicPr/>
          <p:nvPr/>
        </p:nvPicPr>
        <p:blipFill>
          <a:blip r:embed="rId4" cstate="print"/>
          <a:srcRect l="12812" t="27750" r="9063" b="18500"/>
          <a:stretch>
            <a:fillRect/>
          </a:stretch>
        </p:blipFill>
        <p:spPr bwMode="auto">
          <a:xfrm>
            <a:off x="7143419" y="1772816"/>
            <a:ext cx="2000581" cy="8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2000581" cy="125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Z:\05_PROJEKTY\RKO\ICT Brokerage\Loga partnerů\logo_CD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284984"/>
            <a:ext cx="1435735" cy="143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C:\Users\vrbkova\AppData\Local\Microsoft\Windows\Temporary Internet Files\Content.Outlook\AP3A8TJ0\cetocoen-modra.jpg"/>
          <p:cNvPicPr/>
          <p:nvPr/>
        </p:nvPicPr>
        <p:blipFill>
          <a:blip r:embed="rId7" cstate="print"/>
          <a:srcRect l="7678" r="7471"/>
          <a:stretch>
            <a:fillRect/>
          </a:stretch>
        </p:blipFill>
        <p:spPr bwMode="auto">
          <a:xfrm>
            <a:off x="5004048" y="2122755"/>
            <a:ext cx="2000582" cy="9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356992"/>
            <a:ext cx="2000581" cy="58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013176"/>
            <a:ext cx="1625297" cy="17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96404" y="5129403"/>
            <a:ext cx="2111900" cy="67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/>
          <p:cNvPicPr/>
          <p:nvPr/>
        </p:nvPicPr>
        <p:blipFill>
          <a:blip r:embed="rId11" cstate="print"/>
          <a:srcRect l="11621" r="10672"/>
          <a:stretch>
            <a:fillRect/>
          </a:stretch>
        </p:blipFill>
        <p:spPr bwMode="auto">
          <a:xfrm>
            <a:off x="6876256" y="2492896"/>
            <a:ext cx="2000582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 descr="C:\Users\vrbkova\Pictures\Logo_AdMaS_50_transp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80295" y="3717032"/>
            <a:ext cx="1412185" cy="14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/>
          <p:cNvPicPr/>
          <p:nvPr/>
        </p:nvPicPr>
        <p:blipFill>
          <a:blip r:embed="rId13" cstate="print"/>
          <a:srcRect l="2797" r="4196"/>
          <a:stretch>
            <a:fillRect/>
          </a:stretch>
        </p:blipFill>
        <p:spPr bwMode="auto">
          <a:xfrm>
            <a:off x="5076056" y="3284984"/>
            <a:ext cx="2000581" cy="101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C:\Users\vrbkova\Pictures\FNUSA-ICRC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848" y="4293096"/>
            <a:ext cx="2000581" cy="8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752" y="5373216"/>
            <a:ext cx="2000581" cy="7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ek 18" descr="C:\Users\vrbkova\Documents\BIOTEC2010\Partneři\CEITEC\CEITEC_logo_pos.bmp"/>
          <p:cNvPicPr/>
          <p:nvPr/>
        </p:nvPicPr>
        <p:blipFill>
          <a:blip r:embed="rId16" cstate="print"/>
          <a:srcRect l="5962" r="3344"/>
          <a:stretch>
            <a:fillRect/>
          </a:stretch>
        </p:blipFill>
        <p:spPr bwMode="auto">
          <a:xfrm>
            <a:off x="5652120" y="5661248"/>
            <a:ext cx="349188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2010 – </a:t>
            </a:r>
            <a:r>
              <a:rPr lang="cs-CZ" sz="3200" dirty="0" smtClean="0"/>
              <a:t>25 špičkových vědců přichází do Brna </a:t>
            </a:r>
            <a:endParaRPr lang="cs-CZ" sz="3200" dirty="0"/>
          </a:p>
        </p:txBody>
      </p:sp>
      <p:pic>
        <p:nvPicPr>
          <p:cNvPr id="151555" name="Picture 3" descr="Z:\07_RIS\RIS III\06_PR_komunikace\FOTODOKUMENTACE\somopro\REGULATION_Blažek.jpg"/>
          <p:cNvPicPr>
            <a:picLocks noChangeAspect="1" noChangeArrowheads="1"/>
          </p:cNvPicPr>
          <p:nvPr/>
        </p:nvPicPr>
        <p:blipFill>
          <a:blip r:embed="rId3" cstate="print"/>
          <a:srcRect l="19293" t="8124" r="28919"/>
          <a:stretch>
            <a:fillRect/>
          </a:stretch>
        </p:blipFill>
        <p:spPr bwMode="auto">
          <a:xfrm>
            <a:off x="7812360" y="5157192"/>
            <a:ext cx="1224136" cy="1628800"/>
          </a:xfrm>
          <a:prstGeom prst="rect">
            <a:avLst/>
          </a:prstGeom>
          <a:noFill/>
        </p:spPr>
      </p:pic>
      <p:pic>
        <p:nvPicPr>
          <p:cNvPr id="151556" name="Picture 4" descr="Z:\07_RIS\RIS III\06_PR_komunikace\FOTODOKUMENTACE\somopro\Sovadinov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573016"/>
            <a:ext cx="1128884" cy="1556767"/>
          </a:xfrm>
          <a:prstGeom prst="rect">
            <a:avLst/>
          </a:prstGeom>
          <a:noFill/>
        </p:spPr>
      </p:pic>
      <p:pic>
        <p:nvPicPr>
          <p:cNvPr id="151558" name="Picture 6" descr="Z:\07_RIS\RIS III\06_PR_komunikace\FOTODOKUMENTACE\somopro\DETONATION_Ra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437112"/>
            <a:ext cx="1258888" cy="1619250"/>
          </a:xfrm>
          <a:prstGeom prst="rect">
            <a:avLst/>
          </a:prstGeom>
          <a:noFill/>
        </p:spPr>
      </p:pic>
      <p:pic>
        <p:nvPicPr>
          <p:cNvPr id="151559" name="Picture 7" descr="Z:\07_RIS\RIS III\06_PR_komunikace\FOTODOKUMENTACE\somopro\EUP_Nejman.JPG"/>
          <p:cNvPicPr>
            <a:picLocks noChangeAspect="1" noChangeArrowheads="1"/>
          </p:cNvPicPr>
          <p:nvPr/>
        </p:nvPicPr>
        <p:blipFill>
          <a:blip r:embed="rId6" cstate="print"/>
          <a:srcRect l="29373" t="4226" r="47608" b="61850"/>
          <a:stretch>
            <a:fillRect/>
          </a:stretch>
        </p:blipFill>
        <p:spPr bwMode="auto">
          <a:xfrm>
            <a:off x="107504" y="5229200"/>
            <a:ext cx="1368152" cy="1512168"/>
          </a:xfrm>
          <a:prstGeom prst="rect">
            <a:avLst/>
          </a:prstGeom>
          <a:noFill/>
        </p:spPr>
      </p:pic>
      <p:pic>
        <p:nvPicPr>
          <p:cNvPr id="151560" name="Picture 8" descr="Z:\07_RIS\RIS III\06_PR_komunikace\FOTODOKUMENTACE\somopro\hiesmay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1556792"/>
            <a:ext cx="1168924" cy="1586830"/>
          </a:xfrm>
          <a:prstGeom prst="rect">
            <a:avLst/>
          </a:prstGeom>
          <a:noFill/>
        </p:spPr>
      </p:pic>
      <p:pic>
        <p:nvPicPr>
          <p:cNvPr id="151564" name="Picture 12" descr="Z:\07_RIS\RIS III\06_PR_komunikace\FOTODOKUMENTACE\somopro\LECARB_Bystrick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717032"/>
            <a:ext cx="1158539" cy="1406277"/>
          </a:xfrm>
          <a:prstGeom prst="rect">
            <a:avLst/>
          </a:prstGeom>
          <a:noFill/>
        </p:spPr>
      </p:pic>
      <p:pic>
        <p:nvPicPr>
          <p:cNvPr id="151554" name="Picture 2" descr="Z:\07_RIS\RIS III\06_PR_komunikace\FOTODOKUMENTACE\somopro\parvanov.jpg"/>
          <p:cNvPicPr>
            <a:picLocks noChangeAspect="1" noChangeArrowheads="1"/>
          </p:cNvPicPr>
          <p:nvPr/>
        </p:nvPicPr>
        <p:blipFill>
          <a:blip r:embed="rId9" cstate="print"/>
          <a:srcRect l="20045" t="10064" r="15991" b="28401"/>
          <a:stretch>
            <a:fillRect/>
          </a:stretch>
        </p:blipFill>
        <p:spPr bwMode="auto">
          <a:xfrm>
            <a:off x="4499992" y="5259203"/>
            <a:ext cx="1368153" cy="1482165"/>
          </a:xfrm>
          <a:prstGeom prst="rect">
            <a:avLst/>
          </a:prstGeom>
          <a:noFill/>
        </p:spPr>
      </p:pic>
      <p:pic>
        <p:nvPicPr>
          <p:cNvPr id="151565" name="Picture 13" descr="Z:\07_RIS\RIS III\06_PR_komunikace\FOTODOKUMENTACE\somopro\mel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1556792"/>
            <a:ext cx="1221631" cy="1221631"/>
          </a:xfrm>
          <a:prstGeom prst="rect">
            <a:avLst/>
          </a:prstGeom>
          <a:noFill/>
        </p:spPr>
      </p:pic>
      <p:pic>
        <p:nvPicPr>
          <p:cNvPr id="151566" name="Picture 14" descr="Z:\07_RIS\RIS III\06_PR_komunikace\FOTODOKUMENTACE\somopro\METASTEM_Kyrylenko.jpg"/>
          <p:cNvPicPr>
            <a:picLocks noChangeAspect="1" noChangeArrowheads="1"/>
          </p:cNvPicPr>
          <p:nvPr/>
        </p:nvPicPr>
        <p:blipFill>
          <a:blip r:embed="rId11" cstate="print"/>
          <a:srcRect l="17579" t="1339" r="49393" b="44861"/>
          <a:stretch>
            <a:fillRect/>
          </a:stretch>
        </p:blipFill>
        <p:spPr bwMode="auto">
          <a:xfrm>
            <a:off x="3131840" y="5273676"/>
            <a:ext cx="1188640" cy="1467692"/>
          </a:xfrm>
          <a:prstGeom prst="rect">
            <a:avLst/>
          </a:prstGeom>
          <a:noFill/>
        </p:spPr>
      </p:pic>
      <p:pic>
        <p:nvPicPr>
          <p:cNvPr id="151567" name="Picture 15" descr="Z:\07_RIS\RIS III\06_PR_komunikace\FOTODOKUMENTACE\somopro\NUCLANGS_Paruch.JPG"/>
          <p:cNvPicPr>
            <a:picLocks noChangeAspect="1" noChangeArrowheads="1"/>
          </p:cNvPicPr>
          <p:nvPr/>
        </p:nvPicPr>
        <p:blipFill>
          <a:blip r:embed="rId12" cstate="print"/>
          <a:srcRect l="25246" r="53715" b="63268"/>
          <a:stretch>
            <a:fillRect/>
          </a:stretch>
        </p:blipFill>
        <p:spPr bwMode="auto">
          <a:xfrm>
            <a:off x="132343" y="3458750"/>
            <a:ext cx="1271305" cy="1626434"/>
          </a:xfrm>
          <a:prstGeom prst="rect">
            <a:avLst/>
          </a:prstGeom>
          <a:noFill/>
        </p:spPr>
      </p:pic>
      <p:pic>
        <p:nvPicPr>
          <p:cNvPr id="151568" name="Picture 16" descr="Z:\07_RIS\RIS III\06_PR_komunikace\FOTODOKUMENTACE\somopro\AG2.jpg"/>
          <p:cNvPicPr>
            <a:picLocks noChangeAspect="1" noChangeArrowheads="1"/>
          </p:cNvPicPr>
          <p:nvPr/>
        </p:nvPicPr>
        <p:blipFill>
          <a:blip r:embed="rId13" cstate="print"/>
          <a:srcRect l="28691" t="7243" r="40597" b="40419"/>
          <a:stretch>
            <a:fillRect/>
          </a:stretch>
        </p:blipFill>
        <p:spPr bwMode="auto">
          <a:xfrm>
            <a:off x="3419872" y="1916832"/>
            <a:ext cx="1371330" cy="1582304"/>
          </a:xfrm>
          <a:prstGeom prst="rect">
            <a:avLst/>
          </a:prstGeom>
          <a:noFill/>
        </p:spPr>
      </p:pic>
      <p:pic>
        <p:nvPicPr>
          <p:cNvPr id="151569" name="Picture 17" descr="Z:\07_RIS\RIS III\06_PR_komunikace\FOTODOKUMENTACE\somopro\AnoNaS_Mozalev.jpg"/>
          <p:cNvPicPr>
            <a:picLocks noChangeAspect="1" noChangeArrowheads="1"/>
          </p:cNvPicPr>
          <p:nvPr/>
        </p:nvPicPr>
        <p:blipFill>
          <a:blip r:embed="rId14" cstate="print"/>
          <a:srcRect l="34443" t="3758" r="16099" b="44077"/>
          <a:stretch>
            <a:fillRect/>
          </a:stretch>
        </p:blipFill>
        <p:spPr bwMode="auto">
          <a:xfrm>
            <a:off x="1636618" y="5256584"/>
            <a:ext cx="1279198" cy="1484784"/>
          </a:xfrm>
          <a:prstGeom prst="rect">
            <a:avLst/>
          </a:prstGeom>
          <a:noFill/>
        </p:spPr>
      </p:pic>
      <p:pic>
        <p:nvPicPr>
          <p:cNvPr id="151561" name="Picture 9" descr="Z:\07_RIS\RIS III\06_PR_komunikace\FOTODOKUMENTACE\somopro\CHROMPLANT_Trifonov.jpg"/>
          <p:cNvPicPr>
            <a:picLocks noChangeAspect="1" noChangeArrowheads="1"/>
          </p:cNvPicPr>
          <p:nvPr/>
        </p:nvPicPr>
        <p:blipFill>
          <a:blip r:embed="rId15" cstate="print"/>
          <a:srcRect l="42471" t="8439" r="21620" b="37247"/>
          <a:stretch>
            <a:fillRect/>
          </a:stretch>
        </p:blipFill>
        <p:spPr bwMode="auto">
          <a:xfrm>
            <a:off x="7767858" y="3356992"/>
            <a:ext cx="1376142" cy="1484784"/>
          </a:xfrm>
          <a:prstGeom prst="rect">
            <a:avLst/>
          </a:prstGeom>
          <a:noFill/>
        </p:spPr>
      </p:pic>
      <p:pic>
        <p:nvPicPr>
          <p:cNvPr id="151570" name="Picture 18" descr="Z:\07_RIS\RIS III\06_PR_komunikace\FOTODOKUMENTACE\somopro\babic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92080" y="3717032"/>
            <a:ext cx="1080120" cy="1437570"/>
          </a:xfrm>
          <a:prstGeom prst="rect">
            <a:avLst/>
          </a:prstGeom>
          <a:noFill/>
        </p:spPr>
      </p:pic>
      <p:pic>
        <p:nvPicPr>
          <p:cNvPr id="151562" name="Picture 10" descr="Z:\07_RIS\RIS III\06_PR_komunikace\FOTODOKUMENTACE\somopro\kozmon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32040" y="1844824"/>
            <a:ext cx="1409700" cy="1651000"/>
          </a:xfrm>
          <a:prstGeom prst="rect">
            <a:avLst/>
          </a:prstGeom>
          <a:noFill/>
        </p:spPr>
      </p:pic>
      <p:pic>
        <p:nvPicPr>
          <p:cNvPr id="151563" name="Picture 11" descr="Z:\07_RIS\RIS III\06_PR_komunikace\FOTODOKUMENTACE\somopro\kurumbang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44208" y="2938926"/>
            <a:ext cx="1224136" cy="1426178"/>
          </a:xfrm>
          <a:prstGeom prst="rect">
            <a:avLst/>
          </a:prstGeom>
          <a:noFill/>
        </p:spPr>
      </p:pic>
      <p:pic>
        <p:nvPicPr>
          <p:cNvPr id="151571" name="Picture 19" descr="Z:\07_RIS\RIS III\06_PR_komunikace\FOTODOKUMENTACE\somopro\čížek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664" y="3645024"/>
            <a:ext cx="1080120" cy="1378877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0" cstate="print"/>
          <a:srcRect t="26095"/>
          <a:stretch>
            <a:fillRect/>
          </a:stretch>
        </p:blipFill>
        <p:spPr bwMode="auto">
          <a:xfrm>
            <a:off x="395536" y="1628800"/>
            <a:ext cx="2533279" cy="142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Z:\04_MARKETING\Loga\zakladatelé\JmK\nové logo_září 2010\JK_poz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84168" y="6135927"/>
            <a:ext cx="2922092" cy="60544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032" y="2060848"/>
            <a:ext cx="7772400" cy="1470025"/>
          </a:xfrm>
        </p:spPr>
        <p:txBody>
          <a:bodyPr/>
          <a:lstStyle/>
          <a:p>
            <a:r>
              <a:rPr lang="cs-CZ" dirty="0" smtClean="0"/>
              <a:t>Deset let inovační politiky Jihomoravského kraje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5536" y="4174232"/>
            <a:ext cx="7016824" cy="910952"/>
          </a:xfrm>
        </p:spPr>
        <p:txBody>
          <a:bodyPr/>
          <a:lstStyle/>
          <a:p>
            <a:pPr algn="l"/>
            <a:r>
              <a:rPr lang="cs-CZ" dirty="0" smtClean="0"/>
              <a:t>Rámec konkurenceschopnosti města Ostravy</a:t>
            </a:r>
          </a:p>
          <a:p>
            <a:pPr algn="l"/>
            <a:r>
              <a:rPr lang="cs-CZ" dirty="0" smtClean="0"/>
              <a:t>24. leden 2012 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163688" y="4581128"/>
            <a:ext cx="6800800" cy="91095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2200" kern="0" dirty="0" smtClean="0">
                <a:latin typeface="+mn-lt"/>
              </a:rPr>
              <a:t>Petr Chládek</a:t>
            </a:r>
            <a:endParaRPr kumimoji="0" lang="cs-CZ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6238" y="403225"/>
            <a:ext cx="6227762" cy="1081088"/>
          </a:xfrm>
        </p:spPr>
        <p:txBody>
          <a:bodyPr/>
          <a:lstStyle/>
          <a:p>
            <a:r>
              <a:rPr lang="cs-CZ" sz="4000" dirty="0" smtClean="0"/>
              <a:t>2010 – </a:t>
            </a:r>
            <a:r>
              <a:rPr lang="cs-CZ" sz="3200" dirty="0" smtClean="0"/>
              <a:t>realizace science centre schválena  </a:t>
            </a:r>
            <a:endParaRPr lang="cs-CZ" sz="3200" dirty="0"/>
          </a:p>
        </p:txBody>
      </p:sp>
      <p:pic>
        <p:nvPicPr>
          <p:cNvPr id="48" name="Picture 2" descr="http://jcmm.cz/data/mscb/2010_05_27_k4_vystaviste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88232"/>
            <a:ext cx="5340085" cy="4005064"/>
          </a:xfrm>
          <a:prstGeom prst="rect">
            <a:avLst/>
          </a:prstGeom>
          <a:noFill/>
        </p:spPr>
      </p:pic>
      <p:pic>
        <p:nvPicPr>
          <p:cNvPr id="8" name="Obrázek 7" descr="chp_ki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533" y="2060848"/>
            <a:ext cx="2976331" cy="2232248"/>
          </a:xfrm>
          <a:prstGeom prst="rect">
            <a:avLst/>
          </a:prstGeom>
        </p:spPr>
      </p:pic>
      <p:pic>
        <p:nvPicPr>
          <p:cNvPr id="6" name="Picture 2" descr="Z:\04_MARKETING\Loga\zakladatelé\JmK\nové logo_září 2010\JK_po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772" y="4941168"/>
            <a:ext cx="2922092" cy="60544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6238" y="260648"/>
            <a:ext cx="5770562" cy="1081088"/>
          </a:xfrm>
        </p:spPr>
        <p:txBody>
          <a:bodyPr/>
          <a:lstStyle/>
          <a:p>
            <a:r>
              <a:rPr lang="cs-CZ" sz="4000" dirty="0" smtClean="0"/>
              <a:t>2010 </a:t>
            </a:r>
            <a:r>
              <a:rPr lang="cs-CZ" sz="3200" dirty="0" smtClean="0"/>
              <a:t>- dvacet nových </a:t>
            </a:r>
            <a:r>
              <a:rPr lang="cs-CZ" dirty="0" smtClean="0"/>
              <a:t> </a:t>
            </a:r>
            <a:r>
              <a:rPr lang="cs-CZ" sz="3200" dirty="0" smtClean="0"/>
              <a:t>PhD talentů podpořeno </a:t>
            </a:r>
            <a:endParaRPr lang="cs-CZ" sz="3200" dirty="0"/>
          </a:p>
        </p:txBody>
      </p:sp>
      <p:pic>
        <p:nvPicPr>
          <p:cNvPr id="21" name="Obrázek 20" descr="aith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97152"/>
            <a:ext cx="1214446" cy="1619273"/>
          </a:xfrm>
          <a:prstGeom prst="rect">
            <a:avLst/>
          </a:prstGeom>
        </p:spPr>
      </p:pic>
      <p:pic>
        <p:nvPicPr>
          <p:cNvPr id="22" name="Obrázek 21" descr="cerve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996952"/>
            <a:ext cx="1035709" cy="1380950"/>
          </a:xfrm>
          <a:prstGeom prst="rect">
            <a:avLst/>
          </a:prstGeom>
        </p:spPr>
      </p:pic>
      <p:pic>
        <p:nvPicPr>
          <p:cNvPr id="23" name="Obrázek 22" descr="doklad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5085184"/>
            <a:ext cx="1193813" cy="1512168"/>
          </a:xfrm>
          <a:prstGeom prst="rect">
            <a:avLst/>
          </a:prstGeom>
        </p:spPr>
      </p:pic>
      <p:pic>
        <p:nvPicPr>
          <p:cNvPr id="24" name="Obrázek 23" descr="haroniko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2924944"/>
            <a:ext cx="1008112" cy="1344145"/>
          </a:xfrm>
          <a:prstGeom prst="rect">
            <a:avLst/>
          </a:prstGeom>
        </p:spPr>
      </p:pic>
      <p:pic>
        <p:nvPicPr>
          <p:cNvPr id="26" name="Obrázek 25" descr="jancariko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1484784"/>
            <a:ext cx="1134129" cy="1512168"/>
          </a:xfrm>
          <a:prstGeom prst="rect">
            <a:avLst/>
          </a:prstGeom>
        </p:spPr>
      </p:pic>
      <p:pic>
        <p:nvPicPr>
          <p:cNvPr id="27" name="Obrázek 26" descr="kachli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1484784"/>
            <a:ext cx="1017682" cy="1356902"/>
          </a:xfrm>
          <a:prstGeom prst="rect">
            <a:avLst/>
          </a:prstGeom>
        </p:spPr>
      </p:pic>
      <p:pic>
        <p:nvPicPr>
          <p:cNvPr id="28" name="Obrázek 27" descr="klim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3808" y="3212976"/>
            <a:ext cx="1152128" cy="1536171"/>
          </a:xfrm>
          <a:prstGeom prst="rect">
            <a:avLst/>
          </a:prstGeom>
        </p:spPr>
      </p:pic>
      <p:pic>
        <p:nvPicPr>
          <p:cNvPr id="29" name="Obrázek 28" descr="kubincov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7664" y="3356992"/>
            <a:ext cx="1134126" cy="1512168"/>
          </a:xfrm>
          <a:prstGeom prst="rect">
            <a:avLst/>
          </a:prstGeom>
        </p:spPr>
      </p:pic>
      <p:pic>
        <p:nvPicPr>
          <p:cNvPr id="30" name="Obrázek 29" descr="kumpa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0" y="3356992"/>
            <a:ext cx="1143008" cy="1524020"/>
          </a:xfrm>
          <a:prstGeom prst="rect">
            <a:avLst/>
          </a:prstGeom>
        </p:spPr>
      </p:pic>
      <p:pic>
        <p:nvPicPr>
          <p:cNvPr id="31" name="Obrázek 30" descr="mikulasov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5085184"/>
            <a:ext cx="1150051" cy="1533406"/>
          </a:xfrm>
          <a:prstGeom prst="rect">
            <a:avLst/>
          </a:prstGeom>
        </p:spPr>
      </p:pic>
      <p:pic>
        <p:nvPicPr>
          <p:cNvPr id="32" name="Obrázek 31" descr="mlade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36096" y="3140968"/>
            <a:ext cx="1138367" cy="1517827"/>
          </a:xfrm>
          <a:prstGeom prst="rect">
            <a:avLst/>
          </a:prstGeom>
        </p:spPr>
      </p:pic>
      <p:pic>
        <p:nvPicPr>
          <p:cNvPr id="33" name="Obrázek 32" descr="mraz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1484784"/>
            <a:ext cx="1143008" cy="1524011"/>
          </a:xfrm>
          <a:prstGeom prst="rect">
            <a:avLst/>
          </a:prstGeom>
        </p:spPr>
      </p:pic>
      <p:pic>
        <p:nvPicPr>
          <p:cNvPr id="34" name="Obrázek 33" descr="mudrochov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84368" y="4365104"/>
            <a:ext cx="1089880" cy="1453164"/>
          </a:xfrm>
          <a:prstGeom prst="rect">
            <a:avLst/>
          </a:prstGeom>
        </p:spPr>
      </p:pic>
      <p:pic>
        <p:nvPicPr>
          <p:cNvPr id="35" name="Obrázek 34" descr="ripel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67944" y="5013176"/>
            <a:ext cx="1134114" cy="1512168"/>
          </a:xfrm>
          <a:prstGeom prst="rect">
            <a:avLst/>
          </a:prstGeom>
        </p:spPr>
      </p:pic>
      <p:pic>
        <p:nvPicPr>
          <p:cNvPr id="36" name="Obrázek 35" descr="rockai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660232" y="1484784"/>
            <a:ext cx="1047586" cy="1396772"/>
          </a:xfrm>
          <a:prstGeom prst="rect">
            <a:avLst/>
          </a:prstGeom>
        </p:spPr>
      </p:pic>
      <p:pic>
        <p:nvPicPr>
          <p:cNvPr id="37" name="Obrázek 36" descr="sehnal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43808" y="1556792"/>
            <a:ext cx="1102248" cy="1469659"/>
          </a:xfrm>
          <a:prstGeom prst="rect">
            <a:avLst/>
          </a:prstGeom>
        </p:spPr>
      </p:pic>
      <p:pic>
        <p:nvPicPr>
          <p:cNvPr id="38" name="Obrázek 37" descr="sisakova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47664" y="5085184"/>
            <a:ext cx="1152128" cy="1536176"/>
          </a:xfrm>
          <a:prstGeom prst="rect">
            <a:avLst/>
          </a:prstGeom>
        </p:spPr>
      </p:pic>
      <p:pic>
        <p:nvPicPr>
          <p:cNvPr id="39" name="Obrázek 38" descr="sobrova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139952" y="3177813"/>
            <a:ext cx="1160498" cy="1547331"/>
          </a:xfrm>
          <a:prstGeom prst="rect">
            <a:avLst/>
          </a:prstGeom>
        </p:spPr>
      </p:pic>
      <p:pic>
        <p:nvPicPr>
          <p:cNvPr id="40" name="Obrázek 39" descr="soucek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646938" y="4509120"/>
            <a:ext cx="1026111" cy="1368152"/>
          </a:xfrm>
          <a:prstGeom prst="rect">
            <a:avLst/>
          </a:prstGeom>
        </p:spPr>
      </p:pic>
      <p:pic>
        <p:nvPicPr>
          <p:cNvPr id="41" name="Obrázek 40" descr="tomalova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79535" y="5765257"/>
            <a:ext cx="84929" cy="113238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168" y="5877272"/>
            <a:ext cx="3013164" cy="96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4" cstate="print"/>
          <a:srcRect t="26095"/>
          <a:stretch>
            <a:fillRect/>
          </a:stretch>
        </p:blipFill>
        <p:spPr bwMode="auto">
          <a:xfrm>
            <a:off x="166513" y="1569383"/>
            <a:ext cx="2533279" cy="142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251520" y="1834235"/>
            <a:ext cx="8676456" cy="5023765"/>
            <a:chOff x="0" y="1768125"/>
            <a:chExt cx="8676456" cy="5023765"/>
          </a:xfrm>
        </p:grpSpPr>
        <p:grpSp>
          <p:nvGrpSpPr>
            <p:cNvPr id="19" name="Skupina 18"/>
            <p:cNvGrpSpPr/>
            <p:nvPr/>
          </p:nvGrpSpPr>
          <p:grpSpPr>
            <a:xfrm>
              <a:off x="0" y="1768125"/>
              <a:ext cx="8604448" cy="4757219"/>
              <a:chOff x="467544" y="1768125"/>
              <a:chExt cx="8531831" cy="5089875"/>
            </a:xfrm>
          </p:grpSpPr>
          <p:grpSp>
            <p:nvGrpSpPr>
              <p:cNvPr id="17" name="Skupina 16"/>
              <p:cNvGrpSpPr/>
              <p:nvPr/>
            </p:nvGrpSpPr>
            <p:grpSpPr>
              <a:xfrm>
                <a:off x="467544" y="1768125"/>
                <a:ext cx="8531831" cy="5089875"/>
                <a:chOff x="-2772815" y="0"/>
                <a:chExt cx="8531831" cy="5089875"/>
              </a:xfrm>
            </p:grpSpPr>
            <p:grpSp>
              <p:nvGrpSpPr>
                <p:cNvPr id="12" name="Skupina 11"/>
                <p:cNvGrpSpPr/>
                <p:nvPr/>
              </p:nvGrpSpPr>
              <p:grpSpPr>
                <a:xfrm>
                  <a:off x="-2772815" y="0"/>
                  <a:ext cx="8531831" cy="5089875"/>
                  <a:chOff x="251521" y="1772816"/>
                  <a:chExt cx="8531831" cy="5089875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27460" t="49725" r="34741" b="27595"/>
                  <a:stretch>
                    <a:fillRect/>
                  </a:stretch>
                </p:blipFill>
                <p:spPr bwMode="auto">
                  <a:xfrm>
                    <a:off x="394928" y="3717032"/>
                    <a:ext cx="8388424" cy="31456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32" name="Picture 8" descr="http://t2.gstatic.com/images?q=tbn:ANd9GcQyKtZ3xW2RIuyo9sk9gmw4QQbnQCcONmIO8SdA-XUob-ZFFik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5580111" y="1772816"/>
                    <a:ext cx="2952329" cy="18504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1" name="Obrázek 10" descr="GINA-logo-color-white-horizontal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251521" y="1844824"/>
                    <a:ext cx="3312368" cy="150446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3" descr="Z:\04_MARKETING\Logo a šablony  JIC\nová corporate identity\Nová loga projektů a JIC_duben 2009\jic_cz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67545" y="436739"/>
                  <a:ext cx="1945582" cy="499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27" name="Picture 3" descr="Z:\12_MIC\marketing\marketing toolkit\Official MIC toolkit\Tools Assets\logo MIC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779912" y="2852936"/>
                <a:ext cx="1673374" cy="545559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ovéPole 20"/>
            <p:cNvSpPr txBox="1"/>
            <p:nvPr/>
          </p:nvSpPr>
          <p:spPr>
            <a:xfrm>
              <a:off x="251520" y="6453336"/>
              <a:ext cx="8424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b="1" dirty="0" smtClean="0"/>
                <a:t>The Gates Notes, </a:t>
              </a:r>
              <a:r>
                <a:rPr lang="cs-CZ" sz="1600" b="1" dirty="0" err="1" smtClean="0"/>
                <a:t>December</a:t>
              </a:r>
              <a:r>
                <a:rPr lang="cs-CZ" sz="1600" b="1" dirty="0" smtClean="0"/>
                <a:t> 14th 2010</a:t>
              </a:r>
              <a:endParaRPr lang="cs-CZ" sz="1600" b="1" dirty="0"/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grpSp>
        <p:nvGrpSpPr>
          <p:cNvPr id="18" name="Skupina 17"/>
          <p:cNvGrpSpPr/>
          <p:nvPr/>
        </p:nvGrpSpPr>
        <p:grpSpPr>
          <a:xfrm>
            <a:off x="320794" y="1745432"/>
            <a:ext cx="8823206" cy="5112568"/>
            <a:chOff x="70991" y="1700808"/>
            <a:chExt cx="8823206" cy="5112568"/>
          </a:xfrm>
        </p:grpSpPr>
        <p:grpSp>
          <p:nvGrpSpPr>
            <p:cNvPr id="15" name="Skupina 14"/>
            <p:cNvGrpSpPr/>
            <p:nvPr/>
          </p:nvGrpSpPr>
          <p:grpSpPr>
            <a:xfrm>
              <a:off x="70991" y="1700808"/>
              <a:ext cx="8823206" cy="4968552"/>
              <a:chOff x="179511" y="1833292"/>
              <a:chExt cx="8823206" cy="4836068"/>
            </a:xfrm>
          </p:grpSpPr>
          <p:grpSp>
            <p:nvGrpSpPr>
              <p:cNvPr id="13" name="Skupina 12"/>
              <p:cNvGrpSpPr/>
              <p:nvPr/>
            </p:nvGrpSpPr>
            <p:grpSpPr>
              <a:xfrm>
                <a:off x="179511" y="1833292"/>
                <a:ext cx="8745834" cy="4836068"/>
                <a:chOff x="179511" y="1833292"/>
                <a:chExt cx="8745834" cy="4836068"/>
              </a:xfrm>
            </p:grpSpPr>
            <p:pic>
              <p:nvPicPr>
                <p:cNvPr id="7" name="Obrázek 6" descr="GINA-logo-color-white-horizontal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79511" y="1833292"/>
                  <a:ext cx="4464497" cy="2027756"/>
                </a:xfrm>
                <a:prstGeom prst="rect">
                  <a:avLst/>
                </a:prstGeom>
              </p:spPr>
            </p:pic>
            <p:pic>
              <p:nvPicPr>
                <p:cNvPr id="1028" name="Picture 4" descr="http://t1.gstatic.com/images?q=tbn:ANd9GcQr43UMl9FtXZXXM95M-W9kuVG4p2ioIfffrNjyOt9EVGvffL3xY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921624" y="1918981"/>
                  <a:ext cx="4003721" cy="266429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0" name="Picture 6" descr="http://4.bp.blogspot.com/_ya6Jw3Qzt1o/TS3cu7R1jBI/AAAAAAAABBQ/SaFf83-8Mi0/s1600/haiti-earthquake-2010-1-15-14-46-37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79512" y="4149080"/>
                  <a:ext cx="4500500" cy="25202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" name="Picture 3" descr="Z:\04_MARKETING\Logo a šablony  JIC\nová corporate identity\Nová loga projektů a JIC_duben 2009\jic_cz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40560" y="4776986"/>
                <a:ext cx="3962157" cy="989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" name="Picture 2" descr="Z:\12_MIC\marketing\marketing toolkit\Official MIC toolkit\Tools Assets\logo MIC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13684" y="5722258"/>
              <a:ext cx="3346748" cy="1091118"/>
            </a:xfrm>
            <a:prstGeom prst="rect">
              <a:avLst/>
            </a:prstGeom>
            <a:noFill/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2010 </a:t>
            </a:r>
            <a:r>
              <a:rPr lang="cs-CZ" sz="3200" dirty="0" smtClean="0"/>
              <a:t>– Brno se dostává na radar společnosti Microsoft </a:t>
            </a:r>
            <a:endParaRPr lang="cs-CZ" sz="32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403225"/>
            <a:ext cx="6732240" cy="1081088"/>
          </a:xfrm>
        </p:spPr>
        <p:txBody>
          <a:bodyPr/>
          <a:lstStyle/>
          <a:p>
            <a:r>
              <a:rPr lang="cs-CZ" sz="4000" dirty="0" smtClean="0"/>
              <a:t>Václav </a:t>
            </a:r>
            <a:r>
              <a:rPr lang="cs-CZ" sz="4000" dirty="0" err="1" smtClean="0"/>
              <a:t>Muchna</a:t>
            </a:r>
            <a:r>
              <a:rPr lang="cs-CZ" sz="4000" dirty="0" smtClean="0"/>
              <a:t> – technologický podnikatel roku 2010</a:t>
            </a:r>
            <a:endParaRPr lang="cs-CZ" sz="4000" dirty="0"/>
          </a:p>
        </p:txBody>
      </p:sp>
      <p:pic>
        <p:nvPicPr>
          <p:cNvPr id="6" name="Picture 2" descr="http://www.ysoft.dk/ysoft_var1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529" y="3045876"/>
            <a:ext cx="3794879" cy="1679268"/>
          </a:xfrm>
          <a:prstGeom prst="rect">
            <a:avLst/>
          </a:prstGeom>
          <a:noFill/>
        </p:spPr>
      </p:pic>
      <p:pic>
        <p:nvPicPr>
          <p:cNvPr id="2050" name="Picture 2" descr="http://www.eprofil.cz/wp-content/Vaclav_Muchna_eprof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3132348" cy="4176464"/>
          </a:xfrm>
          <a:prstGeom prst="rect">
            <a:avLst/>
          </a:prstGeom>
          <a:noFill/>
        </p:spPr>
      </p:pic>
      <p:pic>
        <p:nvPicPr>
          <p:cNvPr id="7" name="Picture 3" descr="Z:\04_MARKETING\Logo a šablony  JIC\nová corporate identity\Nová loga projektů a JIC_duben 2009\jic_c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672" y="5661248"/>
            <a:ext cx="2952328" cy="73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2011 – nové infrastruktury pro firemní výzkum ve fázi realizace 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8" name="Zástupný symbol pro obsah 5" descr="06 upr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6385786" cy="355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aoblený obdélníkový popisek 8"/>
          <p:cNvSpPr/>
          <p:nvPr/>
        </p:nvSpPr>
        <p:spPr>
          <a:xfrm>
            <a:off x="827584" y="1916832"/>
            <a:ext cx="2026623" cy="967910"/>
          </a:xfrm>
          <a:prstGeom prst="wedgeRoundRectCallout">
            <a:avLst>
              <a:gd name="adj1" fmla="val 21318"/>
              <a:gd name="adj2" fmla="val 71201"/>
              <a:gd name="adj3" fmla="val 16667"/>
            </a:avLst>
          </a:prstGeom>
          <a:solidFill>
            <a:schemeClr val="accent1">
              <a:alpha val="5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CC0000"/>
                </a:solidFill>
              </a:rPr>
              <a:t>CEITEC Science Park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4427984" y="1772816"/>
            <a:ext cx="2028343" cy="966134"/>
          </a:xfrm>
          <a:prstGeom prst="wedgeRoundRectCallout">
            <a:avLst/>
          </a:prstGeom>
          <a:solidFill>
            <a:schemeClr val="accent1">
              <a:alpha val="5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CC0000"/>
                </a:solidFill>
              </a:rPr>
              <a:t>CEITEC</a:t>
            </a:r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32040" y="4221088"/>
            <a:ext cx="3993210" cy="199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aoblený obdélníkový popisek 10"/>
          <p:cNvSpPr/>
          <p:nvPr/>
        </p:nvSpPr>
        <p:spPr>
          <a:xfrm>
            <a:off x="6732240" y="3140968"/>
            <a:ext cx="2028343" cy="966134"/>
          </a:xfrm>
          <a:prstGeom prst="wedgeRoundRectCallout">
            <a:avLst/>
          </a:prstGeom>
          <a:solidFill>
            <a:schemeClr val="accent1">
              <a:alpha val="5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rgbClr val="CC0000"/>
                </a:solidFill>
              </a:rPr>
              <a:t>Kompetenční centrum </a:t>
            </a:r>
            <a:r>
              <a:rPr lang="cs-CZ" dirty="0" err="1" smtClean="0">
                <a:solidFill>
                  <a:srgbClr val="CC0000"/>
                </a:solidFill>
              </a:rPr>
              <a:t>Kuřim</a:t>
            </a:r>
            <a:r>
              <a:rPr lang="cs-CZ" dirty="0" smtClean="0">
                <a:solidFill>
                  <a:srgbClr val="CC0000"/>
                </a:solidFill>
              </a:rPr>
              <a:t> </a:t>
            </a:r>
            <a:endParaRPr lang="cs-CZ" dirty="0">
              <a:solidFill>
                <a:srgbClr val="CC0000"/>
              </a:solidFill>
            </a:endParaRPr>
          </a:p>
        </p:txBody>
      </p:sp>
      <p:pic>
        <p:nvPicPr>
          <p:cNvPr id="12" name="Picture 2" descr="Z:\04_MARKETING\Loga\zakladatelé\JmK\nové logo_září 2010\JK_po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229200"/>
            <a:ext cx="3024336" cy="626625"/>
          </a:xfrm>
          <a:prstGeom prst="rect">
            <a:avLst/>
          </a:prstGeom>
          <a:noFill/>
        </p:spPr>
      </p:pic>
      <p:pic>
        <p:nvPicPr>
          <p:cNvPr id="13" name="Picture 3" descr="Z:\04_MARKETING\Logo a šablony  JIC\nová corporate identity\Nová loga projektů a JIC_duben 2009\jic_c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988840"/>
            <a:ext cx="2267744" cy="56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/>
              <a:t>2003 - 2011</a:t>
            </a:r>
            <a:endParaRPr lang="cs-CZ" sz="6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7" name="Obrázek 6" descr="Icont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373216"/>
            <a:ext cx="2644140" cy="960120"/>
          </a:xfrm>
          <a:prstGeom prst="rect">
            <a:avLst/>
          </a:prstGeom>
        </p:spPr>
      </p:pic>
      <p:pic>
        <p:nvPicPr>
          <p:cNvPr id="8" name="Obrázek 7" descr="LentiKat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484784"/>
            <a:ext cx="2868350" cy="880916"/>
          </a:xfrm>
          <a:prstGeom prst="rect">
            <a:avLst/>
          </a:prstGeom>
        </p:spPr>
      </p:pic>
      <p:pic>
        <p:nvPicPr>
          <p:cNvPr id="9" name="Obrázek 8" descr="is4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340768"/>
            <a:ext cx="2160240" cy="1620181"/>
          </a:xfrm>
          <a:prstGeom prst="rect">
            <a:avLst/>
          </a:prstGeom>
        </p:spPr>
      </p:pic>
      <p:pic>
        <p:nvPicPr>
          <p:cNvPr id="10" name="Obrázek 9" descr="GBIT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8443" y="1268760"/>
            <a:ext cx="2935557" cy="1341086"/>
          </a:xfrm>
          <a:prstGeom prst="rect">
            <a:avLst/>
          </a:prstGeom>
        </p:spPr>
      </p:pic>
      <p:pic>
        <p:nvPicPr>
          <p:cNvPr id="11" name="Obrázek 10" descr="lifewe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573016"/>
            <a:ext cx="1905000" cy="762000"/>
          </a:xfrm>
          <a:prstGeom prst="rect">
            <a:avLst/>
          </a:prstGeom>
        </p:spPr>
      </p:pic>
      <p:pic>
        <p:nvPicPr>
          <p:cNvPr id="12" name="Obrázek 11" descr="viditec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2204864"/>
            <a:ext cx="1905000" cy="1905000"/>
          </a:xfrm>
          <a:prstGeom prst="rect">
            <a:avLst/>
          </a:prstGeom>
        </p:spPr>
      </p:pic>
      <p:pic>
        <p:nvPicPr>
          <p:cNvPr id="13" name="Obrázek 12" descr="invea tec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90556" y="2852936"/>
            <a:ext cx="2353444" cy="1200256"/>
          </a:xfrm>
          <a:prstGeom prst="rect">
            <a:avLst/>
          </a:prstGeom>
        </p:spPr>
      </p:pic>
      <p:pic>
        <p:nvPicPr>
          <p:cNvPr id="14" name="Obrázek 13" descr="OptimSys-logo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3717032"/>
            <a:ext cx="2055410" cy="637505"/>
          </a:xfrm>
          <a:prstGeom prst="rect">
            <a:avLst/>
          </a:prstGeom>
        </p:spPr>
      </p:pic>
      <p:pic>
        <p:nvPicPr>
          <p:cNvPr id="15" name="Obrázek 14" descr="GINA-logo-color-white-horizonta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91672" y="4221088"/>
            <a:ext cx="2952328" cy="1340935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2852936"/>
            <a:ext cx="1874572" cy="3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2708920"/>
            <a:ext cx="1664743" cy="4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179512" y="472514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/>
              <a:t>Vznik 50 inovační firem 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661248"/>
            <a:ext cx="1973299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49802" y="4941168"/>
            <a:ext cx="2533858" cy="15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80112" y="3717032"/>
            <a:ext cx="1769354" cy="6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8024" y="4365104"/>
            <a:ext cx="952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ovéPole 25"/>
          <p:cNvSpPr txBox="1"/>
          <p:nvPr/>
        </p:nvSpPr>
        <p:spPr>
          <a:xfrm>
            <a:off x="0" y="1268760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5400" b="1" dirty="0" smtClean="0"/>
          </a:p>
          <a:p>
            <a:pPr algn="ctr"/>
            <a:r>
              <a:rPr lang="cs-CZ" sz="5400" b="1" dirty="0" smtClean="0"/>
              <a:t>50 start up firem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3064892"/>
            <a:ext cx="9144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5400" b="1" dirty="0" smtClean="0"/>
          </a:p>
          <a:p>
            <a:pPr algn="ctr"/>
            <a:r>
              <a:rPr lang="cs-CZ" sz="5400" b="1" dirty="0" smtClean="0"/>
              <a:t>350 pracovních míst</a:t>
            </a:r>
          </a:p>
          <a:p>
            <a:pPr algn="ctr"/>
            <a:endParaRPr lang="cs-CZ" sz="5400" b="1" dirty="0" smtClean="0"/>
          </a:p>
          <a:p>
            <a:pPr algn="ctr"/>
            <a:r>
              <a:rPr lang="cs-CZ" sz="5400" b="1" dirty="0" smtClean="0"/>
              <a:t> 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5496" y="4725144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5400" b="1" dirty="0" smtClean="0"/>
          </a:p>
          <a:p>
            <a:pPr algn="ctr"/>
            <a:r>
              <a:rPr lang="cs-CZ" sz="5400" b="1" dirty="0" smtClean="0"/>
              <a:t>miliardy korun obratu 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20</a:t>
            </a:r>
            <a:r>
              <a:rPr lang="en-US" sz="4000" dirty="0" smtClean="0"/>
              <a:t>1</a:t>
            </a:r>
            <a:r>
              <a:rPr lang="cs-CZ" sz="4000" dirty="0" smtClean="0"/>
              <a:t>1-2020</a:t>
            </a:r>
            <a:endParaRPr lang="cs-CZ" sz="4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1989138"/>
            <a:ext cx="9143999" cy="122383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sz="3200" b="1" dirty="0" smtClean="0"/>
              <a:t>Cíl: </a:t>
            </a:r>
            <a:r>
              <a:rPr lang="cs-CZ" sz="3200" dirty="0" smtClean="0"/>
              <a:t>do roku 2020 každé 10. pracovní místo v </a:t>
            </a:r>
            <a:r>
              <a:rPr lang="cs-CZ" sz="3200" dirty="0" err="1" smtClean="0"/>
              <a:t>high</a:t>
            </a:r>
            <a:r>
              <a:rPr lang="cs-CZ" sz="3200" dirty="0" smtClean="0"/>
              <a:t>-</a:t>
            </a:r>
            <a:r>
              <a:rPr lang="cs-CZ" sz="3200" dirty="0" err="1" smtClean="0"/>
              <a:t>tech</a:t>
            </a:r>
            <a:r>
              <a:rPr lang="cs-CZ" sz="3200" dirty="0" smtClean="0"/>
              <a:t> průmyslu či službách</a:t>
            </a:r>
          </a:p>
          <a:p>
            <a:endParaRPr lang="cs-CZ" dirty="0" smtClean="0"/>
          </a:p>
          <a:p>
            <a:endParaRPr lang="cs-CZ" dirty="0" smtClean="0"/>
          </a:p>
          <a:p>
            <a:pPr lvl="4">
              <a:buNone/>
            </a:pPr>
            <a:r>
              <a:rPr lang="cs-CZ" dirty="0" smtClean="0">
                <a:ea typeface="+mn-ea"/>
                <a:cs typeface="+mn-cs"/>
              </a:rPr>
              <a:t> 	</a:t>
            </a:r>
            <a:endParaRPr lang="cs-CZ" sz="3200" dirty="0" smtClean="0">
              <a:ea typeface="+mn-ea"/>
              <a:cs typeface="+mn-cs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0" y="3717032"/>
            <a:ext cx="9144000" cy="1296144"/>
            <a:chOff x="611560" y="3717032"/>
            <a:chExt cx="8207375" cy="1296144"/>
          </a:xfrm>
        </p:grpSpPr>
        <p:sp>
          <p:nvSpPr>
            <p:cNvPr id="7" name="Zástupný symbol pro obsah 2"/>
            <p:cNvSpPr txBox="1">
              <a:spLocks/>
            </p:cNvSpPr>
            <p:nvPr/>
          </p:nvSpPr>
          <p:spPr bwMode="auto">
            <a:xfrm>
              <a:off x="611560" y="3789338"/>
              <a:ext cx="8207375" cy="1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CC0000"/>
                </a:buClr>
              </a:pPr>
              <a:r>
                <a:rPr kumimoji="0" lang="cs-CZ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cs-CZ" sz="2600" dirty="0" smtClean="0">
                  <a:solidFill>
                    <a:srgbClr val="5F5F5F"/>
                  </a:solidFill>
                  <a:latin typeface="+mn-lt"/>
                </a:rPr>
                <a:t> 		 </a:t>
              </a:r>
              <a:r>
                <a:rPr lang="cs-CZ" sz="3200" dirty="0" smtClean="0">
                  <a:solidFill>
                    <a:srgbClr val="5F5F5F"/>
                  </a:solidFill>
                  <a:latin typeface="+mn-lt"/>
                </a:rPr>
                <a:t>16 tisíc nových pracovních míst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057400" marR="0" lvl="4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	</a:t>
              </a:r>
              <a:endPara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Šipka doprava 8"/>
            <p:cNvSpPr/>
            <p:nvPr/>
          </p:nvSpPr>
          <p:spPr>
            <a:xfrm>
              <a:off x="683568" y="3717032"/>
              <a:ext cx="1575656" cy="72008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0" y="5085184"/>
            <a:ext cx="9144001" cy="1296144"/>
            <a:chOff x="611560" y="3717032"/>
            <a:chExt cx="8458895" cy="1296144"/>
          </a:xfrm>
        </p:grpSpPr>
        <p:sp>
          <p:nvSpPr>
            <p:cNvPr id="12" name="Zástupný symbol pro obsah 2"/>
            <p:cNvSpPr txBox="1">
              <a:spLocks/>
            </p:cNvSpPr>
            <p:nvPr/>
          </p:nvSpPr>
          <p:spPr bwMode="auto">
            <a:xfrm>
              <a:off x="611560" y="3789338"/>
              <a:ext cx="8458895" cy="1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CC0000"/>
                </a:buClr>
              </a:pPr>
              <a:r>
                <a:rPr kumimoji="0" lang="cs-CZ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cs-CZ" sz="2600" dirty="0" smtClean="0">
                  <a:solidFill>
                    <a:srgbClr val="5F5F5F"/>
                  </a:solidFill>
                  <a:latin typeface="+mn-lt"/>
                </a:rPr>
                <a:t> 		</a:t>
              </a:r>
              <a:r>
                <a:rPr lang="cs-CZ" sz="2600" dirty="0" smtClean="0"/>
                <a:t> </a:t>
              </a:r>
              <a:r>
                <a:rPr lang="cs-CZ" sz="3200" dirty="0" smtClean="0">
                  <a:solidFill>
                    <a:srgbClr val="5F5F5F"/>
                  </a:solidFill>
                  <a:latin typeface="+mn-lt"/>
                </a:rPr>
                <a:t>min. 2 procentní body HDP navíc 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057400" marR="0" lvl="4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	</a:t>
              </a:r>
              <a:endPara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Šipka doprava 12"/>
            <p:cNvSpPr/>
            <p:nvPr/>
          </p:nvSpPr>
          <p:spPr>
            <a:xfrm>
              <a:off x="683568" y="3717032"/>
              <a:ext cx="1656184" cy="72008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565" t="10022" r="11918" b="3535"/>
          <a:stretch>
            <a:fillRect/>
          </a:stretch>
        </p:blipFill>
        <p:spPr bwMode="auto">
          <a:xfrm>
            <a:off x="41758" y="332655"/>
            <a:ext cx="9102242" cy="634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032" y="3025490"/>
            <a:ext cx="8060432" cy="807020"/>
          </a:xfrm>
        </p:spPr>
        <p:txBody>
          <a:bodyPr/>
          <a:lstStyle/>
          <a:p>
            <a:r>
              <a:rPr lang="cs-CZ" dirty="0" smtClean="0"/>
              <a:t>Jak jsme těchto výsledků dosáhli?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ětiúhelník 14"/>
          <p:cNvSpPr/>
          <p:nvPr/>
        </p:nvSpPr>
        <p:spPr>
          <a:xfrm>
            <a:off x="5643570" y="5089539"/>
            <a:ext cx="3429024" cy="714379"/>
          </a:xfrm>
          <a:prstGeom prst="homePlate">
            <a:avLst/>
          </a:prstGeom>
          <a:solidFill>
            <a:srgbClr val="C00000">
              <a:alpha val="8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11" name="Pětiúhelník 10"/>
          <p:cNvSpPr/>
          <p:nvPr/>
        </p:nvSpPr>
        <p:spPr>
          <a:xfrm>
            <a:off x="5653094" y="5984894"/>
            <a:ext cx="3429024" cy="714380"/>
          </a:xfrm>
          <a:prstGeom prst="homePlate">
            <a:avLst/>
          </a:prstGeom>
          <a:solidFill>
            <a:srgbClr val="C00000">
              <a:alpha val="8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17416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0" y="285750"/>
            <a:ext cx="5643563" cy="1143000"/>
          </a:xfrm>
        </p:spPr>
        <p:txBody>
          <a:bodyPr/>
          <a:lstStyle/>
          <a:p>
            <a:pPr eaLnBrk="1" hangingPunct="1"/>
            <a:r>
              <a:rPr lang="cs-CZ" smtClean="0"/>
              <a:t>RIS z evoluční perspektivy </a:t>
            </a:r>
            <a:endParaRPr lang="en-US" smtClean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285720" y="1203311"/>
          <a:ext cx="854395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ětiúhelník 13"/>
          <p:cNvSpPr/>
          <p:nvPr/>
        </p:nvSpPr>
        <p:spPr>
          <a:xfrm>
            <a:off x="5643570" y="3719516"/>
            <a:ext cx="3429024" cy="714380"/>
          </a:xfrm>
          <a:prstGeom prst="homePlate">
            <a:avLst/>
          </a:prstGeom>
          <a:solidFill>
            <a:srgbClr val="C00000">
              <a:alpha val="8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10" name="Pětiúhelník 9"/>
          <p:cNvSpPr/>
          <p:nvPr/>
        </p:nvSpPr>
        <p:spPr>
          <a:xfrm>
            <a:off x="785786" y="3838580"/>
            <a:ext cx="8072494" cy="428628"/>
          </a:xfrm>
          <a:prstGeom prst="homePlate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Inkubační program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2" name="Pětiúhelník 11"/>
          <p:cNvSpPr/>
          <p:nvPr/>
        </p:nvSpPr>
        <p:spPr>
          <a:xfrm>
            <a:off x="5643570" y="4551372"/>
            <a:ext cx="3357586" cy="428628"/>
          </a:xfrm>
          <a:prstGeom prst="homePlate">
            <a:avLst/>
          </a:prstGeom>
          <a:solidFill>
            <a:srgbClr val="C00000">
              <a:alpha val="77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Rozvoj „klastrů“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Pětiúhelník 8"/>
          <p:cNvSpPr/>
          <p:nvPr/>
        </p:nvSpPr>
        <p:spPr>
          <a:xfrm>
            <a:off x="3571868" y="5202252"/>
            <a:ext cx="5357850" cy="428628"/>
          </a:xfrm>
          <a:prstGeom prst="homePlat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Lidské zdroje pro </a:t>
            </a:r>
            <a:r>
              <a:rPr lang="cs-CZ" sz="2000" b="1" dirty="0" err="1">
                <a:solidFill>
                  <a:srgbClr val="FFFFFF"/>
                </a:solidFill>
              </a:rPr>
              <a:t>VaV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3" name="Pětiúhelník 12"/>
          <p:cNvSpPr/>
          <p:nvPr/>
        </p:nvSpPr>
        <p:spPr>
          <a:xfrm>
            <a:off x="2143108" y="6137295"/>
            <a:ext cx="6715172" cy="428628"/>
          </a:xfrm>
          <a:prstGeom prst="homePlate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Výstavba výzkumné infrastruktury 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1" grpId="0" build="allAtOnce" animBg="1"/>
      <p:bldP spid="14" grpId="0" build="allAtOnce" animBg="1"/>
      <p:bldP spid="10" grpId="0" build="allAtOnce" animBg="1"/>
      <p:bldP spid="12" grpId="0" build="allAtOnce" animBg="1"/>
      <p:bldP spid="9" grpId="0" build="allAtOnce" animBg="1"/>
      <p:bldP spid="1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032" y="3025490"/>
            <a:ext cx="7772400" cy="807020"/>
          </a:xfrm>
        </p:spPr>
        <p:txBody>
          <a:bodyPr/>
          <a:lstStyle/>
          <a:p>
            <a:r>
              <a:rPr lang="cs-CZ" dirty="0" smtClean="0"/>
              <a:t>Jaké jsou dosavadní výsledky?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Řídící struktury RIS </a:t>
            </a:r>
          </a:p>
        </p:txBody>
      </p:sp>
      <p:grpSp>
        <p:nvGrpSpPr>
          <p:cNvPr id="2" name="Skupina 4"/>
          <p:cNvGrpSpPr>
            <a:grpSpLocks/>
          </p:cNvGrpSpPr>
          <p:nvPr/>
        </p:nvGrpSpPr>
        <p:grpSpPr bwMode="auto">
          <a:xfrm>
            <a:off x="214313" y="1412776"/>
            <a:ext cx="8786812" cy="5088036"/>
            <a:chOff x="214282" y="1413572"/>
            <a:chExt cx="8786874" cy="5087262"/>
          </a:xfrm>
        </p:grpSpPr>
        <p:sp>
          <p:nvSpPr>
            <p:cNvPr id="7" name="Obdélník 6"/>
            <p:cNvSpPr/>
            <p:nvPr/>
          </p:nvSpPr>
          <p:spPr bwMode="auto">
            <a:xfrm>
              <a:off x="3536149" y="1413572"/>
              <a:ext cx="2071702" cy="7858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bg1"/>
                  </a:solidFill>
                  <a:latin typeface="Anivers" pitchFamily="50" charset="-18"/>
                </a:rPr>
                <a:t>Řídící výbor</a:t>
              </a:r>
              <a:endParaRPr lang="en-US" dirty="0">
                <a:solidFill>
                  <a:schemeClr val="bg1"/>
                </a:solidFill>
                <a:latin typeface="Anivers" pitchFamily="50" charset="-18"/>
              </a:endParaRPr>
            </a:p>
          </p:txBody>
        </p:sp>
        <p:sp>
          <p:nvSpPr>
            <p:cNvPr id="8" name="Obdélník 7"/>
            <p:cNvSpPr/>
            <p:nvPr/>
          </p:nvSpPr>
          <p:spPr bwMode="auto">
            <a:xfrm>
              <a:off x="3536149" y="2565525"/>
              <a:ext cx="2071702" cy="7858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bg1"/>
                  </a:solidFill>
                  <a:latin typeface="Anivers" pitchFamily="50" charset="-18"/>
                </a:rPr>
                <a:t>Koordinační výbor</a:t>
              </a:r>
              <a:endParaRPr lang="en-US" dirty="0">
                <a:solidFill>
                  <a:schemeClr val="bg1"/>
                </a:solidFill>
                <a:latin typeface="Anivers" pitchFamily="50" charset="-18"/>
              </a:endParaRPr>
            </a:p>
          </p:txBody>
        </p:sp>
        <p:sp>
          <p:nvSpPr>
            <p:cNvPr id="9" name="Obdélník 8"/>
            <p:cNvSpPr/>
            <p:nvPr/>
          </p:nvSpPr>
          <p:spPr bwMode="auto">
            <a:xfrm>
              <a:off x="6929454" y="5393545"/>
              <a:ext cx="2000264" cy="7858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en-US" sz="1750" dirty="0" err="1">
                  <a:solidFill>
                    <a:schemeClr val="bg1"/>
                  </a:solidFill>
                  <a:latin typeface="Anivers" pitchFamily="50" charset="-18"/>
                </a:rPr>
                <a:t>Interna</a:t>
              </a:r>
              <a:r>
                <a:rPr lang="cs-CZ" sz="1750" dirty="0" err="1">
                  <a:solidFill>
                    <a:schemeClr val="bg1"/>
                  </a:solidFill>
                  <a:latin typeface="Anivers" pitchFamily="50" charset="-18"/>
                </a:rPr>
                <a:t>cionalizace</a:t>
              </a:r>
              <a:endParaRPr lang="en-US" sz="1750" dirty="0">
                <a:solidFill>
                  <a:schemeClr val="tx1"/>
                </a:solidFill>
                <a:latin typeface="Anivers" pitchFamily="50" charset="-18"/>
              </a:endParaRPr>
            </a:p>
          </p:txBody>
        </p:sp>
        <p:sp>
          <p:nvSpPr>
            <p:cNvPr id="10" name="Obdélník 9"/>
            <p:cNvSpPr/>
            <p:nvPr/>
          </p:nvSpPr>
          <p:spPr bwMode="auto">
            <a:xfrm>
              <a:off x="4714876" y="5393545"/>
              <a:ext cx="2000264" cy="7858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bg1"/>
                  </a:solidFill>
                  <a:latin typeface="Anivers" pitchFamily="50" charset="-18"/>
                </a:rPr>
                <a:t>Lidské zdroje </a:t>
              </a:r>
              <a:endParaRPr lang="en-US" dirty="0">
                <a:solidFill>
                  <a:schemeClr val="tx1"/>
                </a:solidFill>
                <a:latin typeface="Anivers" pitchFamily="50" charset="-18"/>
              </a:endParaRPr>
            </a:p>
          </p:txBody>
        </p:sp>
        <p:sp>
          <p:nvSpPr>
            <p:cNvPr id="11" name="Obdélník 10"/>
            <p:cNvSpPr/>
            <p:nvPr/>
          </p:nvSpPr>
          <p:spPr bwMode="auto">
            <a:xfrm>
              <a:off x="2500298" y="5393545"/>
              <a:ext cx="2000264" cy="7858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bg1"/>
                  </a:solidFill>
                  <a:latin typeface="Anivers" pitchFamily="50" charset="-18"/>
                </a:rPr>
                <a:t>Služby pro firmy</a:t>
              </a:r>
              <a:endParaRPr lang="en-US" dirty="0">
                <a:solidFill>
                  <a:schemeClr val="tx1"/>
                </a:solidFill>
                <a:latin typeface="Anivers" pitchFamily="50" charset="-18"/>
              </a:endParaRPr>
            </a:p>
          </p:txBody>
        </p:sp>
        <p:sp>
          <p:nvSpPr>
            <p:cNvPr id="12" name="Obdélník 11"/>
            <p:cNvSpPr/>
            <p:nvPr/>
          </p:nvSpPr>
          <p:spPr bwMode="auto">
            <a:xfrm>
              <a:off x="285720" y="5393545"/>
              <a:ext cx="2000264" cy="7858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bg1"/>
                  </a:solidFill>
                  <a:latin typeface="Anivers" pitchFamily="50" charset="-18"/>
                </a:rPr>
                <a:t>Transfer technologií </a:t>
              </a:r>
              <a:endParaRPr lang="en-US" dirty="0">
                <a:solidFill>
                  <a:schemeClr val="tx1"/>
                </a:solidFill>
                <a:latin typeface="Anivers" pitchFamily="50" charset="-18"/>
              </a:endParaRPr>
            </a:p>
          </p:txBody>
        </p:sp>
        <p:sp>
          <p:nvSpPr>
            <p:cNvPr id="13" name="Obdélník 12"/>
            <p:cNvSpPr/>
            <p:nvPr/>
          </p:nvSpPr>
          <p:spPr bwMode="auto">
            <a:xfrm>
              <a:off x="3531869" y="3573483"/>
              <a:ext cx="2080261" cy="863965"/>
            </a:xfrm>
            <a:prstGeom prst="rect">
              <a:avLst/>
            </a:prstGeom>
            <a:solidFill>
              <a:schemeClr val="accent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bg1"/>
                  </a:solidFill>
                  <a:latin typeface="Anivers" pitchFamily="50" charset="-18"/>
                </a:rPr>
                <a:t>Manažer RIS </a:t>
              </a:r>
              <a:endParaRPr lang="en-US" dirty="0">
                <a:solidFill>
                  <a:schemeClr val="bg1"/>
                </a:solidFill>
                <a:latin typeface="Anivers" pitchFamily="50" charset="-18"/>
              </a:endParaRPr>
            </a:p>
          </p:txBody>
        </p:sp>
        <p:cxnSp>
          <p:nvCxnSpPr>
            <p:cNvPr id="14" name="Přímá spojovací šipka 13"/>
            <p:cNvCxnSpPr/>
            <p:nvPr/>
          </p:nvCxnSpPr>
          <p:spPr bwMode="auto">
            <a:xfrm rot="5400000">
              <a:off x="4393433" y="2386164"/>
              <a:ext cx="357134" cy="1587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 bwMode="auto">
            <a:xfrm rot="10800000" flipV="1">
              <a:off x="1285859" y="4437448"/>
              <a:ext cx="3214134" cy="955481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 bwMode="auto">
            <a:xfrm rot="10800000" flipV="1">
              <a:off x="3500432" y="4437449"/>
              <a:ext cx="1071568" cy="955480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 bwMode="auto">
            <a:xfrm>
              <a:off x="4572000" y="4437448"/>
              <a:ext cx="1143008" cy="955481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Přímá spojovací šipka 17"/>
            <p:cNvCxnSpPr/>
            <p:nvPr/>
          </p:nvCxnSpPr>
          <p:spPr bwMode="auto">
            <a:xfrm>
              <a:off x="4572000" y="4437448"/>
              <a:ext cx="3357587" cy="955481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488" name="Obdélník 20"/>
            <p:cNvSpPr>
              <a:spLocks noChangeArrowheads="1"/>
            </p:cNvSpPr>
            <p:nvPr/>
          </p:nvSpPr>
          <p:spPr bwMode="auto">
            <a:xfrm>
              <a:off x="214282" y="5072074"/>
              <a:ext cx="8786874" cy="1428760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>
                <a:latin typeface="Anivers" pitchFamily="50" charset="0"/>
              </a:endParaRPr>
            </a:p>
          </p:txBody>
        </p:sp>
      </p:grpSp>
      <p:cxnSp>
        <p:nvCxnSpPr>
          <p:cNvPr id="36" name="Přímá spojovací šipka 35"/>
          <p:cNvCxnSpPr/>
          <p:nvPr/>
        </p:nvCxnSpPr>
        <p:spPr bwMode="auto">
          <a:xfrm rot="5400000">
            <a:off x="4430526" y="3492316"/>
            <a:ext cx="282948" cy="1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857500" y="0"/>
            <a:ext cx="5770563" cy="1081088"/>
          </a:xfrm>
        </p:spPr>
        <p:txBody>
          <a:bodyPr/>
          <a:lstStyle/>
          <a:p>
            <a:r>
              <a:rPr lang="en-US" dirty="0" smtClean="0"/>
              <a:t>Met</a:t>
            </a:r>
            <a:r>
              <a:rPr lang="cs-CZ" dirty="0" err="1" smtClean="0"/>
              <a:t>oda</a:t>
            </a:r>
            <a:r>
              <a:rPr lang="cs-CZ" dirty="0" smtClean="0"/>
              <a:t> formulace RIS3</a:t>
            </a:r>
            <a:endParaRPr lang="en-US" dirty="0" smtClean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50112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Skupina 6"/>
          <p:cNvGrpSpPr>
            <a:grpSpLocks/>
          </p:cNvGrpSpPr>
          <p:nvPr/>
        </p:nvGrpSpPr>
        <p:grpSpPr bwMode="auto">
          <a:xfrm>
            <a:off x="357188" y="5357813"/>
            <a:ext cx="3392487" cy="1214437"/>
            <a:chOff x="-53578" y="2419069"/>
            <a:chExt cx="3393305" cy="1214446"/>
          </a:xfrm>
        </p:grpSpPr>
        <p:sp>
          <p:nvSpPr>
            <p:cNvPr id="8" name="Obdélník 7"/>
            <p:cNvSpPr/>
            <p:nvPr/>
          </p:nvSpPr>
          <p:spPr>
            <a:xfrm>
              <a:off x="1089698" y="2419069"/>
              <a:ext cx="2250029" cy="5619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bdélník 8"/>
            <p:cNvSpPr/>
            <p:nvPr/>
          </p:nvSpPr>
          <p:spPr>
            <a:xfrm>
              <a:off x="-53578" y="2938532"/>
              <a:ext cx="2991397" cy="6949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8232" tIns="78232" rIns="78232" bIns="78232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2000" dirty="0"/>
                <a:t>Zastupitelstvo 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2000" dirty="0"/>
                <a:t>JMK  </a:t>
              </a:r>
            </a:p>
          </p:txBody>
        </p:sp>
      </p:grpSp>
      <p:grpSp>
        <p:nvGrpSpPr>
          <p:cNvPr id="3" name="Skupina 9"/>
          <p:cNvGrpSpPr>
            <a:grpSpLocks/>
          </p:cNvGrpSpPr>
          <p:nvPr/>
        </p:nvGrpSpPr>
        <p:grpSpPr bwMode="auto">
          <a:xfrm>
            <a:off x="5143500" y="4786313"/>
            <a:ext cx="3643313" cy="1785937"/>
            <a:chOff x="1089430" y="2419069"/>
            <a:chExt cx="3538270" cy="1785950"/>
          </a:xfrm>
        </p:grpSpPr>
        <p:sp>
          <p:nvSpPr>
            <p:cNvPr id="11" name="Obdélník 10"/>
            <p:cNvSpPr/>
            <p:nvPr/>
          </p:nvSpPr>
          <p:spPr>
            <a:xfrm>
              <a:off x="1089430" y="2419069"/>
              <a:ext cx="2250925" cy="5619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bdélník 11"/>
            <p:cNvSpPr/>
            <p:nvPr/>
          </p:nvSpPr>
          <p:spPr>
            <a:xfrm>
              <a:off x="2376775" y="3562077"/>
              <a:ext cx="2250925" cy="64294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8232" tIns="78232" rIns="78232" bIns="78232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2000" dirty="0"/>
                <a:t>Zastupitelstvo města Brna</a:t>
              </a:r>
            </a:p>
          </p:txBody>
        </p:sp>
      </p:grpSp>
      <p:sp>
        <p:nvSpPr>
          <p:cNvPr id="13" name="Obdélník 12"/>
          <p:cNvSpPr/>
          <p:nvPr/>
        </p:nvSpPr>
        <p:spPr>
          <a:xfrm>
            <a:off x="1177925" y="5153025"/>
            <a:ext cx="3036888" cy="561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8232" tIns="78232" rIns="78232" bIns="78232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000" dirty="0"/>
              <a:t>Akční plán </a:t>
            </a:r>
            <a:r>
              <a:rPr lang="cs-CZ" sz="2000" dirty="0" smtClean="0"/>
              <a:t>2011-13 </a:t>
            </a:r>
            <a:r>
              <a:rPr lang="cs-CZ" sz="2000" dirty="0"/>
              <a:t>pro JMK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251450" y="5153025"/>
            <a:ext cx="3035300" cy="561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8232" tIns="78232" rIns="78232" bIns="78232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000" dirty="0"/>
              <a:t>Akční plán </a:t>
            </a:r>
            <a:r>
              <a:rPr lang="cs-CZ" sz="2000" dirty="0" smtClean="0"/>
              <a:t>2011-13 </a:t>
            </a:r>
            <a:r>
              <a:rPr lang="cs-CZ" sz="2000" dirty="0"/>
              <a:t>pro Brno</a:t>
            </a:r>
          </a:p>
        </p:txBody>
      </p:sp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3500438" y="642938"/>
            <a:ext cx="1749425" cy="1584325"/>
            <a:chOff x="3695977" y="1000132"/>
            <a:chExt cx="1748880" cy="1584212"/>
          </a:xfrm>
        </p:grpSpPr>
        <p:sp>
          <p:nvSpPr>
            <p:cNvPr id="16" name="Elipsa 15"/>
            <p:cNvSpPr/>
            <p:nvPr/>
          </p:nvSpPr>
          <p:spPr>
            <a:xfrm>
              <a:off x="3695977" y="1000132"/>
              <a:ext cx="1748880" cy="158421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a 4"/>
            <p:cNvSpPr/>
            <p:nvPr/>
          </p:nvSpPr>
          <p:spPr>
            <a:xfrm>
              <a:off x="3951484" y="1231890"/>
              <a:ext cx="1237864" cy="1120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>
                <a:defRPr/>
              </a:pPr>
              <a:r>
                <a:rPr lang="cs-CZ" sz="2000" dirty="0"/>
                <a:t>Terénní průzkum </a:t>
              </a:r>
              <a:r>
                <a:rPr lang="cs-CZ" sz="2000" dirty="0" err="1"/>
                <a:t>VaV</a:t>
              </a:r>
              <a:endParaRPr lang="cs-CZ" sz="2000" dirty="0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čem RIS JMK stojí?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776"/>
            <a:ext cx="8280151" cy="4752528"/>
          </a:xfrm>
        </p:spPr>
        <p:txBody>
          <a:bodyPr/>
          <a:lstStyle/>
          <a:p>
            <a:r>
              <a:rPr lang="cs-CZ" dirty="0" smtClean="0"/>
              <a:t>Silné osobnosti ve všech třech subsystémech RIS </a:t>
            </a:r>
          </a:p>
          <a:p>
            <a:r>
              <a:rPr lang="cs-CZ" dirty="0" smtClean="0"/>
              <a:t>Schopnost se dohodnout a opakovat dohodu na vyšší kvalitativní úrovni </a:t>
            </a:r>
          </a:p>
          <a:p>
            <a:r>
              <a:rPr lang="cs-CZ" dirty="0" smtClean="0"/>
              <a:t>Kontinuální budování důvěry formou intenzivní a kvalitní komunikace a realizací akce</a:t>
            </a:r>
          </a:p>
          <a:p>
            <a:r>
              <a:rPr lang="cs-CZ" dirty="0" smtClean="0"/>
              <a:t>Vzájemný respekt a úcta ke specifickému </a:t>
            </a:r>
            <a:r>
              <a:rPr lang="cs-CZ" dirty="0" err="1" smtClean="0"/>
              <a:t>know</a:t>
            </a:r>
            <a:r>
              <a:rPr lang="cs-CZ" dirty="0" smtClean="0"/>
              <a:t>-</a:t>
            </a:r>
            <a:r>
              <a:rPr lang="cs-CZ" dirty="0" err="1" smtClean="0"/>
              <a:t>how</a:t>
            </a:r>
            <a:r>
              <a:rPr lang="cs-CZ" dirty="0" smtClean="0"/>
              <a:t> jednotlivých aktérů </a:t>
            </a:r>
          </a:p>
          <a:p>
            <a:r>
              <a:rPr lang="cs-CZ" dirty="0" smtClean="0"/>
              <a:t>Přesvědčení o správnosti nakročené cesty</a:t>
            </a:r>
          </a:p>
          <a:p>
            <a:r>
              <a:rPr lang="cs-CZ" dirty="0" smtClean="0"/>
              <a:t>Dlouhodobá politická angažovanost</a:t>
            </a:r>
          </a:p>
          <a:p>
            <a:r>
              <a:rPr lang="cs-CZ" b="1" dirty="0" smtClean="0"/>
              <a:t>Nic jiného, než špičková kvalita </a:t>
            </a:r>
            <a:endParaRPr lang="cs-CZ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39552" y="1628801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0" b="1" dirty="0" smtClean="0"/>
              <a:t>?</a:t>
            </a:r>
            <a:endParaRPr lang="cs-CZ" sz="150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2002 – nultý ročník </a:t>
            </a:r>
            <a:endParaRPr lang="cs-CZ" sz="4000" dirty="0"/>
          </a:p>
        </p:txBody>
      </p:sp>
      <p:pic>
        <p:nvPicPr>
          <p:cNvPr id="6" name="Zástupný symbol pro obsah 5" descr="2_photo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8207375" cy="2349361"/>
          </a:xfrm>
          <a:ln>
            <a:solidFill>
              <a:schemeClr val="tx1"/>
            </a:solidFill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67544" y="4365104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"Situace v Jihomoravském kraji se v některých ohledech začíná podobat situaci na Ostravsku a bude potřeba mimořádné řešení. Budu prosazovat vytvoření místa vládního zmocněnce, který by dokázal koordinovat snahy o řešení a směřovat investice do oblastí jižní Moravy“, </a:t>
            </a:r>
            <a:r>
              <a:rPr lang="cs-CZ" sz="2000" dirty="0" smtClean="0"/>
              <a:t>řekl Radiožurnálu Zdeněk </a:t>
            </a:r>
            <a:r>
              <a:rPr lang="cs-CZ" sz="2000" dirty="0" err="1" smtClean="0"/>
              <a:t>Škromach</a:t>
            </a:r>
            <a:r>
              <a:rPr lang="cs-CZ" sz="2000" dirty="0" smtClean="0"/>
              <a:t>, nový ministr sociálních věcí. 													(29.7.2002)</a:t>
            </a:r>
            <a:endParaRPr lang="cs-CZ" sz="20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03225"/>
            <a:ext cx="6516216" cy="1081088"/>
          </a:xfrm>
        </p:spPr>
        <p:txBody>
          <a:bodyPr/>
          <a:lstStyle/>
          <a:p>
            <a:r>
              <a:rPr lang="cs-CZ" sz="4000" dirty="0" smtClean="0"/>
              <a:t>2003 – </a:t>
            </a:r>
            <a:br>
              <a:rPr lang="cs-CZ" sz="4000" dirty="0" smtClean="0"/>
            </a:br>
            <a:r>
              <a:rPr lang="cs-CZ" sz="3200" dirty="0" smtClean="0"/>
              <a:t>první konsenzus realizován </a:t>
            </a:r>
          </a:p>
        </p:txBody>
      </p:sp>
      <p:pic>
        <p:nvPicPr>
          <p:cNvPr id="12" name="Picture 3" descr="Z:\04_MARKETING\Logo a šablony  JIC\nová corporate identity\Nová loga projektů a JIC_duben 2009\jic_c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210" y="5500141"/>
            <a:ext cx="5547580" cy="13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/>
          <p:nvPr/>
        </p:nvGrpSpPr>
        <p:grpSpPr>
          <a:xfrm>
            <a:off x="465394" y="1844824"/>
            <a:ext cx="8211062" cy="2972162"/>
            <a:chOff x="465394" y="1844824"/>
            <a:chExt cx="8211062" cy="29721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1844824"/>
              <a:ext cx="3013164" cy="965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" descr="MUNI_logo_velké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394" y="3140968"/>
              <a:ext cx="1658334" cy="165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Obrázek 9" descr="VUT_logo_cz_s napisem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8363" y="3212976"/>
              <a:ext cx="2409661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Z:\04_MARKETING\Loga\zakladatelé\JmK\nové logo_září 2010\JK_poz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3804" y="1892014"/>
              <a:ext cx="4290244" cy="888914"/>
            </a:xfrm>
            <a:prstGeom prst="rect">
              <a:avLst/>
            </a:prstGeom>
            <a:noFill/>
          </p:spPr>
        </p:pic>
        <p:pic>
          <p:nvPicPr>
            <p:cNvPr id="13" name="Picture 4" descr="Z:\04_MARKETING\Loga\zakladatelé\VFU\VFU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13254" y="3140968"/>
              <a:ext cx="1574970" cy="160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09792" y="3140968"/>
              <a:ext cx="1766664" cy="1676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Zaoblený obdélník 10"/>
          <p:cNvSpPr/>
          <p:nvPr/>
        </p:nvSpPr>
        <p:spPr>
          <a:xfrm>
            <a:off x="179512" y="1628800"/>
            <a:ext cx="8784976" cy="3456384"/>
          </a:xfrm>
          <a:prstGeom prst="roundRect">
            <a:avLst/>
          </a:prstGeom>
          <a:noFill/>
          <a:ln w="57150">
            <a:solidFill>
              <a:srgbClr val="5F5F5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4103948" y="5229200"/>
            <a:ext cx="936104" cy="504056"/>
          </a:xfrm>
          <a:prstGeom prst="downArrow">
            <a:avLst/>
          </a:prstGeom>
          <a:solidFill>
            <a:srgbClr val="5F5F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2003 – první inkubátor otevřen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976665" cy="442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403225"/>
            <a:ext cx="6552728" cy="1081088"/>
          </a:xfrm>
        </p:spPr>
        <p:txBody>
          <a:bodyPr/>
          <a:lstStyle/>
          <a:p>
            <a:r>
              <a:rPr lang="cs-CZ" sz="4000" dirty="0" smtClean="0"/>
              <a:t>2003 – </a:t>
            </a:r>
            <a:r>
              <a:rPr lang="cs-CZ" sz="3200" dirty="0" smtClean="0"/>
              <a:t>1277 pracovních míst </a:t>
            </a:r>
            <a:endParaRPr lang="cs-CZ" sz="32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7" name="Obrázek 6" descr="bern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5088748" cy="877809"/>
          </a:xfrm>
          <a:prstGeom prst="rect">
            <a:avLst/>
          </a:prstGeom>
        </p:spPr>
      </p:pic>
      <p:pic>
        <p:nvPicPr>
          <p:cNvPr id="8" name="Obrázek 7" descr="honeywe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573016"/>
            <a:ext cx="4005878" cy="713376"/>
          </a:xfrm>
          <a:prstGeom prst="rect">
            <a:avLst/>
          </a:prstGeom>
        </p:spPr>
      </p:pic>
      <p:pic>
        <p:nvPicPr>
          <p:cNvPr id="9" name="Obrázek 8" descr="logoAndre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6879" y="2492896"/>
            <a:ext cx="4121625" cy="1602854"/>
          </a:xfrm>
          <a:prstGeom prst="rect">
            <a:avLst/>
          </a:prstGeom>
        </p:spPr>
      </p:pic>
      <p:pic>
        <p:nvPicPr>
          <p:cNvPr id="10" name="Obrázek 9" descr="Proge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5102" y="4653136"/>
            <a:ext cx="4055216" cy="1474624"/>
          </a:xfrm>
          <a:prstGeom prst="rect">
            <a:avLst/>
          </a:prstGeom>
        </p:spPr>
      </p:pic>
      <p:pic>
        <p:nvPicPr>
          <p:cNvPr id="11" name="Obrázek 10" descr="si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344" y="4941168"/>
            <a:ext cx="3556088" cy="108012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403225"/>
            <a:ext cx="6192688" cy="1081088"/>
          </a:xfrm>
        </p:spPr>
        <p:txBody>
          <a:bodyPr/>
          <a:lstStyle/>
          <a:p>
            <a:r>
              <a:rPr lang="cs-CZ" sz="4000" dirty="0" smtClean="0"/>
              <a:t>2004 – </a:t>
            </a:r>
            <a:r>
              <a:rPr lang="cs-CZ" sz="3200" dirty="0" smtClean="0"/>
              <a:t>3493 pracovních míst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Regionální inovační strategie</a:t>
            </a:r>
            <a:br>
              <a:rPr lang="cs-CZ" smtClean="0"/>
            </a:br>
            <a:r>
              <a:rPr lang="cs-CZ" smtClean="0"/>
              <a:t>Jihomoravského kraje</a:t>
            </a:r>
            <a:endParaRPr lang="cs-CZ"/>
          </a:p>
        </p:txBody>
      </p:sp>
      <p:pic>
        <p:nvPicPr>
          <p:cNvPr id="6" name="Obrázek 5" descr="03354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3467008" cy="901422"/>
          </a:xfrm>
          <a:prstGeom prst="rect">
            <a:avLst/>
          </a:prstGeom>
        </p:spPr>
      </p:pic>
      <p:pic>
        <p:nvPicPr>
          <p:cNvPr id="7" name="Obrázek 6" descr="bom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2250926" cy="2250926"/>
          </a:xfrm>
          <a:prstGeom prst="rect">
            <a:avLst/>
          </a:prstGeom>
        </p:spPr>
      </p:pic>
      <p:pic>
        <p:nvPicPr>
          <p:cNvPr id="17" name="Obrázek 16" descr="Daikin-Industries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1628800"/>
            <a:ext cx="1643042" cy="1925439"/>
          </a:xfrm>
          <a:prstGeom prst="rect">
            <a:avLst/>
          </a:prstGeom>
        </p:spPr>
      </p:pic>
      <p:pic>
        <p:nvPicPr>
          <p:cNvPr id="18" name="Obrázek 17" descr="danah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0102" y="4941168"/>
            <a:ext cx="2413898" cy="1931118"/>
          </a:xfrm>
          <a:prstGeom prst="rect">
            <a:avLst/>
          </a:prstGeom>
        </p:spPr>
      </p:pic>
      <p:pic>
        <p:nvPicPr>
          <p:cNvPr id="19" name="Obrázek 18" descr="eurotec k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3717032"/>
            <a:ext cx="1075556" cy="1075556"/>
          </a:xfrm>
          <a:prstGeom prst="rect">
            <a:avLst/>
          </a:prstGeom>
        </p:spPr>
      </p:pic>
      <p:pic>
        <p:nvPicPr>
          <p:cNvPr id="20" name="Obrázek 19" descr="infosys_technologies_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31840" y="4581128"/>
            <a:ext cx="2372162" cy="926394"/>
          </a:xfrm>
          <a:prstGeom prst="rect">
            <a:avLst/>
          </a:prstGeom>
        </p:spPr>
      </p:pic>
      <p:pic>
        <p:nvPicPr>
          <p:cNvPr id="21" name="Obrázek 20" descr="kompan log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3392996"/>
            <a:ext cx="2341608" cy="1756206"/>
          </a:xfrm>
          <a:prstGeom prst="rect">
            <a:avLst/>
          </a:prstGeom>
        </p:spPr>
      </p:pic>
      <p:pic>
        <p:nvPicPr>
          <p:cNvPr id="22" name="Obrázek 21" descr="linde_wiemann_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32040" y="1628800"/>
            <a:ext cx="2462758" cy="874352"/>
          </a:xfrm>
          <a:prstGeom prst="rect">
            <a:avLst/>
          </a:prstGeom>
        </p:spPr>
      </p:pic>
      <p:pic>
        <p:nvPicPr>
          <p:cNvPr id="23" name="Obrázek 22" descr="Logo PSM INTERNATIONAL nuovo ligh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68144" y="4653136"/>
            <a:ext cx="1731264" cy="707136"/>
          </a:xfrm>
          <a:prstGeom prst="rect">
            <a:avLst/>
          </a:prstGeom>
        </p:spPr>
      </p:pic>
      <p:pic>
        <p:nvPicPr>
          <p:cNvPr id="24" name="Obrázek 23" descr="logo_lr_start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589240"/>
            <a:ext cx="3600400" cy="814769"/>
          </a:xfrm>
          <a:prstGeom prst="rect">
            <a:avLst/>
          </a:prstGeom>
        </p:spPr>
      </p:pic>
      <p:pic>
        <p:nvPicPr>
          <p:cNvPr id="25" name="Obrázek 24" descr="NichiasCorp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31640" y="1772816"/>
            <a:ext cx="3170650" cy="630527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403225"/>
            <a:ext cx="6588224" cy="1081088"/>
          </a:xfrm>
        </p:spPr>
        <p:txBody>
          <a:bodyPr/>
          <a:lstStyle/>
          <a:p>
            <a:r>
              <a:rPr lang="cs-CZ" sz="4000" dirty="0" smtClean="0"/>
              <a:t>2004 – </a:t>
            </a:r>
            <a:r>
              <a:rPr lang="cs-CZ" sz="3200" dirty="0" smtClean="0"/>
              <a:t>budování druhého konsenzu započato  </a:t>
            </a:r>
            <a:endParaRPr lang="cs-CZ" sz="3200" dirty="0"/>
          </a:p>
        </p:txBody>
      </p:sp>
      <p:pic>
        <p:nvPicPr>
          <p:cNvPr id="23556" name="Picture 4" descr="http://t0.gstatic.com/images?q=tbn:ANd9GcSqWD-ncrXU0IRWQehf3_sF5cZApulLVhpqPbMQpWPQv495w8Bz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68960"/>
            <a:ext cx="2312800" cy="1882515"/>
          </a:xfrm>
          <a:prstGeom prst="rect">
            <a:avLst/>
          </a:prstGeom>
          <a:noFill/>
        </p:spPr>
      </p:pic>
      <p:pic>
        <p:nvPicPr>
          <p:cNvPr id="11" name="Picture 20" descr="MUNI_logo_velk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752982"/>
            <a:ext cx="1658334" cy="165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VUT_logo_cz_s napise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824990"/>
            <a:ext cx="240966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Z:\04_MARKETING\Loga\zakladatelé\VFU\VF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752982"/>
            <a:ext cx="1574970" cy="160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752982"/>
            <a:ext cx="1766664" cy="167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pro obsah 7" descr="aca.wmf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5652120" y="3356992"/>
            <a:ext cx="1223021" cy="1325778"/>
          </a:xfrm>
          <a:prstGeom prst="rect">
            <a:avLst/>
          </a:prstGeom>
          <a:noFill/>
        </p:spPr>
      </p:pic>
      <p:sp>
        <p:nvSpPr>
          <p:cNvPr id="16" name="Zaoblený obdélník 15"/>
          <p:cNvSpPr/>
          <p:nvPr/>
        </p:nvSpPr>
        <p:spPr>
          <a:xfrm>
            <a:off x="179512" y="1628800"/>
            <a:ext cx="8784976" cy="3456384"/>
          </a:xfrm>
          <a:prstGeom prst="roundRect">
            <a:avLst/>
          </a:prstGeom>
          <a:noFill/>
          <a:ln w="57150">
            <a:solidFill>
              <a:srgbClr val="5F5F5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4103948" y="5301208"/>
            <a:ext cx="936104" cy="504056"/>
          </a:xfrm>
          <a:prstGeom prst="downArrow">
            <a:avLst/>
          </a:prstGeom>
          <a:solidFill>
            <a:srgbClr val="5F5F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842" name="Picture 2" descr="http://bioinf.boku.ac.at/img/ceitec-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23277" y="6062810"/>
            <a:ext cx="5097447" cy="67855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lastní návrh">
  <a:themeElements>
    <a:clrScheme name="1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lastní návrh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lastní návrh">
  <a:themeElements>
    <a:clrScheme name="2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lastn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lastní návrh">
  <a:themeElements>
    <a:clrScheme name="1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lastní návrh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5266</TotalTime>
  <Words>761</Words>
  <Application>Microsoft Office PowerPoint</Application>
  <PresentationFormat>Předvádění na obrazovce (4:3)</PresentationFormat>
  <Paragraphs>205</Paragraphs>
  <Slides>32</Slides>
  <Notes>32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1_Výchozí návrh</vt:lpstr>
      <vt:lpstr>1_Vlastní návrh</vt:lpstr>
      <vt:lpstr>Vlastní návrh</vt:lpstr>
      <vt:lpstr>2_Vlastní návrh</vt:lpstr>
      <vt:lpstr>3_Vlastní návrh</vt:lpstr>
      <vt:lpstr>4_Vlastní návrh</vt:lpstr>
      <vt:lpstr>Snímek 1</vt:lpstr>
      <vt:lpstr>Deset let inovační politiky Jihomoravského kraje</vt:lpstr>
      <vt:lpstr>Jaké jsou dosavadní výsledky? </vt:lpstr>
      <vt:lpstr>2002 – nultý ročník </vt:lpstr>
      <vt:lpstr>2003 –  první konsenzus realizován </vt:lpstr>
      <vt:lpstr>2003 – první inkubátor otevřen </vt:lpstr>
      <vt:lpstr>2003 – 1277 pracovních míst </vt:lpstr>
      <vt:lpstr>2004 – 3493 pracovních míst  </vt:lpstr>
      <vt:lpstr>2004 – budování druhého konsenzu započato  </vt:lpstr>
      <vt:lpstr>2005 – třetí konsenzus realizován</vt:lpstr>
      <vt:lpstr>2006 –  „schválena“ realizace ICRC</vt:lpstr>
      <vt:lpstr>2006 - 1832 pracovních míst  </vt:lpstr>
      <vt:lpstr>2006 – první technologické start-upy zaznamenávají úspěch </vt:lpstr>
      <vt:lpstr>2007  - 438 pracovních míst </vt:lpstr>
      <vt:lpstr>2008 – dalších 6000m2  prostor pro začínající firmy </vt:lpstr>
      <vt:lpstr>2009 – prvních 40 voucherů podpořilo spolupráci </vt:lpstr>
      <vt:lpstr>2009 - dvacet nových  PhD talentů podpořeno </vt:lpstr>
      <vt:lpstr>2010 – 17 miliard do výzkumných infrastruktur</vt:lpstr>
      <vt:lpstr>2010 – 25 špičkových vědců přichází do Brna </vt:lpstr>
      <vt:lpstr>2010 – realizace science centre schválena  </vt:lpstr>
      <vt:lpstr>2010 - dvacet nových  PhD talentů podpořeno </vt:lpstr>
      <vt:lpstr>2010 – Brno se dostává na radar společnosti Microsoft </vt:lpstr>
      <vt:lpstr>Václav Muchna – technologický podnikatel roku 2010</vt:lpstr>
      <vt:lpstr>2011 – nové infrastruktury pro firemní výzkum ve fázi realizace  </vt:lpstr>
      <vt:lpstr>2003 - 2011</vt:lpstr>
      <vt:lpstr>2011-2020</vt:lpstr>
      <vt:lpstr>Snímek 27</vt:lpstr>
      <vt:lpstr>Jak jsme těchto výsledků dosáhli?</vt:lpstr>
      <vt:lpstr>RIS z evoluční perspektivy </vt:lpstr>
      <vt:lpstr>Řídící struktury RIS </vt:lpstr>
      <vt:lpstr>Metoda formulace RIS3</vt:lpstr>
      <vt:lpstr>Na čem RIS JMK stojí?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 Bečka</dc:creator>
  <cp:lastModifiedBy>chladek</cp:lastModifiedBy>
  <cp:revision>370</cp:revision>
  <dcterms:created xsi:type="dcterms:W3CDTF">2007-06-21T11:26:25Z</dcterms:created>
  <dcterms:modified xsi:type="dcterms:W3CDTF">2012-01-25T09:01:06Z</dcterms:modified>
</cp:coreProperties>
</file>